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comments+xml" PartName="/ppt/comments/comment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mAuthor clrIdx="0" id="0" initials="" lastIdx="1" name="Hermine Levey Weston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m authorId="0" idx="1">
    <p:pos x="6000" y="0"/>
    <p:text>+imian@practicegreenhealth.org +jhoward@practicegreenhealth.org I love the SBAR so much, I lifted Iqbal's template and gave it a water title. We could flesh it out as an example or leave it as is. Either way it's a nice addition to the water tool kit. I put it in the Water resource folder but it could be linked into the guidance document somewhere.</p:text>
  </p:cm>
</p:cmLst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6" name="Shape 8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4" name="Shape 9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5" name="Shape 10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Shape 115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3" name="Shape 12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640"/>
              </a:spcBef>
              <a:buClr>
                <a:srgbClr val="888888"/>
              </a:buClr>
              <a:buFont typeface="Arial"/>
              <a:buNone/>
              <a:defRPr b="0" i="0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spcBef>
                <a:spcPts val="560"/>
              </a:spcBef>
              <a:buClr>
                <a:srgbClr val="888888"/>
              </a:buClr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spcBef>
                <a:spcPts val="480"/>
              </a:spcBef>
              <a:buClr>
                <a:srgbClr val="888888"/>
              </a:buClr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4" name="Shape 74"/>
          <p:cNvSpPr txBox="1"/>
          <p:nvPr>
            <p:ph idx="1" type="body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80" name="Shape 80"/>
          <p:cNvSpPr txBox="1"/>
          <p:nvPr>
            <p:ph idx="1" type="body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2" name="Shape 8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1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360"/>
              </a:spcBef>
              <a:buClr>
                <a:srgbClr val="888888"/>
              </a:buClr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2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33350" lvl="1" marL="74295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2" type="body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33350" lvl="1" marL="74295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60"/>
              </a:spcBef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58750" lvl="1" marL="74295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14300" lvl="2" marL="1143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7000" lvl="3" marL="1600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7000" lvl="4" marL="20574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7000" lvl="5" marL="25146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7000" lvl="6" marL="29718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7000" lvl="7" marL="34290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7000" lvl="8" marL="3886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60"/>
              </a:spcBef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58750" lvl="1" marL="74295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14300" lvl="2" marL="1143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7000" lvl="3" marL="1600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7000" lvl="4" marL="20574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7000" lvl="5" marL="25146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7000" lvl="6" marL="29718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7000" lvl="7" marL="34290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7000" lvl="8" marL="3886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51" name="Shape 5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24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2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67" name="Shape 67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40"/>
              </a:spcBef>
              <a:buClr>
                <a:schemeClr val="dk1"/>
              </a:buClr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560"/>
              </a:spcBef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480"/>
              </a:spcBef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24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2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comments" Target="../comments/comment1.xml"/><Relationship Id="rId4" Type="http://schemas.openxmlformats.org/officeDocument/2006/relationships/image" Target="../media/image01.jpg"/><Relationship Id="rId5" Type="http://schemas.openxmlformats.org/officeDocument/2006/relationships/image" Target="../media/image0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1.jpg"/><Relationship Id="rId4" Type="http://schemas.openxmlformats.org/officeDocument/2006/relationships/image" Target="../media/image00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1.jpg"/><Relationship Id="rId4" Type="http://schemas.openxmlformats.org/officeDocument/2006/relationships/image" Target="../media/image00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1.jpg"/><Relationship Id="rId4" Type="http://schemas.openxmlformats.org/officeDocument/2006/relationships/image" Target="../media/image00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1.jpg"/><Relationship Id="rId4" Type="http://schemas.openxmlformats.org/officeDocument/2006/relationships/image" Target="../media/image0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ctrTitle"/>
          </p:nvPr>
        </p:nvSpPr>
        <p:spPr>
          <a:xfrm>
            <a:off x="685800" y="104457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Presented By :</a:t>
            </a:r>
            <a:br>
              <a:rPr b="1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en-US" sz="2000" u="none" cap="none" strike="noStrike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rPr>
              <a:t>With Support From : </a:t>
            </a:r>
          </a:p>
        </p:txBody>
      </p:sp>
      <p:sp>
        <p:nvSpPr>
          <p:cNvPr id="89" name="Shape 89"/>
          <p:cNvSpPr txBox="1"/>
          <p:nvPr/>
        </p:nvSpPr>
        <p:spPr>
          <a:xfrm>
            <a:off x="0" y="0"/>
            <a:ext cx="9144000" cy="1371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1" i="0" sz="4400" u="none" cap="none" strike="noStrike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buClr>
                <a:schemeClr val="accent6"/>
              </a:buClr>
              <a:buSzPct val="25000"/>
              <a:buFont typeface="Calibri"/>
              <a:buNone/>
            </a:pPr>
            <a:r>
              <a:rPr b="1" i="0" lang="en-US" sz="4400" u="none" cap="none" strike="noStrik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SBAR Title: Water Cons</a:t>
            </a:r>
            <a:r>
              <a:rPr b="1" lang="en-US" sz="440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ervation</a:t>
            </a:r>
            <a:br>
              <a:rPr b="1" i="0" lang="en-US" sz="4400" u="none" cap="none" strike="noStrik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</a:br>
          </a:p>
        </p:txBody>
      </p:sp>
      <p:pic>
        <p:nvPicPr>
          <p:cNvPr id="90" name="Shape 9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400" y="6096000"/>
            <a:ext cx="1676399" cy="723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Shape 9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305800" y="6067425"/>
            <a:ext cx="714374" cy="7143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/>
        </p:nvSpPr>
        <p:spPr>
          <a:xfrm>
            <a:off x="155575" y="-144463"/>
            <a:ext cx="304799" cy="304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Shape 97"/>
          <p:cNvSpPr/>
          <p:nvPr/>
        </p:nvSpPr>
        <p:spPr>
          <a:xfrm>
            <a:off x="155575" y="-144463"/>
            <a:ext cx="304799" cy="304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Shape 98"/>
          <p:cNvSpPr/>
          <p:nvPr/>
        </p:nvSpPr>
        <p:spPr>
          <a:xfrm>
            <a:off x="155575" y="-144463"/>
            <a:ext cx="304799" cy="304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Shape 99"/>
          <p:cNvSpPr txBox="1"/>
          <p:nvPr>
            <p:ph type="title"/>
          </p:nvPr>
        </p:nvSpPr>
        <p:spPr>
          <a:xfrm>
            <a:off x="460375" y="79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accent6"/>
              </a:buClr>
              <a:buSzPct val="25000"/>
              <a:buFont typeface="Calibri"/>
              <a:buNone/>
            </a:pPr>
            <a:r>
              <a:rPr b="1" i="0" lang="en-US" sz="4400" u="none" cap="none" strike="noStrik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Situation</a:t>
            </a:r>
          </a:p>
        </p:txBody>
      </p:sp>
      <p:sp>
        <p:nvSpPr>
          <p:cNvPr id="100" name="Shape 100"/>
          <p:cNvSpPr txBox="1"/>
          <p:nvPr/>
        </p:nvSpPr>
        <p:spPr>
          <a:xfrm>
            <a:off x="460375" y="1524000"/>
            <a:ext cx="8229600" cy="13234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Describe what is the </a:t>
            </a: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current state 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situation.  </a:t>
            </a:r>
          </a:p>
          <a:p>
            <a:pPr indent="-342900" lvl="0" marL="3429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 there a sense of urgency? </a:t>
            </a:r>
          </a:p>
          <a:p>
            <a:pPr indent="-342900" lvl="0" marL="3429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Include photos if applicable. </a:t>
            </a:r>
          </a:p>
          <a:p>
            <a:pPr indent="-342900" lvl="0" marL="3429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Keep to a minimal length, the issue should be understand in simple terms.</a:t>
            </a:r>
          </a:p>
        </p:txBody>
      </p:sp>
      <p:pic>
        <p:nvPicPr>
          <p:cNvPr id="101" name="Shape 10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00" y="6096000"/>
            <a:ext cx="1676399" cy="723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Shape 10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305800" y="6067425"/>
            <a:ext cx="714374" cy="7143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/>
        </p:nvSpPr>
        <p:spPr>
          <a:xfrm>
            <a:off x="0" y="1066800"/>
            <a:ext cx="9144000" cy="51446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Shape 108"/>
          <p:cNvSpPr txBox="1"/>
          <p:nvPr>
            <p:ph type="title"/>
          </p:nvPr>
        </p:nvSpPr>
        <p:spPr>
          <a:xfrm>
            <a:off x="457200" y="25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accent6"/>
              </a:buClr>
              <a:buSzPct val="25000"/>
              <a:buFont typeface="Calibri"/>
              <a:buNone/>
            </a:pPr>
            <a:r>
              <a:rPr b="1" i="0" lang="en-US" sz="4400" u="none" cap="none" strike="noStrik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Background</a:t>
            </a:r>
          </a:p>
        </p:txBody>
      </p:sp>
      <p:sp>
        <p:nvSpPr>
          <p:cNvPr id="109" name="Shape 109"/>
          <p:cNvSpPr txBox="1"/>
          <p:nvPr/>
        </p:nvSpPr>
        <p:spPr>
          <a:xfrm>
            <a:off x="457200" y="1066800"/>
            <a:ext cx="8229600" cy="19082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85750" lvl="0" marL="28575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were the events and/or stakeholders involved that led up to the current state? </a:t>
            </a:r>
          </a:p>
          <a:p>
            <a:pPr indent="-285750" lvl="0" marL="2857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Highlight historical changes or conditions.  Has this been done already?  Are there industry best practices?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0" name="Shape 1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00" y="6096000"/>
            <a:ext cx="1676399" cy="723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Shape 11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305800" y="6067425"/>
            <a:ext cx="714374" cy="7143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/>
        </p:nvSpPr>
        <p:spPr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accent6"/>
              </a:buClr>
              <a:buSzPct val="25000"/>
              <a:buFont typeface="Calibri"/>
              <a:buNone/>
            </a:pPr>
            <a:r>
              <a:rPr b="1" lang="en-US" sz="440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Analysis</a:t>
            </a:r>
          </a:p>
        </p:txBody>
      </p:sp>
      <p:sp>
        <p:nvSpPr>
          <p:cNvPr id="118" name="Shape 118"/>
          <p:cNvSpPr txBox="1"/>
          <p:nvPr/>
        </p:nvSpPr>
        <p:spPr>
          <a:xfrm>
            <a:off x="457200" y="1447800"/>
            <a:ext cx="8229600" cy="22467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85750" lvl="0" marL="2857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the data telling us?</a:t>
            </a:r>
          </a:p>
          <a:p>
            <a:pPr indent="-285750" lvl="0" marL="2857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Senior leadership needs a clear picture and idea of potential consequences.</a:t>
            </a:r>
          </a:p>
          <a:p>
            <a:pPr indent="-285750" lvl="0" marL="2857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Has this been done before? Who have we learned from?</a:t>
            </a:r>
          </a:p>
          <a:p>
            <a:pPr indent="-285750" lvl="0" marL="2857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Insert relevant charts, graphs, quotes, etc. – anything can visualize the data.</a:t>
            </a:r>
          </a:p>
          <a:p>
            <a:pPr indent="-285750" lvl="0" marL="28575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9" name="Shape 1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00" y="6096000"/>
            <a:ext cx="1676399" cy="723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Shape 1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305800" y="6067425"/>
            <a:ext cx="714374" cy="7143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type="title"/>
          </p:nvPr>
        </p:nvSpPr>
        <p:spPr>
          <a:xfrm>
            <a:off x="458989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accent6"/>
              </a:buClr>
              <a:buSzPct val="25000"/>
              <a:buFont typeface="Calibri"/>
              <a:buNone/>
            </a:pPr>
            <a:r>
              <a:rPr b="1" i="0" lang="en-US" sz="4400" u="none" cap="none" strike="noStrik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Recommendation</a:t>
            </a:r>
          </a:p>
        </p:txBody>
      </p:sp>
      <p:sp>
        <p:nvSpPr>
          <p:cNvPr id="126" name="Shape 126"/>
          <p:cNvSpPr/>
          <p:nvPr/>
        </p:nvSpPr>
        <p:spPr>
          <a:xfrm>
            <a:off x="155575" y="-144463"/>
            <a:ext cx="304799" cy="304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Shape 127"/>
          <p:cNvSpPr/>
          <p:nvPr/>
        </p:nvSpPr>
        <p:spPr>
          <a:xfrm>
            <a:off x="155575" y="-144463"/>
            <a:ext cx="304799" cy="304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Shape 128"/>
          <p:cNvSpPr/>
          <p:nvPr/>
        </p:nvSpPr>
        <p:spPr>
          <a:xfrm>
            <a:off x="155575" y="-144463"/>
            <a:ext cx="304799" cy="304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Shape 129"/>
          <p:cNvSpPr txBox="1"/>
          <p:nvPr/>
        </p:nvSpPr>
        <p:spPr>
          <a:xfrm>
            <a:off x="155575" y="1143000"/>
            <a:ext cx="8759824" cy="51054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Shape 130"/>
          <p:cNvSpPr txBox="1"/>
          <p:nvPr/>
        </p:nvSpPr>
        <p:spPr>
          <a:xfrm>
            <a:off x="458989" y="1219200"/>
            <a:ext cx="8229600" cy="16312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85750" lvl="0" marL="2857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Given the situation, background and analysis, what recommend do you/team make to move forward?</a:t>
            </a:r>
          </a:p>
          <a:p>
            <a:pPr indent="-285750" lvl="0" marL="2857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Give specifics, do we need to act now?</a:t>
            </a:r>
          </a:p>
          <a:p>
            <a:pPr indent="-285750" lvl="0" marL="28575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1" name="Shape 13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00" y="6096000"/>
            <a:ext cx="1676399" cy="723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Shape 13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305800" y="6067425"/>
            <a:ext cx="714374" cy="7143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