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7010400" cy="9296400"/>
  <p:embeddedFontLst>
    <p:embeddedFont>
      <p:font typeface="Arim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77800" lvl="1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77800" lvl="2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77800" lvl="3" marL="1371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77800" lvl="4" marL="18288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77800" lvl="1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77800" lvl="2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77800" lvl="3" marL="1371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77800" lvl="4" marL="18288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77800" lvl="1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77800" lvl="2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77800" lvl="3" marL="1371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77800" lvl="4" marL="18288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2" type="sldNum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81100" y="698500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01675" y="4416425"/>
            <a:ext cx="5607049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Geoff</a:t>
            </a: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 $150,000 in in kind technical upgrades and cash by signing a 10 Year Lease….</a:t>
            </a: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hospital’s electricity system’s reliability</a:t>
            </a: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cash for premium energy systems</a:t>
            </a: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 with Portland General Electric</a:t>
            </a:r>
          </a:p>
          <a:p>
            <a:pPr indent="-114300" lvl="1" marL="228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 switchgear and installation of control and communications hardware at no charge.</a:t>
            </a:r>
          </a:p>
          <a:p>
            <a:pPr indent="-114300" lvl="1" marL="228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system maintenance and operation costs, including fuel, repairs, tune-ups, oil changes, filter replacements and overhauls.</a:t>
            </a:r>
          </a:p>
          <a:p>
            <a:pPr indent="-114300" lvl="1" marL="228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sound attenuation, if needed, quieting the generator system.</a:t>
            </a:r>
          </a:p>
          <a:p>
            <a:pPr indent="-114300" lvl="1" marL="228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of the system at least once a month under full load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 rot="5400000">
            <a:off x="2285999" y="-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 rot="5400000">
            <a:off x="4467225" y="2028825"/>
            <a:ext cx="5562600" cy="196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 rot="5400000">
            <a:off x="466724" y="142874"/>
            <a:ext cx="5562600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33400" y="2897188"/>
            <a:ext cx="8610599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33400" y="3657600"/>
            <a:ext cx="86105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4D4D4D"/>
              </a:buClr>
              <a:buFont typeface="Arial"/>
              <a:buNone/>
              <a:defRPr b="0" i="0" sz="3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25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74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52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08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4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01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01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01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01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01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533400" y="533400"/>
            <a:ext cx="8610599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528637" y="1600200"/>
            <a:ext cx="8610599" cy="45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9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25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74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52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08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4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01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01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01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01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01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Font typeface="Arial"/>
              <a:buNone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Noto Sans Symbols"/>
              <a:buNone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33400" y="533400"/>
            <a:ext cx="8610599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528637" y="1600200"/>
            <a:ext cx="4229100" cy="45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7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56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55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62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82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82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82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82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82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910137" y="1600200"/>
            <a:ext cx="4229100" cy="45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7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56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55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762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82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82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82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82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82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Font typeface="Arial"/>
              <a:buNone/>
              <a:defRPr b="1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1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Font typeface="Noto Sans Symbols"/>
              <a:buNone/>
              <a:defRPr b="1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682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889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809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809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809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09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09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Font typeface="Arial"/>
              <a:buNone/>
              <a:defRPr b="1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1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Font typeface="Noto Sans Symbols"/>
              <a:buNone/>
              <a:defRPr b="1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Font typeface="Arial"/>
              <a:buNone/>
              <a:defRPr b="1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01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682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36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889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809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809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809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09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09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32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533400" y="533400"/>
            <a:ext cx="8610599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TwoObj">
  <p:cSld name="Title, Text, and 2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764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419600" y="16764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3" type="body"/>
          </p:nvPr>
        </p:nvSpPr>
        <p:spPr>
          <a:xfrm>
            <a:off x="4419600" y="38100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93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56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01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35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55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55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55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55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55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240"/>
              </a:spcAft>
              <a:buClr>
                <a:srgbClr val="4D4D4D"/>
              </a:buClr>
              <a:buFont typeface="Arial"/>
              <a:buNone/>
              <a:defRPr b="0" i="0" sz="1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rgbClr val="4D4D4D"/>
              </a:buClr>
              <a:buFont typeface="Noto Sans Symbols"/>
              <a:buNone/>
              <a:defRPr b="0" i="0" sz="1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Font typeface="Arial"/>
              <a:buNone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560"/>
              </a:spcAft>
              <a:buClr>
                <a:srgbClr val="4D4D4D"/>
              </a:buClr>
              <a:buFont typeface="Arial"/>
              <a:buNone/>
              <a:defRPr b="0" i="0" sz="2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Font typeface="Noto Sans Symbols"/>
              <a:buNone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4D4D4D"/>
              </a:buClr>
              <a:buFont typeface="Arial"/>
              <a:buNone/>
              <a:defRPr b="0" i="0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280"/>
              </a:spcAft>
              <a:buClr>
                <a:srgbClr val="4D4D4D"/>
              </a:buClr>
              <a:buFont typeface="Arial"/>
              <a:buNone/>
              <a:defRPr b="0" i="0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85000"/>
              </a:lnSpc>
              <a:spcBef>
                <a:spcPts val="0"/>
              </a:spcBef>
              <a:spcAft>
                <a:spcPts val="240"/>
              </a:spcAft>
              <a:buClr>
                <a:srgbClr val="4D4D4D"/>
              </a:buClr>
              <a:buFont typeface="Arial"/>
              <a:buNone/>
              <a:defRPr b="0" i="0" sz="1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rgbClr val="4D4D4D"/>
              </a:buClr>
              <a:buFont typeface="Noto Sans Symbols"/>
              <a:buNone/>
              <a:defRPr b="0" i="0" sz="1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85000"/>
              </a:lnSpc>
              <a:spcBef>
                <a:spcPts val="0"/>
              </a:spcBef>
              <a:spcAft>
                <a:spcPts val="180"/>
              </a:spcAft>
              <a:buClr>
                <a:srgbClr val="4D4D4D"/>
              </a:buClr>
              <a:buFont typeface="Arial"/>
              <a:buNone/>
              <a:defRPr b="0" i="0" sz="9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533400" y="533400"/>
            <a:ext cx="8610599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2548731" y="-419893"/>
            <a:ext cx="4570412" cy="861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9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25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74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52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08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4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01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01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01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01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01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5400000">
            <a:off x="5249068" y="2275681"/>
            <a:ext cx="5637212" cy="2152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x="865187" y="196850"/>
            <a:ext cx="5637212" cy="6310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9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25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74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52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08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4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01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01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01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01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01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764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419600" y="16764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blue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ED_certified_o30gold" id="55" name="Shape 55"/>
          <p:cNvPicPr preferRelativeResize="0"/>
          <p:nvPr/>
        </p:nvPicPr>
        <p:blipFill rotWithShape="1">
          <a:blip r:embed="rId1">
            <a:alphaModFix/>
          </a:blip>
          <a:srcRect b="10908" l="0" r="0" t="27412"/>
          <a:stretch/>
        </p:blipFill>
        <p:spPr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x="533400" y="533400"/>
            <a:ext cx="8610599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528637" y="1600200"/>
            <a:ext cx="8610599" cy="45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39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720"/>
              </a:spcAft>
              <a:buClr>
                <a:srgbClr val="4D4D4D"/>
              </a:buClr>
              <a:buSzPct val="100000"/>
              <a:buFont typeface="Arial"/>
              <a:buChar char="•"/>
              <a:defRPr b="0" i="0" sz="3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25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6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3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7475" lvl="2" marL="1196975" marR="0" rtl="0" algn="l">
              <a:lnSpc>
                <a:spcPct val="85000"/>
              </a:lnSpc>
              <a:spcBef>
                <a:spcPts val="0"/>
              </a:spcBef>
              <a:spcAft>
                <a:spcPts val="520"/>
              </a:spcAft>
              <a:buClr>
                <a:srgbClr val="4D4D4D"/>
              </a:buClr>
              <a:buSzPct val="100000"/>
              <a:buFont typeface="Noto Sans Symbols"/>
              <a:buChar char="▪"/>
              <a:defRPr b="0" i="0" sz="2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0813" lvl="3" marL="1662113" marR="0" rtl="0" algn="l">
              <a:lnSpc>
                <a:spcPct val="85000"/>
              </a:lnSpc>
              <a:spcBef>
                <a:spcPts val="0"/>
              </a:spcBef>
              <a:spcAft>
                <a:spcPts val="440"/>
              </a:spcAft>
              <a:buClr>
                <a:srgbClr val="4D4D4D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0175" lvl="4" marL="21113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0175" lvl="5" marL="25685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0175" lvl="6" marL="30257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0175" lvl="7" marL="34829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0175" lvl="8" marL="3940175" marR="0" rtl="0" algn="l">
              <a:lnSpc>
                <a:spcPct val="85000"/>
              </a:lnSpc>
              <a:spcBef>
                <a:spcPts val="0"/>
              </a:spcBef>
              <a:spcAft>
                <a:spcPts val="480"/>
              </a:spcAft>
              <a:buClr>
                <a:srgbClr val="4D4D4D"/>
              </a:buClr>
              <a:buSzPct val="100000"/>
              <a:buFont typeface="Arial"/>
              <a:buChar char="»"/>
              <a:defRPr b="0" i="0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keith.edgerton@providence.org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81000" y="457200"/>
            <a:ext cx="6172199" cy="1631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81D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898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28600" y="1524000"/>
            <a:ext cx="24383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Sustainability Coordinator Info\Back Up Folder\My Pictures\Misc. Pictures\IMG_1226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504666"/>
            <a:ext cx="5082653" cy="381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68004" y="1371599"/>
            <a:ext cx="5638800" cy="4317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Benefits to Employees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Save Money!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save about $7000 a year!</a:t>
            </a:r>
          </a:p>
          <a:p>
            <a: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*Based on 10,000 miles driven, $250 car payment &amp; $3.50 gallon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 Healthy!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Less Stress!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 more done! (no driving)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Reduce Carbon Emissions</a:t>
            </a:r>
          </a:p>
        </p:txBody>
      </p:sp>
      <p:pic>
        <p:nvPicPr>
          <p:cNvPr descr="http://goodcents.pocketsmith.com/wp-content/uploads/2010/05/Save_Money1.jpg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551383"/>
            <a:ext cx="1447800" cy="1402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3.gstatic.com/images?q=tbn:ANd9GcTnk1VrI_TCrKjTsMMPD-uOyWpno4l2NBnvvFCv-nmicAw_yLHC"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8032" y="1295400"/>
            <a:ext cx="1914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ookboon.com/blog/wp-content/uploads/2014/08/stress.jpeg" id="110" name="Shape 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1783" y="3338014"/>
            <a:ext cx="2147895" cy="222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1000" y="1355678"/>
            <a:ext cx="5333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Alternate Transportation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Mass Transit: Bus/Train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Buses 62A&amp;B, 60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Vanpool-Carpool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Motorcycle/Scooter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Bicycle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Rollerblade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Walk</a:t>
            </a:r>
          </a:p>
        </p:txBody>
      </p:sp>
      <p:pic>
        <p:nvPicPr>
          <p:cNvPr descr="http://bikefriendlyoc.files.wordpress.com/2010/09/alttrans.jpg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2362200"/>
            <a:ext cx="3488139" cy="271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764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Keys to Success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Don’t Rely on one Option.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Try it ONCE a month!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Mix it up!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 CREATIVE!!!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pleasebringmemywine.files.wordpress.com/2015/03/mwwc-15-success.jp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153525"/>
            <a:ext cx="4585554" cy="306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04800" y="1219200"/>
            <a:ext cx="45720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Obstacles to Success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Takes too much time!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Emergencies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Errands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Appointments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School Functions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Scary!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Overwhelming!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michaelhyatt.com/wp-content/uploads/2009/06/the-necessity-of-obstacles-part-1.jpg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4324349" cy="285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53704" y="1219200"/>
            <a:ext cx="8610599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Incentives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$18 Bus Pass (50% off!)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Donna Bortel (493-7377) near Public Elevator in Main Lobby (Finance)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Preferred Parking for Carpools, Vanpools and Cyclists!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Prizes, Raffles, Giveaways through Rideshareonline.com and the Daily News.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Guaranteed Ride Home Program for Emergencies.</a:t>
            </a:r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Call PBX for a Cab Ride Home!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rgbClr val="F8981D"/>
                </a:solidFill>
                <a:latin typeface="Arial"/>
                <a:ea typeface="Arial"/>
                <a:cs typeface="Arial"/>
                <a:sym typeface="Arial"/>
              </a:rPr>
              <a:t>Commute Trip Reduction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04800" y="1219200"/>
            <a:ext cx="83819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I help YOU?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Teach you how to use Bus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Or use an Intercity Transit Travel Trainer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Teach you how to dress (warm, not too warm, breathable, dry)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Provide Safety Class for Cycling &amp; Walking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Use Rideshareonline.com- even for commuting between buildings.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Teach you to how to Use Bike/Walk/Bus on Google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1354016" y="3396585"/>
            <a:ext cx="6518033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en-US" sz="2400" u="none" cap="none" strike="noStrike">
                <a:solidFill>
                  <a:srgbClr val="000066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i="0" lang="en-US" sz="2400" u="none" cap="none" strike="noStrike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Keith Edgerton</a:t>
            </a:r>
            <a:b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Construction Services, Sustainability &amp; Employee Transportation Coordinator</a:t>
            </a:r>
            <a:b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Providence Southwest Region</a:t>
            </a:r>
            <a:b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360.493.7059</a:t>
            </a:r>
            <a:br>
              <a:rPr b="0" i="0" lang="en-US" sz="2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keith.edgerton@providence.org</a:t>
            </a:r>
            <a:br>
              <a:rPr b="0" i="0" lang="en-US" sz="2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1143000" y="8001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Sustainability Coordinator Info\S2E Program\S2E Pictures\Photoshoot Pics\20091216_PSPH_Sustainability_0053 compressed.jpg" id="150" name="Shape 150"/>
          <p:cNvPicPr preferRelativeResize="0"/>
          <p:nvPr/>
        </p:nvPicPr>
        <p:blipFill rotWithShape="1">
          <a:blip r:embed="rId4">
            <a:alphaModFix/>
          </a:blip>
          <a:srcRect b="21917" l="0" r="0" t="0"/>
          <a:stretch/>
        </p:blipFill>
        <p:spPr>
          <a:xfrm>
            <a:off x="3671264" y="1306773"/>
            <a:ext cx="188353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