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57" r:id="rId2"/>
    <p:sldId id="299" r:id="rId3"/>
    <p:sldId id="300" r:id="rId4"/>
    <p:sldId id="303" r:id="rId5"/>
    <p:sldId id="305" r:id="rId6"/>
    <p:sldId id="307" r:id="rId7"/>
    <p:sldId id="304" r:id="rId8"/>
    <p:sldId id="308" r:id="rId9"/>
  </p:sldIdLst>
  <p:sldSz cx="9144000" cy="6858000" type="screen4x3"/>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003399"/>
    <a:srgbClr val="B80C1C"/>
    <a:srgbClr val="01532E"/>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71" autoAdjust="0"/>
  </p:normalViewPr>
  <p:slideViewPr>
    <p:cSldViewPr>
      <p:cViewPr>
        <p:scale>
          <a:sx n="57" d="100"/>
          <a:sy n="57" d="100"/>
        </p:scale>
        <p:origin x="-1524" y="-93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1306"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82C6B6-D99D-478D-8848-8322C44AE449}" type="datetimeFigureOut">
              <a:rPr lang="en-US" smtClean="0"/>
              <a:pPr/>
              <a:t>3/6/2014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3EE134-A857-46C3-B410-13D24964D6C4}" type="slidenum">
              <a:rPr lang="en-US" smtClean="0"/>
              <a:pPr/>
              <a:t>‹#›</a:t>
            </a:fld>
            <a:endParaRPr lang="en-US"/>
          </a:p>
        </p:txBody>
      </p:sp>
    </p:spTree>
    <p:extLst>
      <p:ext uri="{BB962C8B-B14F-4D97-AF65-F5344CB8AC3E}">
        <p14:creationId xmlns:p14="http://schemas.microsoft.com/office/powerpoint/2010/main" val="3039883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675C90-9B24-4E84-AB0B-981635375F95}" type="datetimeFigureOut">
              <a:rPr lang="en-US" smtClean="0"/>
              <a:pPr/>
              <a:t>3/6/2014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3AC397-73B2-444E-86AA-8583A180C8AC}" type="slidenum">
              <a:rPr lang="en-US" smtClean="0"/>
              <a:pPr/>
              <a:t>‹#›</a:t>
            </a:fld>
            <a:endParaRPr lang="en-US"/>
          </a:p>
        </p:txBody>
      </p:sp>
    </p:spTree>
    <p:extLst>
      <p:ext uri="{BB962C8B-B14F-4D97-AF65-F5344CB8AC3E}">
        <p14:creationId xmlns:p14="http://schemas.microsoft.com/office/powerpoint/2010/main" val="1325821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xfrm>
            <a:off x="685800" y="4343400"/>
            <a:ext cx="5486400" cy="4114800"/>
          </a:xfrm>
          <a:noFill/>
          <a:ln/>
        </p:spPr>
        <p:txBody>
          <a:bodyPr/>
          <a:lstStyle/>
          <a:p>
            <a:pPr eaLnBrk="1" hangingPunct="1"/>
            <a:r>
              <a:rPr lang="en-US" dirty="0" smtClean="0">
                <a:latin typeface="Arial" charset="0"/>
              </a:rPr>
              <a:t>Our facility is committed</a:t>
            </a:r>
            <a:r>
              <a:rPr lang="en-US" baseline="0" dirty="0" smtClean="0">
                <a:latin typeface="Arial" charset="0"/>
              </a:rPr>
              <a:t> to healthier environments for staff, patients and the communities we serve.  We are proud members of Practice Greenhealth and are part of a national community of over 1,000 hospitals, where we share best practices, learn from each other and set annual goals to improve our performance.  “Going green” is more than just recycling, we are taking a closer look at how we build, what we buy, the food we serve, chemicals in use and the amount of energy and water that are consumed.  We have a responsibility to preserve our natural resources and provide quality care without negatively impacting human health and the environment and you are part of it!</a:t>
            </a:r>
            <a:endParaRPr lang="en-US" dirty="0" smtClean="0">
              <a:latin typeface="Arial" charset="0"/>
            </a:endParaRPr>
          </a:p>
        </p:txBody>
      </p:sp>
      <p:sp>
        <p:nvSpPr>
          <p:cNvPr id="542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2235A1A8-7D81-42CF-A33E-5FDF9221B50D}" type="slidenum">
              <a:rPr lang="en-US" sz="1200">
                <a:solidFill>
                  <a:prstClr val="black"/>
                </a:solidFill>
                <a:latin typeface="Arial" charset="0"/>
                <a:ea typeface="ＭＳ Ｐゴシック" pitchFamily="34" charset="-128"/>
              </a:rPr>
              <a:pPr algn="r" fontAlgn="base">
                <a:spcBef>
                  <a:spcPct val="0"/>
                </a:spcBef>
                <a:spcAft>
                  <a:spcPct val="0"/>
                </a:spcAft>
              </a:pPr>
              <a:t>1</a:t>
            </a:fld>
            <a:endParaRPr lang="en-US" sz="1200" dirty="0">
              <a:solidFill>
                <a:prstClr val="black"/>
              </a:solidFill>
              <a:latin typeface="Arial"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important as healthcare professionals</a:t>
            </a:r>
            <a:r>
              <a:rPr lang="en-US" baseline="0" dirty="0" smtClean="0"/>
              <a:t> for us to understand the critical linkages between the health of the environment and human health. As we  know better than most, human health is influenced by a variety of factors. The air we breathe, the water we drink, the food we eat and the products and processes we are exposed to every day—all play a role in our health. And as nearly 20% of the US economy, healthcare has tremendous purchasing power—and can use that purchasing power to leverage the market to develop smarter, more efficient and more environmentally responsible products and equipment. What we build, what we buy and how we operate MATTERS to the health of our patients, employees and our community.</a:t>
            </a:r>
            <a:endParaRPr lang="en-US" dirty="0"/>
          </a:p>
        </p:txBody>
      </p:sp>
      <p:sp>
        <p:nvSpPr>
          <p:cNvPr id="4" name="Slide Number Placeholder 3"/>
          <p:cNvSpPr>
            <a:spLocks noGrp="1"/>
          </p:cNvSpPr>
          <p:nvPr>
            <p:ph type="sldNum" sz="quarter" idx="10"/>
          </p:nvPr>
        </p:nvSpPr>
        <p:spPr/>
        <p:txBody>
          <a:bodyPr/>
          <a:lstStyle/>
          <a:p>
            <a:pPr>
              <a:defRPr/>
            </a:pPr>
            <a:fld id="{9689031A-3453-4A01-B879-F61DC85FA477}"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r>
              <a:rPr lang="en-US" dirty="0" smtClean="0"/>
              <a:t>The evidence is in – human health is dependent on planetary health.  And as healthcare providers, we take an oath to first,</a:t>
            </a:r>
            <a:r>
              <a:rPr lang="en-US" baseline="0" dirty="0" smtClean="0"/>
              <a:t> do no harm. That ethos should extend to all the decisions we make about the ways in which we impact health. A commitment to the environment</a:t>
            </a:r>
            <a:r>
              <a:rPr lang="en-US" dirty="0" smtClean="0"/>
              <a:t> is a commitment to people.  Every health care worker has a right to a safe, healthy and respectful environment.  By minimizing</a:t>
            </a:r>
            <a:r>
              <a:rPr lang="en-US" baseline="0" dirty="0" smtClean="0"/>
              <a:t> </a:t>
            </a:r>
            <a:r>
              <a:rPr lang="en-US" dirty="0" smtClean="0"/>
              <a:t>chemicals of concern, serving healthier foods, reducing waste and resource use and building the next generation of high-performance</a:t>
            </a:r>
            <a:r>
              <a:rPr lang="en-US" baseline="0" dirty="0" smtClean="0"/>
              <a:t> healing environments</a:t>
            </a:r>
            <a:r>
              <a:rPr lang="en-US" dirty="0" smtClean="0"/>
              <a:t>, hospitals are demonstrating their commitment to healthier communities and to a healthy work force. The work positively impacts patients, staff the community and the world – it’s very powerful and by joining Practice Greenhealth, we</a:t>
            </a:r>
            <a:r>
              <a:rPr lang="en-US" baseline="0" dirty="0" smtClean="0"/>
              <a:t> </a:t>
            </a:r>
            <a:r>
              <a:rPr lang="en-US" dirty="0" smtClean="0"/>
              <a:t>are part of it!  </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54276" name="Slide Number Placeholder 3"/>
          <p:cNvSpPr>
            <a:spLocks noGrp="1"/>
          </p:cNvSpPr>
          <p:nvPr>
            <p:ph type="sldNum" sz="quarter" idx="5"/>
          </p:nvPr>
        </p:nvSpPr>
        <p:spPr>
          <a:noFill/>
        </p:spPr>
        <p:txBody>
          <a:bodyPr/>
          <a:lstStyle/>
          <a:p>
            <a:pPr defTabSz="913674"/>
            <a:fld id="{E1282619-BDB4-483D-8B46-F6A74442E96A}" type="slidenum">
              <a:rPr lang="en-US" smtClean="0"/>
              <a:pPr defTabSz="913674"/>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a:t>
            </a:r>
            <a:r>
              <a:rPr lang="en-US" baseline="0" dirty="0" smtClean="0"/>
              <a:t> green isn’t a sprint – it’s a marathon and we have a lot of work to do. The only way to get there is one program at a time.  We prioritize our initiatives to get the biggest value for environmental impact and value to staff and patients.  In that spirit, we set annual, measurable goals.  Education is key.  We are introducing you to our initiative here but you will be exposed to more details at your departmental level and throughout your career.</a:t>
            </a:r>
            <a:endParaRPr lang="en-US" dirty="0"/>
          </a:p>
        </p:txBody>
      </p:sp>
      <p:sp>
        <p:nvSpPr>
          <p:cNvPr id="4" name="Slide Number Placeholder 3"/>
          <p:cNvSpPr>
            <a:spLocks noGrp="1"/>
          </p:cNvSpPr>
          <p:nvPr>
            <p:ph type="sldNum" sz="quarter" idx="10"/>
          </p:nvPr>
        </p:nvSpPr>
        <p:spPr/>
        <p:txBody>
          <a:bodyPr/>
          <a:lstStyle/>
          <a:p>
            <a:fld id="{AA3AC397-73B2-444E-86AA-8583A180C8AC}" type="slidenum">
              <a:rPr lang="en-US" smtClean="0"/>
              <a:pPr/>
              <a:t>4</a:t>
            </a:fld>
            <a:endParaRPr lang="en-US"/>
          </a:p>
        </p:txBody>
      </p:sp>
    </p:spTree>
    <p:extLst>
      <p:ext uri="{BB962C8B-B14F-4D97-AF65-F5344CB8AC3E}">
        <p14:creationId xmlns:p14="http://schemas.microsoft.com/office/powerpoint/2010/main" val="10080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NOTE:  Only use this slide if your facility has won an Environmental Excellence Award.</a:t>
            </a:r>
          </a:p>
          <a:p>
            <a:endParaRPr lang="en-US" dirty="0" smtClean="0"/>
          </a:p>
          <a:p>
            <a:r>
              <a:rPr lang="en-US" dirty="0" smtClean="0"/>
              <a:t>We have been recognized by Practice</a:t>
            </a:r>
            <a:r>
              <a:rPr lang="en-US" baseline="0" dirty="0" smtClean="0"/>
              <a:t> </a:t>
            </a:r>
            <a:r>
              <a:rPr lang="en-US" baseline="0" dirty="0" err="1" smtClean="0"/>
              <a:t>Greenhealth’s</a:t>
            </a:r>
            <a:r>
              <a:rPr lang="en-US" baseline="0" dirty="0" smtClean="0"/>
              <a:t> Environmental Excellence Awards by winning the </a:t>
            </a:r>
            <a:r>
              <a:rPr lang="en-US" baseline="0" dirty="0" smtClean="0">
                <a:solidFill>
                  <a:srgbClr val="FFFF00"/>
                </a:solidFill>
              </a:rPr>
              <a:t>NAME OF AWARD GOES HERE.  These accomplishments would not be possible without your participation.    Our workers are our greatest asset and a healthier environment is something we all strive for together.</a:t>
            </a:r>
            <a:endParaRPr lang="en-US" dirty="0">
              <a:solidFill>
                <a:srgbClr val="FFFF00"/>
              </a:solidFill>
            </a:endParaRPr>
          </a:p>
        </p:txBody>
      </p:sp>
      <p:sp>
        <p:nvSpPr>
          <p:cNvPr id="4" name="Slide Number Placeholder 3"/>
          <p:cNvSpPr>
            <a:spLocks noGrp="1"/>
          </p:cNvSpPr>
          <p:nvPr>
            <p:ph type="sldNum" sz="quarter" idx="10"/>
          </p:nvPr>
        </p:nvSpPr>
        <p:spPr/>
        <p:txBody>
          <a:bodyPr/>
          <a:lstStyle/>
          <a:p>
            <a:fld id="{AA3AC397-73B2-444E-86AA-8583A180C8AC}" type="slidenum">
              <a:rPr lang="en-US" smtClean="0"/>
              <a:pPr/>
              <a:t>5</a:t>
            </a:fld>
            <a:endParaRPr lang="en-US"/>
          </a:p>
        </p:txBody>
      </p:sp>
    </p:spTree>
    <p:extLst>
      <p:ext uri="{BB962C8B-B14F-4D97-AF65-F5344CB8AC3E}">
        <p14:creationId xmlns:p14="http://schemas.microsoft.com/office/powerpoint/2010/main" val="3705114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r>
              <a:rPr lang="en-US" baseline="0" dirty="0" smtClean="0"/>
              <a:t>Our commitment is about you.  Our goal is to create a healthy environment so you are best prepared to contribute to the healing of others.  We appreciate you and this is one of the ways that we contribute to your health and wellness.  Every worker has a right to a safe, healthy and respectful environment.  There are many ways to participate in our initiatives, and we’re excited to have you a part of it.</a:t>
            </a:r>
            <a:endParaRPr lang="en-US" dirty="0" smtClean="0"/>
          </a:p>
        </p:txBody>
      </p:sp>
      <p:sp>
        <p:nvSpPr>
          <p:cNvPr id="57348" name="Slide Number Placeholder 3"/>
          <p:cNvSpPr>
            <a:spLocks noGrp="1"/>
          </p:cNvSpPr>
          <p:nvPr>
            <p:ph type="sldNum" sz="quarter" idx="5"/>
          </p:nvPr>
        </p:nvSpPr>
        <p:spPr>
          <a:noFill/>
        </p:spPr>
        <p:txBody>
          <a:bodyPr/>
          <a:lstStyle/>
          <a:p>
            <a:pPr defTabSz="913674"/>
            <a:fld id="{1C361D56-063F-475D-AB7B-16D146A65A87}" type="slidenum">
              <a:rPr lang="en-US" smtClean="0"/>
              <a:pPr defTabSz="913674"/>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learn more about our environmental initiatives by visiting</a:t>
            </a:r>
            <a:r>
              <a:rPr lang="en-US" baseline="0" dirty="0" smtClean="0"/>
              <a:t> the following sites.  All of our environmental initiative policies can be found in NAME OF MANUAL, INTRANET SITE OR DEPARTMENT.  DESCRIBE ANY DEPARTEMNTAL TRAINING THAT THEY CAN EXPECT OR OTHER WAYS FOR THEM TO LEARN MORE. </a:t>
            </a:r>
            <a:r>
              <a:rPr lang="en-US" baseline="0" dirty="0" smtClean="0">
                <a:solidFill>
                  <a:srgbClr val="FFFF00"/>
                </a:solidFill>
              </a:rPr>
              <a:t>  </a:t>
            </a:r>
          </a:p>
          <a:p>
            <a:endParaRPr lang="en-US" baseline="0" dirty="0" smtClean="0">
              <a:solidFill>
                <a:srgbClr val="FFFF00"/>
              </a:solidFill>
            </a:endParaRPr>
          </a:p>
          <a:p>
            <a:r>
              <a:rPr lang="en-US" baseline="0" dirty="0" smtClean="0">
                <a:solidFill>
                  <a:srgbClr val="FF0000"/>
                </a:solidFill>
              </a:rPr>
              <a:t>Note: If you have any kind of departmental or champion initiatives, this is where it could be described.  Describe any committee structure here or annual reporting, earth day events and more.</a:t>
            </a:r>
          </a:p>
          <a:p>
            <a:endParaRPr lang="en-US" baseline="0" dirty="0" smtClean="0"/>
          </a:p>
          <a:p>
            <a:r>
              <a:rPr lang="en-US" baseline="0" dirty="0" smtClean="0"/>
              <a:t>By joining our organization, you are part of a growing movement around environmental stewardship.  We see a commitment to the environment as part of who we are.  Welcome and we look forward to continuously improving upon our environmental programming.  Join us! The more that get involved, the more powerful our progress.</a:t>
            </a:r>
            <a:endParaRPr lang="en-US" dirty="0"/>
          </a:p>
        </p:txBody>
      </p:sp>
      <p:sp>
        <p:nvSpPr>
          <p:cNvPr id="4" name="Slide Number Placeholder 3"/>
          <p:cNvSpPr>
            <a:spLocks noGrp="1"/>
          </p:cNvSpPr>
          <p:nvPr>
            <p:ph type="sldNum" sz="quarter" idx="10"/>
          </p:nvPr>
        </p:nvSpPr>
        <p:spPr/>
        <p:txBody>
          <a:bodyPr/>
          <a:lstStyle/>
          <a:p>
            <a:fld id="{AA3AC397-73B2-444E-86AA-8583A180C8AC}" type="slidenum">
              <a:rPr lang="en-US" smtClean="0"/>
              <a:pPr/>
              <a:t>7</a:t>
            </a:fld>
            <a:endParaRPr lang="en-US"/>
          </a:p>
        </p:txBody>
      </p:sp>
    </p:spTree>
    <p:extLst>
      <p:ext uri="{BB962C8B-B14F-4D97-AF65-F5344CB8AC3E}">
        <p14:creationId xmlns:p14="http://schemas.microsoft.com/office/powerpoint/2010/main" val="2348708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r>
              <a:rPr lang="en-US" dirty="0" smtClean="0"/>
              <a:t>Keep up to date on Practice Greenhealth activities through their various social media outlets.  Learn about regional events and initiatives, articles, news releases and more.  Thank you</a:t>
            </a:r>
            <a:r>
              <a:rPr lang="en-US" baseline="0" dirty="0" smtClean="0"/>
              <a:t> for being part of creating a healthy environment for staff, patients and the community.</a:t>
            </a:r>
            <a:endParaRPr lang="en-US" dirty="0" smtClean="0"/>
          </a:p>
        </p:txBody>
      </p:sp>
      <p:sp>
        <p:nvSpPr>
          <p:cNvPr id="91140" name="Slide Number Placeholder 3"/>
          <p:cNvSpPr>
            <a:spLocks noGrp="1"/>
          </p:cNvSpPr>
          <p:nvPr>
            <p:ph type="sldNum" sz="quarter" idx="5"/>
          </p:nvPr>
        </p:nvSpPr>
        <p:spPr>
          <a:noFill/>
        </p:spPr>
        <p:txBody>
          <a:bodyPr/>
          <a:lstStyle/>
          <a:p>
            <a:pPr defTabSz="913674"/>
            <a:fld id="{BC664022-A12D-46A0-B99D-D30E8C81024E}" type="slidenum">
              <a:rPr lang="en-US" smtClean="0"/>
              <a:pPr defTabSz="913674"/>
              <a:t>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E098A56-41AA-4BF1-B422-D2CA09F319B7}" type="datetimeFigureOut">
              <a:rPr lang="en-US">
                <a:solidFill>
                  <a:srgbClr val="000000"/>
                </a:solidFill>
              </a:rPr>
              <a:pPr>
                <a:defRPr/>
              </a:pPr>
              <a:t>3/6/2014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26450C-CEFD-4FAD-B441-93AEF471C5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2116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52C4ACF-46E9-4753-A4EE-81F2907C7D41}" type="datetimeFigureOut">
              <a:rPr lang="en-US">
                <a:solidFill>
                  <a:srgbClr val="000000"/>
                </a:solidFill>
              </a:rPr>
              <a:pPr>
                <a:defRPr/>
              </a:pPr>
              <a:t>3/6/2014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30D141-0460-4218-988F-78162C9450D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15803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791E1F4-5488-434C-B214-E1651F499488}" type="datetimeFigureOut">
              <a:rPr lang="en-US">
                <a:solidFill>
                  <a:srgbClr val="000000"/>
                </a:solidFill>
              </a:rPr>
              <a:pPr>
                <a:defRPr/>
              </a:pPr>
              <a:t>3/6/2014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D87651-C48A-4117-93CB-070AA04D950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59984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F4E68D0-B870-4A64-8447-C61C430576F9}" type="datetimeFigureOut">
              <a:rPr lang="en-US">
                <a:solidFill>
                  <a:srgbClr val="000000"/>
                </a:solidFill>
              </a:rPr>
              <a:pPr>
                <a:defRPr/>
              </a:pPr>
              <a:t>3/6/2014</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6172D3-D30E-481B-A4C8-85CF7C8229B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67521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991C22DA-8E2A-4968-B538-35D8257F4078}" type="datetimeFigureOut">
              <a:rPr lang="en-US">
                <a:solidFill>
                  <a:srgbClr val="000000"/>
                </a:solidFill>
              </a:rPr>
              <a:pPr>
                <a:defRPr/>
              </a:pPr>
              <a:t>3/6/2014</a:t>
            </a:fld>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70078E4-3A22-43CB-9076-F521E55E3B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22543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28E1A90-8D74-4E9B-A27D-8B5CFA3072E5}" type="datetimeFigureOut">
              <a:rPr lang="en-US">
                <a:solidFill>
                  <a:srgbClr val="000000"/>
                </a:solidFill>
              </a:rPr>
              <a:pPr>
                <a:defRPr/>
              </a:pPr>
              <a:t>3/6/2014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8A80BC-BB96-4F9D-8C8B-BF87473742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1931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3BB5E0E-FA9B-4287-B1C3-80144FF0E5F8}" type="datetimeFigureOut">
              <a:rPr lang="en-US">
                <a:solidFill>
                  <a:srgbClr val="000000"/>
                </a:solidFill>
              </a:rPr>
              <a:pPr>
                <a:defRPr/>
              </a:pPr>
              <a:t>3/6/2014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7149FC-E296-40B5-A11E-F2E157E2B0A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75049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6BF0A88-F919-4364-862B-828A49D1F0C8}" type="datetimeFigureOut">
              <a:rPr lang="en-US">
                <a:solidFill>
                  <a:srgbClr val="000000"/>
                </a:solidFill>
              </a:rPr>
              <a:pPr>
                <a:defRPr/>
              </a:pPr>
              <a:t>3/6/2014</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207C8D-813B-4991-9120-E327243FEAA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03392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889763E-E643-42D2-9ED6-72C1832FDE93}" type="datetimeFigureOut">
              <a:rPr lang="en-US">
                <a:solidFill>
                  <a:srgbClr val="000000"/>
                </a:solidFill>
              </a:rPr>
              <a:pPr>
                <a:defRPr/>
              </a:pPr>
              <a:t>3/6/2014</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1B2B99-E9EE-44BF-91A1-B398E34310D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38807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19982DD6-33E5-4958-B065-75D252152644}" type="datetimeFigureOut">
              <a:rPr lang="en-US">
                <a:solidFill>
                  <a:srgbClr val="000000"/>
                </a:solidFill>
              </a:rPr>
              <a:pPr>
                <a:defRPr/>
              </a:pPr>
              <a:t>3/6/2014</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A2DAACA-DF07-4D55-B489-F3EBFF9A394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5303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D376DDD-7663-43CE-AFC4-143FF9B5BAEC}" type="datetimeFigureOut">
              <a:rPr lang="en-US">
                <a:solidFill>
                  <a:srgbClr val="000000"/>
                </a:solidFill>
              </a:rPr>
              <a:pPr>
                <a:defRPr/>
              </a:pPr>
              <a:t>3/6/2014</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88FC6E5-E700-46D4-A5A9-D5C1EE6D77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90970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9E6D489-2C44-4224-88E7-15A151403AD4}" type="datetimeFigureOut">
              <a:rPr lang="en-US">
                <a:solidFill>
                  <a:srgbClr val="000000"/>
                </a:solidFill>
              </a:rPr>
              <a:pPr>
                <a:defRPr/>
              </a:pPr>
              <a:t>3/6/2014</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1FC74C-8A02-4AF8-929D-6BCB9BC219C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43576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2512DE6-C6B1-40BB-BEB9-AAE292D7C97D}" type="datetimeFigureOut">
              <a:rPr lang="en-US">
                <a:solidFill>
                  <a:srgbClr val="000000"/>
                </a:solidFill>
              </a:rPr>
              <a:pPr>
                <a:defRPr/>
              </a:pPr>
              <a:t>3/6/2014</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30B2EC-72DF-4E53-B272-2880B41673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16531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u="none"/>
            </a:lvl1pPr>
          </a:lstStyle>
          <a:p>
            <a:pPr fontAlgn="base">
              <a:spcBef>
                <a:spcPct val="0"/>
              </a:spcBef>
              <a:spcAft>
                <a:spcPct val="0"/>
              </a:spcAft>
              <a:defRPr/>
            </a:pPr>
            <a:fld id="{5D436DBA-F3B0-4932-B4CF-F8DC1A7C5878}" type="datetimeFigureOut">
              <a:rPr lang="en-US">
                <a:solidFill>
                  <a:srgbClr val="000000"/>
                </a:solidFill>
                <a:ea typeface="ＭＳ Ｐゴシック" pitchFamily="34" charset="-128"/>
              </a:rPr>
              <a:pPr fontAlgn="base">
                <a:spcBef>
                  <a:spcPct val="0"/>
                </a:spcBef>
                <a:spcAft>
                  <a:spcPct val="0"/>
                </a:spcAft>
                <a:defRPr/>
              </a:pPr>
              <a:t>3/6/2014</a:t>
            </a:fld>
            <a:endParaRPr lang="en-US" dirty="0">
              <a:solidFill>
                <a:srgbClr val="000000"/>
              </a:solidFill>
              <a:ea typeface="ＭＳ Ｐゴシック" pitchFamily="34" charset="-128"/>
            </a:endParaRPr>
          </a:p>
        </p:txBody>
      </p:sp>
      <p:sp>
        <p:nvSpPr>
          <p:cNvPr id="378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u="none"/>
            </a:lvl1pPr>
          </a:lstStyle>
          <a:p>
            <a:pPr fontAlgn="base">
              <a:spcBef>
                <a:spcPct val="0"/>
              </a:spcBef>
              <a:spcAft>
                <a:spcPct val="0"/>
              </a:spcAft>
              <a:defRPr/>
            </a:pPr>
            <a:endParaRPr lang="en-US" dirty="0">
              <a:solidFill>
                <a:srgbClr val="000000"/>
              </a:solidFill>
              <a:ea typeface="ＭＳ Ｐゴシック" pitchFamily="34" charset="-128"/>
            </a:endParaRPr>
          </a:p>
        </p:txBody>
      </p:sp>
      <p:sp>
        <p:nvSpPr>
          <p:cNvPr id="378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u="none"/>
            </a:lvl1pPr>
          </a:lstStyle>
          <a:p>
            <a:pPr fontAlgn="base">
              <a:spcBef>
                <a:spcPct val="0"/>
              </a:spcBef>
              <a:spcAft>
                <a:spcPct val="0"/>
              </a:spcAft>
              <a:defRPr/>
            </a:pPr>
            <a:fld id="{50F03CFC-932E-4D9A-8EFF-A96D8A224BB9}" type="slidenum">
              <a:rPr lang="en-US">
                <a:solidFill>
                  <a:srgbClr val="000000"/>
                </a:solidFill>
                <a:ea typeface="ＭＳ Ｐゴシック" pitchFamily="34" charset="-128"/>
              </a:rPr>
              <a:pPr fontAlgn="base">
                <a:spcBef>
                  <a:spcPct val="0"/>
                </a:spcBef>
                <a:spcAft>
                  <a:spcPct val="0"/>
                </a:spcAft>
                <a:defRPr/>
              </a:pPr>
              <a:t>‹#›</a:t>
            </a:fld>
            <a:endParaRPr lang="en-US" dirty="0">
              <a:solidFill>
                <a:srgbClr val="000000"/>
              </a:solidFill>
              <a:ea typeface="ＭＳ Ｐゴシック" pitchFamily="34" charset="-128"/>
            </a:endParaRPr>
          </a:p>
        </p:txBody>
      </p:sp>
      <p:pic>
        <p:nvPicPr>
          <p:cNvPr id="1031" name="Picture 7" descr="SusTrain_GradBG"/>
          <p:cNvPicPr>
            <a:picLocks noChangeAspect="1" noChangeArrowheads="1"/>
          </p:cNvPicPr>
          <p:nvPr/>
        </p:nvPicPr>
        <p:blipFill>
          <a:blip r:embed="rId15" cstate="email"/>
          <a:srcRect/>
          <a:stretch>
            <a:fillRect/>
          </a:stretch>
        </p:blipFill>
        <p:spPr bwMode="auto">
          <a:xfrm>
            <a:off x="0" y="0"/>
            <a:ext cx="9145588" cy="6859588"/>
          </a:xfrm>
          <a:prstGeom prst="rect">
            <a:avLst/>
          </a:prstGeom>
          <a:noFill/>
          <a:ln w="9525">
            <a:noFill/>
            <a:miter lim="800000"/>
            <a:headEnd/>
            <a:tailEnd/>
          </a:ln>
        </p:spPr>
      </p:pic>
      <p:grpSp>
        <p:nvGrpSpPr>
          <p:cNvPr id="1032" name="Group 11"/>
          <p:cNvGrpSpPr>
            <a:grpSpLocks/>
          </p:cNvGrpSpPr>
          <p:nvPr/>
        </p:nvGrpSpPr>
        <p:grpSpPr bwMode="auto">
          <a:xfrm>
            <a:off x="7467600" y="6248400"/>
            <a:ext cx="990600" cy="306388"/>
            <a:chOff x="4704" y="3792"/>
            <a:chExt cx="624" cy="193"/>
          </a:xfrm>
        </p:grpSpPr>
        <p:sp>
          <p:nvSpPr>
            <p:cNvPr id="1033" name="Oval 9"/>
            <p:cNvSpPr>
              <a:spLocks noChangeArrowheads="1"/>
            </p:cNvSpPr>
            <p:nvPr userDrawn="1"/>
          </p:nvSpPr>
          <p:spPr bwMode="auto">
            <a:xfrm>
              <a:off x="4704" y="3792"/>
              <a:ext cx="192" cy="192"/>
            </a:xfrm>
            <a:prstGeom prst="ellipse">
              <a:avLst/>
            </a:prstGeom>
            <a:solidFill>
              <a:schemeClr val="bg1"/>
            </a:solidFill>
            <a:ln w="9525">
              <a:noFill/>
              <a:round/>
              <a:headEnd/>
              <a:tailEnd/>
            </a:ln>
          </p:spPr>
          <p:txBody>
            <a:bodyPr wrap="none" anchor="ctr"/>
            <a:lstStyle/>
            <a:p>
              <a:pPr eaLnBrk="0" fontAlgn="base" hangingPunct="0">
                <a:spcBef>
                  <a:spcPct val="0"/>
                </a:spcBef>
                <a:spcAft>
                  <a:spcPct val="0"/>
                </a:spcAft>
                <a:defRPr/>
              </a:pPr>
              <a:endParaRPr lang="en-US" sz="2400" dirty="0">
                <a:solidFill>
                  <a:srgbClr val="000000"/>
                </a:solidFill>
                <a:ea typeface="ＭＳ Ｐゴシック" pitchFamily="34" charset="-128"/>
              </a:endParaRPr>
            </a:p>
          </p:txBody>
        </p:sp>
        <p:pic>
          <p:nvPicPr>
            <p:cNvPr id="1034" name="Picture 10" descr="PGlogo08_RGB_Green555&amp;Orange138_Horiz_NoBG"/>
            <p:cNvPicPr>
              <a:picLocks noChangeAspect="1" noChangeArrowheads="1"/>
            </p:cNvPicPr>
            <p:nvPr userDrawn="1"/>
          </p:nvPicPr>
          <p:blipFill>
            <a:blip r:embed="rId16" cstate="email"/>
            <a:srcRect/>
            <a:stretch>
              <a:fillRect/>
            </a:stretch>
          </p:blipFill>
          <p:spPr bwMode="auto">
            <a:xfrm>
              <a:off x="4704" y="3792"/>
              <a:ext cx="624" cy="193"/>
            </a:xfrm>
            <a:prstGeom prst="rect">
              <a:avLst/>
            </a:prstGeom>
            <a:noFill/>
            <a:ln w="9525">
              <a:noFill/>
              <a:miter lim="800000"/>
              <a:headEnd/>
              <a:tailEnd/>
            </a:ln>
          </p:spPr>
        </p:pic>
      </p:grpSp>
    </p:spTree>
    <p:extLst>
      <p:ext uri="{BB962C8B-B14F-4D97-AF65-F5344CB8AC3E}">
        <p14:creationId xmlns:p14="http://schemas.microsoft.com/office/powerpoint/2010/main" val="3469906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dirty="0" smtClean="0">
                <a:solidFill>
                  <a:srgbClr val="00A000"/>
                </a:solidFill>
              </a:rPr>
              <a:t/>
            </a:r>
            <a:br>
              <a:rPr lang="en-US" dirty="0" smtClean="0">
                <a:solidFill>
                  <a:srgbClr val="00A000"/>
                </a:solidFill>
              </a:rPr>
            </a:br>
            <a:endParaRPr lang="en-US" dirty="0" smtClean="0">
              <a:solidFill>
                <a:srgbClr val="00A000"/>
              </a:solidFill>
            </a:endParaRPr>
          </a:p>
        </p:txBody>
      </p:sp>
      <p:sp>
        <p:nvSpPr>
          <p:cNvPr id="3" name="Subtitle 2"/>
          <p:cNvSpPr>
            <a:spLocks noGrp="1"/>
          </p:cNvSpPr>
          <p:nvPr>
            <p:ph type="subTitle" idx="1"/>
          </p:nvPr>
        </p:nvSpPr>
        <p:spPr>
          <a:xfrm>
            <a:off x="1518458" y="1981200"/>
            <a:ext cx="6400800" cy="1752600"/>
          </a:xfrm>
        </p:spPr>
        <p:txBody>
          <a:bodyPr/>
          <a:lstStyle/>
          <a:p>
            <a:r>
              <a:rPr lang="en-US" dirty="0" smtClean="0"/>
              <a:t>Healing Patients and the Community </a:t>
            </a:r>
          </a:p>
          <a:p>
            <a:r>
              <a:rPr lang="en-US" dirty="0" smtClean="0"/>
              <a:t>with Practice Greenhealth</a:t>
            </a:r>
            <a:endParaRPr lang="en-US" dirty="0"/>
          </a:p>
        </p:txBody>
      </p:sp>
      <p:sp>
        <p:nvSpPr>
          <p:cNvPr id="2051" name="TextBox 6"/>
          <p:cNvSpPr txBox="1">
            <a:spLocks noChangeArrowheads="1"/>
          </p:cNvSpPr>
          <p:nvPr/>
        </p:nvSpPr>
        <p:spPr bwMode="auto">
          <a:xfrm>
            <a:off x="1219200" y="4267200"/>
            <a:ext cx="6705600" cy="954107"/>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400" b="1" dirty="0" smtClean="0">
                <a:solidFill>
                  <a:srgbClr val="FF0000"/>
                </a:solidFill>
                <a:ea typeface="ＭＳ Ｐゴシック" pitchFamily="34" charset="-128"/>
                <a:cs typeface="Arial" charset="0"/>
              </a:rPr>
              <a:t>Contact Information here</a:t>
            </a:r>
          </a:p>
          <a:p>
            <a:pPr algn="ctr" fontAlgn="base">
              <a:spcBef>
                <a:spcPct val="0"/>
              </a:spcBef>
              <a:spcAft>
                <a:spcPct val="0"/>
              </a:spcAft>
            </a:pPr>
            <a:r>
              <a:rPr lang="en-US" sz="2800" b="1" u="sng" dirty="0" smtClean="0">
                <a:solidFill>
                  <a:srgbClr val="006600"/>
                </a:solidFill>
                <a:ea typeface="ＭＳ Ｐゴシック" pitchFamily="34" charset="-128"/>
                <a:cs typeface="Arial" charset="0"/>
              </a:rPr>
              <a:t>www.practicegreenhealth.org</a:t>
            </a:r>
            <a:r>
              <a:rPr lang="en-US" sz="2800" b="1" dirty="0" smtClean="0">
                <a:solidFill>
                  <a:srgbClr val="01674E"/>
                </a:solidFill>
                <a:ea typeface="ＭＳ Ｐゴシック" pitchFamily="34" charset="-128"/>
                <a:cs typeface="Arial" charset="0"/>
              </a:rPr>
              <a:t> </a:t>
            </a:r>
            <a:r>
              <a:rPr lang="en-US" sz="3200" b="1" dirty="0" smtClean="0">
                <a:solidFill>
                  <a:srgbClr val="006600"/>
                </a:solidFill>
                <a:ea typeface="ＭＳ Ｐゴシック" pitchFamily="34" charset="-128"/>
                <a:cs typeface="Arial" charset="0"/>
              </a:rPr>
              <a:t> </a:t>
            </a:r>
            <a:endParaRPr lang="en-US" sz="3200" b="1" dirty="0">
              <a:solidFill>
                <a:srgbClr val="006600"/>
              </a:solidFill>
              <a:ea typeface="ＭＳ Ｐゴシック" pitchFamily="34" charset="-128"/>
              <a:cs typeface="Arial"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000"/>
            <a:ext cx="858837"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692" y="354951"/>
            <a:ext cx="865187"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7879" y="375907"/>
            <a:ext cx="858837"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7538" y="402288"/>
            <a:ext cx="858837"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4493" y="393109"/>
            <a:ext cx="858837"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83330" y="402288"/>
            <a:ext cx="858837"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3137" y="412231"/>
            <a:ext cx="858837"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51974" y="399113"/>
            <a:ext cx="858837"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47196" y="381000"/>
            <a:ext cx="858837"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77200" y="383296"/>
            <a:ext cx="858837"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96716" y="5190827"/>
            <a:ext cx="4114800" cy="127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6210587"/>
      </p:ext>
    </p:extLst>
  </p:cSld>
  <p:clrMapOvr>
    <a:masterClrMapping/>
  </p:clrMapOvr>
  <p:transition advTm="16941"/>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0"/>
            <a:ext cx="7772400" cy="1143000"/>
          </a:xfrm>
        </p:spPr>
        <p:txBody>
          <a:bodyPr/>
          <a:lstStyle/>
          <a:p>
            <a:r>
              <a:rPr lang="en-US" dirty="0" smtClean="0"/>
              <a:t>The health of the environment is connected to the health of people.</a:t>
            </a:r>
            <a:endParaRPr lang="en-US" dirty="0"/>
          </a:p>
        </p:txBody>
      </p:sp>
      <p:pic>
        <p:nvPicPr>
          <p:cNvPr id="102402" name="Picture 2" descr="http://www.hscpoly.com/images_hsc/AV10311.jpg"/>
          <p:cNvPicPr>
            <a:picLocks noChangeAspect="1" noChangeArrowheads="1"/>
          </p:cNvPicPr>
          <p:nvPr/>
        </p:nvPicPr>
        <p:blipFill>
          <a:blip r:embed="rId3" cstate="email"/>
          <a:srcRect/>
          <a:stretch>
            <a:fillRect/>
          </a:stretch>
        </p:blipFill>
        <p:spPr bwMode="auto">
          <a:xfrm>
            <a:off x="6431170" y="4572000"/>
            <a:ext cx="2712830" cy="2057399"/>
          </a:xfrm>
          <a:prstGeom prst="rect">
            <a:avLst/>
          </a:prstGeom>
          <a:noFill/>
        </p:spPr>
      </p:pic>
      <p:pic>
        <p:nvPicPr>
          <p:cNvPr id="102404" name="Picture 4" descr="http://nimg.sulekha.com/others/original700/brazil-weather-2010-8-27-16-50-44.jpg"/>
          <p:cNvPicPr>
            <a:picLocks noChangeAspect="1" noChangeArrowheads="1"/>
          </p:cNvPicPr>
          <p:nvPr/>
        </p:nvPicPr>
        <p:blipFill>
          <a:blip r:embed="rId4" cstate="email"/>
          <a:srcRect/>
          <a:stretch>
            <a:fillRect/>
          </a:stretch>
        </p:blipFill>
        <p:spPr bwMode="auto">
          <a:xfrm>
            <a:off x="0" y="-1"/>
            <a:ext cx="2971800" cy="1943601"/>
          </a:xfrm>
          <a:prstGeom prst="rect">
            <a:avLst/>
          </a:prstGeom>
          <a:noFill/>
        </p:spPr>
      </p:pic>
      <p:pic>
        <p:nvPicPr>
          <p:cNvPr id="102406" name="Picture 6" descr="http://www.dw.de/image/0,,657491_4,00.jpg"/>
          <p:cNvPicPr>
            <a:picLocks noChangeAspect="1" noChangeArrowheads="1"/>
          </p:cNvPicPr>
          <p:nvPr/>
        </p:nvPicPr>
        <p:blipFill>
          <a:blip r:embed="rId5" cstate="email"/>
          <a:srcRect/>
          <a:stretch>
            <a:fillRect/>
          </a:stretch>
        </p:blipFill>
        <p:spPr bwMode="auto">
          <a:xfrm>
            <a:off x="3276600" y="1"/>
            <a:ext cx="2679491" cy="1981200"/>
          </a:xfrm>
          <a:prstGeom prst="rect">
            <a:avLst/>
          </a:prstGeom>
          <a:noFill/>
        </p:spPr>
      </p:pic>
      <p:pic>
        <p:nvPicPr>
          <p:cNvPr id="102408" name="Picture 8" descr="http://coto2.files.wordpress.com/2009/12/epa-water-pollution.jpg"/>
          <p:cNvPicPr>
            <a:picLocks noChangeAspect="1" noChangeArrowheads="1"/>
          </p:cNvPicPr>
          <p:nvPr/>
        </p:nvPicPr>
        <p:blipFill>
          <a:blip r:embed="rId6" cstate="email"/>
          <a:srcRect/>
          <a:stretch>
            <a:fillRect/>
          </a:stretch>
        </p:blipFill>
        <p:spPr bwMode="auto">
          <a:xfrm>
            <a:off x="6400800" y="0"/>
            <a:ext cx="2743200" cy="1971675"/>
          </a:xfrm>
          <a:prstGeom prst="rect">
            <a:avLst/>
          </a:prstGeom>
          <a:noFill/>
        </p:spPr>
      </p:pic>
      <p:pic>
        <p:nvPicPr>
          <p:cNvPr id="9" name="Picture 8" descr="water_children.jpg"/>
          <p:cNvPicPr>
            <a:picLocks noChangeAspect="1"/>
          </p:cNvPicPr>
          <p:nvPr/>
        </p:nvPicPr>
        <p:blipFill>
          <a:blip r:embed="rId7" cstate="email"/>
          <a:stretch>
            <a:fillRect/>
          </a:stretch>
        </p:blipFill>
        <p:spPr>
          <a:xfrm>
            <a:off x="2995310" y="4572000"/>
            <a:ext cx="3176890" cy="2057400"/>
          </a:xfrm>
          <a:prstGeom prst="rect">
            <a:avLst/>
          </a:prstGeom>
        </p:spPr>
      </p:pic>
      <p:pic>
        <p:nvPicPr>
          <p:cNvPr id="10" name="Picture 9" descr="farmer_garden.jpg"/>
          <p:cNvPicPr>
            <a:picLocks noChangeAspect="1"/>
          </p:cNvPicPr>
          <p:nvPr/>
        </p:nvPicPr>
        <p:blipFill>
          <a:blip r:embed="rId8" cstate="email"/>
          <a:srcRect/>
          <a:stretch>
            <a:fillRect/>
          </a:stretch>
        </p:blipFill>
        <p:spPr>
          <a:xfrm>
            <a:off x="0" y="4572000"/>
            <a:ext cx="2740068" cy="2057400"/>
          </a:xfrm>
          <a:prstGeom prst="rect">
            <a:avLst/>
          </a:prstGeom>
        </p:spPr>
      </p:pic>
      <p:sp>
        <p:nvSpPr>
          <p:cNvPr id="11" name="TextBox 10"/>
          <p:cNvSpPr txBox="1"/>
          <p:nvPr/>
        </p:nvSpPr>
        <p:spPr>
          <a:xfrm>
            <a:off x="0" y="6642556"/>
            <a:ext cx="2307042" cy="215444"/>
          </a:xfrm>
          <a:prstGeom prst="rect">
            <a:avLst/>
          </a:prstGeom>
          <a:noFill/>
        </p:spPr>
        <p:txBody>
          <a:bodyPr wrap="none" rtlCol="0">
            <a:spAutoFit/>
          </a:bodyPr>
          <a:lstStyle/>
          <a:p>
            <a:r>
              <a:rPr lang="en-US" sz="800" dirty="0" smtClean="0">
                <a:solidFill>
                  <a:schemeClr val="bg1"/>
                </a:solidFill>
                <a:latin typeface="+mj-lt"/>
              </a:rPr>
              <a:t>© Practice Greenhealth 2013. All Rights Reserved.</a:t>
            </a:r>
            <a:endParaRPr lang="en-US" sz="800" dirty="0">
              <a:solidFill>
                <a:schemeClr val="bg1"/>
              </a:solidFill>
              <a:latin typeface="+mj-lt"/>
            </a:endParaRPr>
          </a:p>
        </p:txBody>
      </p:sp>
    </p:spTree>
    <p:extLst>
      <p:ext uri="{BB962C8B-B14F-4D97-AF65-F5344CB8AC3E}">
        <p14:creationId xmlns:p14="http://schemas.microsoft.com/office/powerpoint/2010/main" val="167182519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5" descr="nurse hands"/>
          <p:cNvPicPr>
            <a:picLocks noChangeAspect="1" noChangeArrowheads="1"/>
          </p:cNvPicPr>
          <p:nvPr/>
        </p:nvPicPr>
        <p:blipFill>
          <a:blip r:embed="rId3" cstate="email"/>
          <a:srcRect/>
          <a:stretch>
            <a:fillRect/>
          </a:stretch>
        </p:blipFill>
        <p:spPr bwMode="auto">
          <a:xfrm>
            <a:off x="3408045" y="1524000"/>
            <a:ext cx="2327910" cy="3486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43" name="TextBox 4"/>
          <p:cNvSpPr txBox="1">
            <a:spLocks noChangeArrowheads="1"/>
          </p:cNvSpPr>
          <p:nvPr/>
        </p:nvSpPr>
        <p:spPr bwMode="auto">
          <a:xfrm>
            <a:off x="6192838" y="5056188"/>
            <a:ext cx="2189162" cy="400050"/>
          </a:xfrm>
          <a:prstGeom prst="rect">
            <a:avLst/>
          </a:prstGeom>
          <a:noFill/>
          <a:ln w="9525">
            <a:noFill/>
            <a:miter lim="800000"/>
            <a:headEnd/>
            <a:tailEnd/>
          </a:ln>
        </p:spPr>
        <p:txBody>
          <a:bodyPr wrap="none">
            <a:spAutoFit/>
          </a:bodyPr>
          <a:lstStyle/>
          <a:p>
            <a:pPr eaLnBrk="0" hangingPunct="0"/>
            <a:r>
              <a:rPr lang="en-US" sz="2000" b="1">
                <a:solidFill>
                  <a:srgbClr val="01674E"/>
                </a:solidFill>
                <a:latin typeface="Calibri" pitchFamily="34" charset="0"/>
              </a:rPr>
              <a:t>Community Health</a:t>
            </a:r>
          </a:p>
        </p:txBody>
      </p:sp>
      <p:sp>
        <p:nvSpPr>
          <p:cNvPr id="10244" name="TextBox 5"/>
          <p:cNvSpPr txBox="1">
            <a:spLocks noChangeArrowheads="1"/>
          </p:cNvSpPr>
          <p:nvPr/>
        </p:nvSpPr>
        <p:spPr bwMode="auto">
          <a:xfrm>
            <a:off x="957263" y="5056188"/>
            <a:ext cx="1709737" cy="400050"/>
          </a:xfrm>
          <a:prstGeom prst="rect">
            <a:avLst/>
          </a:prstGeom>
          <a:noFill/>
          <a:ln w="9525">
            <a:noFill/>
            <a:miter lim="800000"/>
            <a:headEnd/>
            <a:tailEnd/>
          </a:ln>
        </p:spPr>
        <p:txBody>
          <a:bodyPr wrap="none">
            <a:spAutoFit/>
          </a:bodyPr>
          <a:lstStyle/>
          <a:p>
            <a:pPr eaLnBrk="0" hangingPunct="0"/>
            <a:r>
              <a:rPr lang="en-US" sz="2000" b="1">
                <a:solidFill>
                  <a:srgbClr val="01674E"/>
                </a:solidFill>
                <a:latin typeface="Calibri" pitchFamily="34" charset="0"/>
              </a:rPr>
              <a:t>Patient Health</a:t>
            </a:r>
          </a:p>
        </p:txBody>
      </p:sp>
      <p:sp>
        <p:nvSpPr>
          <p:cNvPr id="10245" name="TextBox 6"/>
          <p:cNvSpPr txBox="1">
            <a:spLocks noChangeArrowheads="1"/>
          </p:cNvSpPr>
          <p:nvPr/>
        </p:nvSpPr>
        <p:spPr bwMode="auto">
          <a:xfrm>
            <a:off x="3702050" y="5056188"/>
            <a:ext cx="1445589" cy="400110"/>
          </a:xfrm>
          <a:prstGeom prst="rect">
            <a:avLst/>
          </a:prstGeom>
          <a:noFill/>
          <a:ln w="9525">
            <a:noFill/>
            <a:miter lim="800000"/>
            <a:headEnd/>
            <a:tailEnd/>
          </a:ln>
        </p:spPr>
        <p:txBody>
          <a:bodyPr wrap="none">
            <a:spAutoFit/>
          </a:bodyPr>
          <a:lstStyle/>
          <a:p>
            <a:pPr eaLnBrk="0" hangingPunct="0"/>
            <a:r>
              <a:rPr lang="en-US" sz="2000" b="1" dirty="0" smtClean="0">
                <a:solidFill>
                  <a:srgbClr val="01674E"/>
                </a:solidFill>
                <a:latin typeface="Calibri" pitchFamily="34" charset="0"/>
              </a:rPr>
              <a:t>Staff </a:t>
            </a:r>
            <a:r>
              <a:rPr lang="en-US" sz="2000" b="1" dirty="0">
                <a:solidFill>
                  <a:srgbClr val="01674E"/>
                </a:solidFill>
                <a:latin typeface="Calibri" pitchFamily="34" charset="0"/>
              </a:rPr>
              <a:t>Health</a:t>
            </a:r>
          </a:p>
        </p:txBody>
      </p:sp>
      <p:pic>
        <p:nvPicPr>
          <p:cNvPr id="25607" name="Picture 4" descr="http://www.noharm.org/images/Stericycle%20Incinerator%20-%20Haw%20River,%20NC.jpg"/>
          <p:cNvPicPr>
            <a:picLocks noChangeAspect="1" noChangeArrowheads="1"/>
          </p:cNvPicPr>
          <p:nvPr/>
        </p:nvPicPr>
        <p:blipFill>
          <a:blip r:embed="rId4" cstate="email"/>
          <a:srcRect/>
          <a:stretch>
            <a:fillRect/>
          </a:stretch>
        </p:blipFill>
        <p:spPr bwMode="auto">
          <a:xfrm>
            <a:off x="6145306" y="1609083"/>
            <a:ext cx="2344266" cy="3182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608" name="Picture 8" descr="26-1ChildAsthma"/>
          <p:cNvPicPr>
            <a:picLocks noChangeArrowheads="1"/>
          </p:cNvPicPr>
          <p:nvPr/>
        </p:nvPicPr>
        <p:blipFill rotWithShape="1">
          <a:blip r:embed="rId5" cstate="email"/>
          <a:srcRect/>
          <a:stretch/>
        </p:blipFill>
        <p:spPr bwMode="auto">
          <a:xfrm>
            <a:off x="685800" y="1613647"/>
            <a:ext cx="2286000" cy="31735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03263" y="407988"/>
            <a:ext cx="7772400" cy="1143000"/>
          </a:xfrm>
        </p:spPr>
        <p:txBody>
          <a:bodyPr/>
          <a:lstStyle/>
          <a:p>
            <a:pPr algn="ctr">
              <a:defRPr/>
            </a:pPr>
            <a:r>
              <a:rPr smtClean="0"/>
              <a:t>First, Do No Harm</a:t>
            </a:r>
            <a:endParaRPr/>
          </a:p>
        </p:txBody>
      </p:sp>
    </p:spTree>
    <p:extLst>
      <p:ext uri="{BB962C8B-B14F-4D97-AF65-F5344CB8AC3E}">
        <p14:creationId xmlns:p14="http://schemas.microsoft.com/office/powerpoint/2010/main" val="209667419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lstStyle/>
          <a:p>
            <a:r>
              <a:rPr lang="en-US" dirty="0" smtClean="0">
                <a:solidFill>
                  <a:srgbClr val="0070C0"/>
                </a:solidFill>
              </a:rPr>
              <a:t>Sharing Success!</a:t>
            </a:r>
            <a:endParaRPr lang="en-US" dirty="0">
              <a:solidFill>
                <a:srgbClr val="0070C0"/>
              </a:solidFill>
            </a:endParaRPr>
          </a:p>
        </p:txBody>
      </p:sp>
      <p:sp>
        <p:nvSpPr>
          <p:cNvPr id="3" name="Subtitle 2"/>
          <p:cNvSpPr>
            <a:spLocks noGrp="1"/>
          </p:cNvSpPr>
          <p:nvPr>
            <p:ph type="subTitle" idx="1"/>
          </p:nvPr>
        </p:nvSpPr>
        <p:spPr>
          <a:xfrm>
            <a:off x="914400" y="2438400"/>
            <a:ext cx="7467600" cy="1752600"/>
          </a:xfrm>
        </p:spPr>
        <p:txBody>
          <a:bodyPr/>
          <a:lstStyle/>
          <a:p>
            <a:r>
              <a:rPr lang="en-US" dirty="0" smtClean="0">
                <a:solidFill>
                  <a:srgbClr val="FF0000"/>
                </a:solidFill>
              </a:rPr>
              <a:t>MODIFY THIS SLIDE TO LIST WHAT YOU HAVE ACCOMPLISHED AT YOUR FACILITY.</a:t>
            </a:r>
            <a:endParaRPr lang="en-US" dirty="0">
              <a:solidFill>
                <a:srgbClr val="FF0000"/>
              </a:solidFill>
            </a:endParaRPr>
          </a:p>
        </p:txBody>
      </p:sp>
    </p:spTree>
    <p:extLst>
      <p:ext uri="{BB962C8B-B14F-4D97-AF65-F5344CB8AC3E}">
        <p14:creationId xmlns:p14="http://schemas.microsoft.com/office/powerpoint/2010/main" val="3335087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THANK YOU</a:t>
            </a:r>
            <a:endParaRPr lang="en-US" dirty="0"/>
          </a:p>
        </p:txBody>
      </p:sp>
      <p:pic>
        <p:nvPicPr>
          <p:cNvPr id="1026" name="Picture 2" descr="C:\Users\Janet Brown\AppData\Local\Microsoft\Windows\Temporary Internet Files\Content.Outlook\LWHW2B4U\EEA-Awards-Logo-No-Ye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09800"/>
            <a:ext cx="7651837"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587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76200"/>
            <a:ext cx="9144000" cy="990600"/>
          </a:xfrm>
        </p:spPr>
        <p:txBody>
          <a:bodyPr/>
          <a:lstStyle/>
          <a:p>
            <a:pPr algn="ctr" eaLnBrk="1" hangingPunct="1">
              <a:defRPr/>
            </a:pPr>
            <a:r>
              <a:rPr sz="4000" dirty="0" smtClean="0">
                <a:ea typeface="ＭＳ Ｐゴシック" pitchFamily="34" charset="-128"/>
              </a:rPr>
              <a:t>Wellness &amp; Sustainability go hand-in-hand</a:t>
            </a:r>
          </a:p>
        </p:txBody>
      </p:sp>
      <p:pic>
        <p:nvPicPr>
          <p:cNvPr id="55299" name="Picture 3" descr="UPMC.garden2.JPG"/>
          <p:cNvPicPr>
            <a:picLocks noChangeAspect="1"/>
          </p:cNvPicPr>
          <p:nvPr/>
        </p:nvPicPr>
        <p:blipFill>
          <a:blip r:embed="rId3" cstate="email"/>
          <a:srcRect/>
          <a:stretch>
            <a:fillRect/>
          </a:stretch>
        </p:blipFill>
        <p:spPr bwMode="auto">
          <a:xfrm>
            <a:off x="304800" y="990600"/>
            <a:ext cx="2879148" cy="2160588"/>
          </a:xfrm>
          <a:prstGeom prst="rect">
            <a:avLst/>
          </a:prstGeom>
          <a:ln>
            <a:noFill/>
          </a:ln>
          <a:effectLst>
            <a:softEdge rad="112500"/>
          </a:effectLst>
        </p:spPr>
      </p:pic>
      <p:pic>
        <p:nvPicPr>
          <p:cNvPr id="55300" name="Picture 4" descr="Kaiser Permanente Antioch Earth Day Bag People.jpg"/>
          <p:cNvPicPr>
            <a:picLocks noChangeAspect="1"/>
          </p:cNvPicPr>
          <p:nvPr/>
        </p:nvPicPr>
        <p:blipFill>
          <a:blip r:embed="rId4" cstate="email"/>
          <a:srcRect/>
          <a:stretch>
            <a:fillRect/>
          </a:stretch>
        </p:blipFill>
        <p:spPr bwMode="auto">
          <a:xfrm>
            <a:off x="228600" y="4495800"/>
            <a:ext cx="2633663" cy="1968492"/>
          </a:xfrm>
          <a:prstGeom prst="rect">
            <a:avLst/>
          </a:prstGeom>
          <a:ln>
            <a:noFill/>
          </a:ln>
          <a:effectLst>
            <a:softEdge rad="112500"/>
          </a:effectLst>
        </p:spPr>
      </p:pic>
      <p:pic>
        <p:nvPicPr>
          <p:cNvPr id="55302" name="Picture 6" descr="A green patient at Spectrum Healths OR Recycle_Reuse_Event.jpg"/>
          <p:cNvPicPr>
            <a:picLocks noChangeAspect="1"/>
          </p:cNvPicPr>
          <p:nvPr/>
        </p:nvPicPr>
        <p:blipFill>
          <a:blip r:embed="rId5" cstate="email"/>
          <a:srcRect/>
          <a:stretch>
            <a:fillRect/>
          </a:stretch>
        </p:blipFill>
        <p:spPr bwMode="auto">
          <a:xfrm>
            <a:off x="4064000" y="1066800"/>
            <a:ext cx="4699000" cy="2643188"/>
          </a:xfrm>
          <a:prstGeom prst="rect">
            <a:avLst/>
          </a:prstGeom>
          <a:ln>
            <a:noFill/>
          </a:ln>
          <a:effectLst>
            <a:softEdge rad="112500"/>
          </a:effectLst>
        </p:spPr>
      </p:pic>
      <p:pic>
        <p:nvPicPr>
          <p:cNvPr id="55303" name="Picture 7" descr="Fairview OR team.JPG"/>
          <p:cNvPicPr>
            <a:picLocks noChangeAspect="1"/>
          </p:cNvPicPr>
          <p:nvPr/>
        </p:nvPicPr>
        <p:blipFill>
          <a:blip r:embed="rId6" cstate="email"/>
          <a:srcRect/>
          <a:stretch>
            <a:fillRect/>
          </a:stretch>
        </p:blipFill>
        <p:spPr bwMode="auto">
          <a:xfrm>
            <a:off x="6248400" y="3619500"/>
            <a:ext cx="2895600" cy="2171700"/>
          </a:xfrm>
          <a:prstGeom prst="rect">
            <a:avLst/>
          </a:prstGeom>
          <a:ln>
            <a:noFill/>
          </a:ln>
          <a:effectLst>
            <a:softEdge rad="112500"/>
          </a:effectLst>
        </p:spPr>
      </p:pic>
      <p:pic>
        <p:nvPicPr>
          <p:cNvPr id="55304" name="Picture 8" descr="concord.jpg"/>
          <p:cNvPicPr>
            <a:picLocks noChangeAspect="1"/>
          </p:cNvPicPr>
          <p:nvPr/>
        </p:nvPicPr>
        <p:blipFill>
          <a:blip r:embed="rId7" cstate="email"/>
          <a:srcRect/>
          <a:stretch>
            <a:fillRect/>
          </a:stretch>
        </p:blipFill>
        <p:spPr bwMode="auto">
          <a:xfrm>
            <a:off x="3429000" y="4495800"/>
            <a:ext cx="2743200" cy="2061200"/>
          </a:xfrm>
          <a:prstGeom prst="rect">
            <a:avLst/>
          </a:prstGeom>
          <a:ln>
            <a:noFill/>
          </a:ln>
          <a:effectLst>
            <a:softEdge rad="112500"/>
          </a:effectLst>
        </p:spPr>
      </p:pic>
      <p:pic>
        <p:nvPicPr>
          <p:cNvPr id="55301" name="Picture 5" descr="Bike rack blessing at Richmond Community.jpg"/>
          <p:cNvPicPr>
            <a:picLocks noChangeAspect="1"/>
          </p:cNvPicPr>
          <p:nvPr/>
        </p:nvPicPr>
        <p:blipFill>
          <a:blip r:embed="rId8" cstate="email"/>
          <a:srcRect/>
          <a:stretch>
            <a:fillRect/>
          </a:stretch>
        </p:blipFill>
        <p:spPr bwMode="auto">
          <a:xfrm>
            <a:off x="1981200" y="2667000"/>
            <a:ext cx="2782888" cy="1855872"/>
          </a:xfrm>
          <a:prstGeom prst="rect">
            <a:avLst/>
          </a:prstGeom>
          <a:ln>
            <a:noFill/>
          </a:ln>
          <a:effectLst>
            <a:softEdge rad="112500"/>
          </a:effectLst>
        </p:spPr>
      </p:pic>
    </p:spTree>
    <p:extLst>
      <p:ext uri="{BB962C8B-B14F-4D97-AF65-F5344CB8AC3E}">
        <p14:creationId xmlns:p14="http://schemas.microsoft.com/office/powerpoint/2010/main" val="143126891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More</a:t>
            </a:r>
            <a:endParaRPr lang="en-US" dirty="0"/>
          </a:p>
        </p:txBody>
      </p:sp>
      <p:sp>
        <p:nvSpPr>
          <p:cNvPr id="3" name="Content Placeholder 2"/>
          <p:cNvSpPr>
            <a:spLocks noGrp="1"/>
          </p:cNvSpPr>
          <p:nvPr>
            <p:ph idx="1"/>
          </p:nvPr>
        </p:nvSpPr>
        <p:spPr/>
        <p:txBody>
          <a:bodyPr/>
          <a:lstStyle/>
          <a:p>
            <a:r>
              <a:rPr lang="en-US" dirty="0" smtClean="0">
                <a:solidFill>
                  <a:srgbClr val="FF0000"/>
                </a:solidFill>
              </a:rPr>
              <a:t>MODIFY THIS SLIDE WITH:</a:t>
            </a:r>
          </a:p>
          <a:p>
            <a:r>
              <a:rPr lang="en-US" dirty="0" smtClean="0">
                <a:solidFill>
                  <a:srgbClr val="FF0000"/>
                </a:solidFill>
              </a:rPr>
              <a:t>YOUR </a:t>
            </a:r>
            <a:r>
              <a:rPr lang="en-US" dirty="0" smtClean="0">
                <a:solidFill>
                  <a:srgbClr val="FF0000"/>
                </a:solidFill>
              </a:rPr>
              <a:t>FACILITY INTRANET</a:t>
            </a:r>
          </a:p>
          <a:p>
            <a:r>
              <a:rPr lang="en-US" dirty="0" smtClean="0">
                <a:solidFill>
                  <a:srgbClr val="FF0000"/>
                </a:solidFill>
              </a:rPr>
              <a:t>Committee Structure (Green Team, Quality Teams etc..)</a:t>
            </a:r>
          </a:p>
          <a:p>
            <a:r>
              <a:rPr lang="en-US" dirty="0" smtClean="0">
                <a:solidFill>
                  <a:srgbClr val="FF0000"/>
                </a:solidFill>
              </a:rPr>
              <a:t>OR WEBSITE</a:t>
            </a:r>
          </a:p>
          <a:p>
            <a:r>
              <a:rPr lang="en-US" dirty="0" smtClean="0">
                <a:solidFill>
                  <a:srgbClr val="FF0000"/>
                </a:solidFill>
              </a:rPr>
              <a:t>NAME, CONTACT, PHONE</a:t>
            </a:r>
          </a:p>
          <a:p>
            <a:r>
              <a:rPr lang="en-US" dirty="0" smtClean="0">
                <a:solidFill>
                  <a:srgbClr val="FF0000"/>
                </a:solidFill>
              </a:rPr>
              <a:t>ADD YOUR LOGO HERE</a:t>
            </a:r>
            <a:endParaRPr lang="en-US" dirty="0">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638800"/>
            <a:ext cx="3273829" cy="101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589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p:cNvPicPr>
            <a:picLocks noChangeAspect="1"/>
          </p:cNvPicPr>
          <p:nvPr/>
        </p:nvPicPr>
        <p:blipFill>
          <a:blip r:embed="rId3" cstate="email"/>
          <a:srcRect/>
          <a:stretch>
            <a:fillRect/>
          </a:stretch>
        </p:blipFill>
        <p:spPr bwMode="auto">
          <a:xfrm>
            <a:off x="271463" y="4918075"/>
            <a:ext cx="2192337" cy="773113"/>
          </a:xfrm>
          <a:prstGeom prst="rect">
            <a:avLst/>
          </a:prstGeom>
          <a:noFill/>
          <a:ln w="9525">
            <a:noFill/>
            <a:miter lim="800000"/>
            <a:headEnd/>
            <a:tailEnd/>
          </a:ln>
        </p:spPr>
      </p:pic>
      <p:pic>
        <p:nvPicPr>
          <p:cNvPr id="47107" name="Picture 4" descr="get_social.jpg"/>
          <p:cNvPicPr>
            <a:picLocks noChangeAspect="1"/>
          </p:cNvPicPr>
          <p:nvPr/>
        </p:nvPicPr>
        <p:blipFill>
          <a:blip r:embed="rId4" cstate="email"/>
          <a:srcRect/>
          <a:stretch>
            <a:fillRect/>
          </a:stretch>
        </p:blipFill>
        <p:spPr bwMode="auto">
          <a:xfrm>
            <a:off x="0" y="0"/>
            <a:ext cx="9144000" cy="4005263"/>
          </a:xfrm>
          <a:prstGeom prst="rect">
            <a:avLst/>
          </a:prstGeom>
          <a:noFill/>
          <a:ln w="9525">
            <a:noFill/>
            <a:miter lim="800000"/>
            <a:headEnd/>
            <a:tailEnd/>
          </a:ln>
        </p:spPr>
      </p:pic>
      <p:sp>
        <p:nvSpPr>
          <p:cNvPr id="6" name="TextBox 5"/>
          <p:cNvSpPr txBox="1"/>
          <p:nvPr/>
        </p:nvSpPr>
        <p:spPr>
          <a:xfrm>
            <a:off x="381000" y="3378200"/>
            <a:ext cx="6019800" cy="584775"/>
          </a:xfrm>
          <a:prstGeom prst="rect">
            <a:avLst/>
          </a:prstGeom>
          <a:noFill/>
        </p:spPr>
        <p:txBody>
          <a:bodyPr wrap="square">
            <a:spAutoFit/>
          </a:bodyPr>
          <a:lstStyle/>
          <a:p>
            <a:pPr fontAlgn="auto">
              <a:spcBef>
                <a:spcPts val="0"/>
              </a:spcBef>
              <a:spcAft>
                <a:spcPts val="0"/>
              </a:spcAft>
              <a:defRPr/>
            </a:pPr>
            <a:r>
              <a:rPr lang="en-US" sz="3200" b="1" dirty="0">
                <a:solidFill>
                  <a:schemeClr val="tx1">
                    <a:lumMod val="85000"/>
                    <a:lumOff val="15000"/>
                  </a:schemeClr>
                </a:solidFill>
                <a:latin typeface="+mn-lt"/>
                <a:cs typeface="+mn-cs"/>
              </a:rPr>
              <a:t>www.practicegreenhealth.org</a:t>
            </a:r>
          </a:p>
        </p:txBody>
      </p:sp>
      <p:pic>
        <p:nvPicPr>
          <p:cNvPr id="47109" name="Picture 2" descr="http://www.eagledreams.ie/blog/wp-content/uploads/2011/05/logo_twitter_withbird_1000_allblue.png"/>
          <p:cNvPicPr>
            <a:picLocks noChangeAspect="1" noChangeArrowheads="1"/>
          </p:cNvPicPr>
          <p:nvPr/>
        </p:nvPicPr>
        <p:blipFill>
          <a:blip r:embed="rId5" cstate="email"/>
          <a:srcRect/>
          <a:stretch>
            <a:fillRect/>
          </a:stretch>
        </p:blipFill>
        <p:spPr bwMode="auto">
          <a:xfrm>
            <a:off x="457200" y="4376738"/>
            <a:ext cx="1966913" cy="365125"/>
          </a:xfrm>
          <a:prstGeom prst="rect">
            <a:avLst/>
          </a:prstGeom>
          <a:noFill/>
          <a:ln w="9525">
            <a:noFill/>
            <a:miter lim="800000"/>
            <a:headEnd/>
            <a:tailEnd/>
          </a:ln>
        </p:spPr>
      </p:pic>
      <p:pic>
        <p:nvPicPr>
          <p:cNvPr id="47110" name="Picture 4"/>
          <p:cNvPicPr>
            <a:picLocks noChangeAspect="1" noChangeArrowheads="1"/>
          </p:cNvPicPr>
          <p:nvPr/>
        </p:nvPicPr>
        <p:blipFill>
          <a:blip r:embed="rId6" cstate="email"/>
          <a:srcRect/>
          <a:stretch>
            <a:fillRect/>
          </a:stretch>
        </p:blipFill>
        <p:spPr bwMode="auto">
          <a:xfrm>
            <a:off x="381000" y="5826125"/>
            <a:ext cx="1820863" cy="514350"/>
          </a:xfrm>
          <a:prstGeom prst="rect">
            <a:avLst/>
          </a:prstGeom>
          <a:noFill/>
          <a:ln w="9525">
            <a:noFill/>
            <a:miter lim="800000"/>
            <a:headEnd/>
            <a:tailEnd/>
          </a:ln>
        </p:spPr>
      </p:pic>
      <p:sp>
        <p:nvSpPr>
          <p:cNvPr id="10" name="TextBox 9"/>
          <p:cNvSpPr txBox="1"/>
          <p:nvPr/>
        </p:nvSpPr>
        <p:spPr>
          <a:xfrm>
            <a:off x="2743200" y="4267200"/>
            <a:ext cx="4648200" cy="584200"/>
          </a:xfrm>
          <a:prstGeom prst="rect">
            <a:avLst/>
          </a:prstGeom>
          <a:noFill/>
        </p:spPr>
        <p:txBody>
          <a:bodyPr>
            <a:spAutoFit/>
          </a:bodyPr>
          <a:lstStyle/>
          <a:p>
            <a:pPr fontAlgn="auto">
              <a:spcBef>
                <a:spcPts val="0"/>
              </a:spcBef>
              <a:spcAft>
                <a:spcPts val="0"/>
              </a:spcAft>
              <a:defRPr/>
            </a:pPr>
            <a:r>
              <a:rPr lang="en-US" sz="3200" dirty="0">
                <a:solidFill>
                  <a:schemeClr val="tx1">
                    <a:lumMod val="85000"/>
                    <a:lumOff val="15000"/>
                  </a:schemeClr>
                </a:solidFill>
                <a:latin typeface="+mn-lt"/>
                <a:cs typeface="+mn-cs"/>
              </a:rPr>
              <a:t>@</a:t>
            </a:r>
            <a:r>
              <a:rPr lang="en-US" sz="3200" dirty="0" err="1">
                <a:solidFill>
                  <a:schemeClr val="tx1">
                    <a:lumMod val="85000"/>
                    <a:lumOff val="15000"/>
                  </a:schemeClr>
                </a:solidFill>
                <a:latin typeface="+mn-lt"/>
                <a:cs typeface="+mn-cs"/>
              </a:rPr>
              <a:t>pracgreenhealth</a:t>
            </a:r>
            <a:endParaRPr lang="en-US" sz="3200" dirty="0">
              <a:solidFill>
                <a:schemeClr val="tx1">
                  <a:lumMod val="85000"/>
                  <a:lumOff val="15000"/>
                </a:schemeClr>
              </a:solidFill>
              <a:latin typeface="+mn-lt"/>
              <a:cs typeface="+mn-cs"/>
            </a:endParaRPr>
          </a:p>
        </p:txBody>
      </p:sp>
      <p:sp>
        <p:nvSpPr>
          <p:cNvPr id="11" name="TextBox 10"/>
          <p:cNvSpPr txBox="1"/>
          <p:nvPr/>
        </p:nvSpPr>
        <p:spPr>
          <a:xfrm>
            <a:off x="2463800" y="5054600"/>
            <a:ext cx="6527800" cy="584775"/>
          </a:xfrm>
          <a:prstGeom prst="rect">
            <a:avLst/>
          </a:prstGeom>
          <a:noFill/>
        </p:spPr>
        <p:txBody>
          <a:bodyPr wrap="square">
            <a:spAutoFit/>
          </a:bodyPr>
          <a:lstStyle/>
          <a:p>
            <a:pPr fontAlgn="auto">
              <a:spcBef>
                <a:spcPts val="0"/>
              </a:spcBef>
              <a:spcAft>
                <a:spcPts val="0"/>
              </a:spcAft>
              <a:defRPr/>
            </a:pPr>
            <a:r>
              <a:rPr lang="en-US" sz="3200" dirty="0">
                <a:solidFill>
                  <a:schemeClr val="tx1">
                    <a:lumMod val="85000"/>
                    <a:lumOff val="15000"/>
                  </a:schemeClr>
                </a:solidFill>
                <a:latin typeface="+mn-lt"/>
                <a:cs typeface="+mn-cs"/>
              </a:rPr>
              <a:t>facebook.com/</a:t>
            </a:r>
            <a:r>
              <a:rPr lang="en-US" sz="3200" dirty="0" err="1">
                <a:solidFill>
                  <a:schemeClr val="tx1">
                    <a:lumMod val="85000"/>
                    <a:lumOff val="15000"/>
                  </a:schemeClr>
                </a:solidFill>
                <a:latin typeface="+mn-lt"/>
                <a:cs typeface="+mn-cs"/>
              </a:rPr>
              <a:t>PracticeGreenhealth</a:t>
            </a:r>
            <a:endParaRPr lang="en-US" sz="3200" dirty="0">
              <a:solidFill>
                <a:schemeClr val="tx1">
                  <a:lumMod val="85000"/>
                  <a:lumOff val="15000"/>
                </a:schemeClr>
              </a:solidFill>
              <a:latin typeface="+mn-lt"/>
              <a:cs typeface="+mn-cs"/>
            </a:endParaRPr>
          </a:p>
        </p:txBody>
      </p:sp>
      <p:sp>
        <p:nvSpPr>
          <p:cNvPr id="12" name="TextBox 11"/>
          <p:cNvSpPr txBox="1"/>
          <p:nvPr/>
        </p:nvSpPr>
        <p:spPr>
          <a:xfrm>
            <a:off x="2743200" y="5791200"/>
            <a:ext cx="5486400" cy="584200"/>
          </a:xfrm>
          <a:prstGeom prst="rect">
            <a:avLst/>
          </a:prstGeom>
          <a:noFill/>
        </p:spPr>
        <p:txBody>
          <a:bodyPr>
            <a:spAutoFit/>
          </a:bodyPr>
          <a:lstStyle/>
          <a:p>
            <a:pPr fontAlgn="auto">
              <a:spcBef>
                <a:spcPts val="0"/>
              </a:spcBef>
              <a:spcAft>
                <a:spcPts val="0"/>
              </a:spcAft>
              <a:defRPr/>
            </a:pPr>
            <a:r>
              <a:rPr lang="en-US" sz="3200" dirty="0" err="1">
                <a:solidFill>
                  <a:schemeClr val="tx1">
                    <a:lumMod val="85000"/>
                    <a:lumOff val="15000"/>
                  </a:schemeClr>
                </a:solidFill>
                <a:latin typeface="+mn-lt"/>
                <a:cs typeface="+mn-cs"/>
              </a:rPr>
              <a:t>PracticeGreenhealth</a:t>
            </a:r>
            <a:r>
              <a:rPr lang="en-US" sz="3200" dirty="0">
                <a:solidFill>
                  <a:schemeClr val="tx1">
                    <a:lumMod val="85000"/>
                    <a:lumOff val="15000"/>
                  </a:schemeClr>
                </a:solidFill>
                <a:latin typeface="+mn-lt"/>
                <a:cs typeface="+mn-cs"/>
              </a:rPr>
              <a:t> (group)</a:t>
            </a:r>
          </a:p>
        </p:txBody>
      </p:sp>
      <p:pic>
        <p:nvPicPr>
          <p:cNvPr id="47114" name="Picture 12" descr="PGlogo08_Horz_CMYK_300dpi_Green555&amp;Orange138.jpg"/>
          <p:cNvPicPr>
            <a:picLocks noChangeAspect="1"/>
          </p:cNvPicPr>
          <p:nvPr/>
        </p:nvPicPr>
        <p:blipFill>
          <a:blip r:embed="rId7" cstate="email"/>
          <a:srcRect/>
          <a:stretch>
            <a:fillRect/>
          </a:stretch>
        </p:blipFill>
        <p:spPr bwMode="auto">
          <a:xfrm>
            <a:off x="609600" y="1828800"/>
            <a:ext cx="4189413" cy="1295400"/>
          </a:xfrm>
          <a:prstGeom prst="rect">
            <a:avLst/>
          </a:prstGeom>
          <a:noFill/>
          <a:ln w="9525">
            <a:noFill/>
            <a:miter lim="800000"/>
            <a:headEnd/>
            <a:tailEnd/>
          </a:ln>
        </p:spPr>
      </p:pic>
      <p:sp>
        <p:nvSpPr>
          <p:cNvPr id="14" name="TextBox 13"/>
          <p:cNvSpPr txBox="1"/>
          <p:nvPr/>
        </p:nvSpPr>
        <p:spPr>
          <a:xfrm>
            <a:off x="7696200" y="6629400"/>
            <a:ext cx="1447800" cy="215900"/>
          </a:xfrm>
          <a:prstGeom prst="rect">
            <a:avLst/>
          </a:prstGeom>
          <a:noFill/>
        </p:spPr>
        <p:txBody>
          <a:bodyPr>
            <a:spAutoFit/>
          </a:bodyPr>
          <a:lstStyle/>
          <a:p>
            <a:pPr fontAlgn="auto">
              <a:spcBef>
                <a:spcPts val="0"/>
              </a:spcBef>
              <a:spcAft>
                <a:spcPts val="0"/>
              </a:spcAft>
              <a:defRPr/>
            </a:pPr>
            <a:r>
              <a:rPr lang="en-US" sz="800" dirty="0">
                <a:solidFill>
                  <a:schemeClr val="bg1">
                    <a:lumMod val="65000"/>
                  </a:schemeClr>
                </a:solidFill>
                <a:latin typeface="+mn-lt"/>
                <a:cs typeface="+mn-cs"/>
              </a:rPr>
              <a:t>© 2012 Practice Greenhealth</a:t>
            </a:r>
          </a:p>
        </p:txBody>
      </p:sp>
    </p:spTree>
    <p:extLst>
      <p:ext uri="{BB962C8B-B14F-4D97-AF65-F5344CB8AC3E}">
        <p14:creationId xmlns:p14="http://schemas.microsoft.com/office/powerpoint/2010/main" val="2647798831"/>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4049</TotalTime>
  <Words>947</Words>
  <Application>Microsoft Office PowerPoint</Application>
  <PresentationFormat>On-screen Show (4:3)</PresentationFormat>
  <Paragraphs>51</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Default Design</vt:lpstr>
      <vt:lpstr> </vt:lpstr>
      <vt:lpstr>The health of the environment is connected to the health of people.</vt:lpstr>
      <vt:lpstr>First, Do No Harm</vt:lpstr>
      <vt:lpstr>Sharing Success!</vt:lpstr>
      <vt:lpstr> THANK YOU</vt:lpstr>
      <vt:lpstr>Wellness &amp; Sustainability go hand-in-hand</vt:lpstr>
      <vt:lpstr>Learn More</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LinWindows</dc:creator>
  <cp:lastModifiedBy>Janet Brown</cp:lastModifiedBy>
  <cp:revision>105</cp:revision>
  <dcterms:created xsi:type="dcterms:W3CDTF">2012-12-04T14:17:08Z</dcterms:created>
  <dcterms:modified xsi:type="dcterms:W3CDTF">2014-03-06T22:19:16Z</dcterms:modified>
</cp:coreProperties>
</file>