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1" r:id="rId2"/>
    <p:sldId id="319" r:id="rId3"/>
    <p:sldId id="290" r:id="rId4"/>
    <p:sldId id="315" r:id="rId5"/>
    <p:sldId id="316" r:id="rId6"/>
    <p:sldId id="318" r:id="rId7"/>
    <p:sldId id="321" r:id="rId8"/>
    <p:sldId id="309" r:id="rId9"/>
    <p:sldId id="322" r:id="rId10"/>
    <p:sldId id="320" r:id="rId11"/>
    <p:sldId id="32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6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riam Tarim" initials="MT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9F20"/>
    <a:srgbClr val="A7D579"/>
    <a:srgbClr val="8AC64C"/>
    <a:srgbClr val="00664D"/>
    <a:srgbClr val="EEEBE9"/>
    <a:srgbClr val="F2F0EE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00" autoAdjust="0"/>
    <p:restoredTop sz="72469" autoAdjust="0"/>
  </p:normalViewPr>
  <p:slideViewPr>
    <p:cSldViewPr showGuides="1">
      <p:cViewPr varScale="1">
        <p:scale>
          <a:sx n="70" d="100"/>
          <a:sy n="70" d="100"/>
        </p:scale>
        <p:origin x="2130" y="78"/>
      </p:cViewPr>
      <p:guideLst>
        <p:guide orient="horz" pos="2064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102" d="100"/>
          <a:sy n="102" d="100"/>
        </p:scale>
        <p:origin x="-251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B95B6D-C9AC-4125-8C54-1C1080DE4A02}" type="doc">
      <dgm:prSet loTypeId="urn:microsoft.com/office/officeart/2005/8/layout/balance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BBFB8E4-DDEE-439C-9BE7-AAED4D945BF2}">
      <dgm:prSet phldrT="[Text]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en-US" dirty="0" smtClean="0"/>
            <a:t>[</a:t>
          </a:r>
          <a:r>
            <a:rPr lang="en-US" dirty="0" smtClean="0">
              <a:solidFill>
                <a:srgbClr val="FF0000"/>
              </a:solidFill>
            </a:rPr>
            <a:t>Energy </a:t>
          </a:r>
          <a:r>
            <a:rPr lang="en-US" dirty="0" smtClean="0">
              <a:solidFill>
                <a:srgbClr val="FF0000"/>
              </a:solidFill>
            </a:rPr>
            <a:t>Efficient </a:t>
          </a:r>
          <a:r>
            <a:rPr lang="en-US" dirty="0" smtClean="0">
              <a:solidFill>
                <a:srgbClr val="FF0000"/>
              </a:solidFill>
            </a:rPr>
            <a:t>Brand</a:t>
          </a:r>
          <a:r>
            <a:rPr lang="en-US" dirty="0" smtClean="0"/>
            <a:t>]</a:t>
          </a:r>
          <a:endParaRPr lang="en-US" dirty="0"/>
        </a:p>
      </dgm:t>
    </dgm:pt>
    <dgm:pt modelId="{D0B318DB-B4F6-41D1-B728-E3E673A06EDE}" type="parTrans" cxnId="{FA6DBB74-41B0-4364-BE71-74E2D549E5E8}">
      <dgm:prSet/>
      <dgm:spPr/>
      <dgm:t>
        <a:bodyPr/>
        <a:lstStyle/>
        <a:p>
          <a:endParaRPr lang="en-US"/>
        </a:p>
      </dgm:t>
    </dgm:pt>
    <dgm:pt modelId="{6AAF9C15-9567-4B0B-9D22-B14993359454}" type="sibTrans" cxnId="{FA6DBB74-41B0-4364-BE71-74E2D549E5E8}">
      <dgm:prSet/>
      <dgm:spPr/>
      <dgm:t>
        <a:bodyPr/>
        <a:lstStyle/>
        <a:p>
          <a:endParaRPr lang="en-US"/>
        </a:p>
      </dgm:t>
    </dgm:pt>
    <dgm:pt modelId="{2E1C2605-63C9-45B1-B706-9D5555D59CDA}">
      <dgm:prSet phldrT="[Text]" custT="1"/>
      <dgm:spPr>
        <a:solidFill>
          <a:srgbClr val="92D050"/>
        </a:solidFill>
      </dgm:spPr>
      <dgm:t>
        <a:bodyPr/>
        <a:lstStyle/>
        <a:p>
          <a:r>
            <a:rPr lang="en-US" sz="2200" baseline="0" dirty="0" smtClean="0">
              <a:solidFill>
                <a:schemeClr val="tx1"/>
              </a:solidFill>
            </a:rPr>
            <a:t>[</a:t>
          </a:r>
          <a:r>
            <a:rPr lang="en-US" sz="2200" baseline="0" dirty="0" smtClean="0">
              <a:solidFill>
                <a:srgbClr val="FF0000"/>
              </a:solidFill>
            </a:rPr>
            <a:t>Power</a:t>
          </a:r>
          <a:r>
            <a:rPr lang="en-US" sz="2200" baseline="0" dirty="0" smtClean="0">
              <a:solidFill>
                <a:schemeClr val="tx1"/>
              </a:solidFill>
            </a:rPr>
            <a:t>]- $</a:t>
          </a:r>
          <a:endParaRPr lang="en-US" sz="2200" baseline="0" dirty="0">
            <a:solidFill>
              <a:schemeClr val="tx1"/>
            </a:solidFill>
          </a:endParaRPr>
        </a:p>
      </dgm:t>
    </dgm:pt>
    <dgm:pt modelId="{F81321AD-3851-40FB-A56E-42FF2BB55C14}" type="parTrans" cxnId="{09806AAF-8050-4359-B782-4864FE92FA56}">
      <dgm:prSet/>
      <dgm:spPr/>
      <dgm:t>
        <a:bodyPr/>
        <a:lstStyle/>
        <a:p>
          <a:endParaRPr lang="en-US"/>
        </a:p>
      </dgm:t>
    </dgm:pt>
    <dgm:pt modelId="{AB33D142-5CF2-4903-871A-54DFE91A0E9D}" type="sibTrans" cxnId="{09806AAF-8050-4359-B782-4864FE92FA56}">
      <dgm:prSet/>
      <dgm:spPr/>
      <dgm:t>
        <a:bodyPr/>
        <a:lstStyle/>
        <a:p>
          <a:endParaRPr lang="en-US"/>
        </a:p>
      </dgm:t>
    </dgm:pt>
    <dgm:pt modelId="{E4CB0412-D216-4B4D-9903-CC2BAECAC258}">
      <dgm:prSet phldrT="[Text]" custT="1"/>
      <dgm:spPr>
        <a:solidFill>
          <a:srgbClr val="92D050"/>
        </a:solidFill>
      </dgm:spPr>
      <dgm:t>
        <a:bodyPr/>
        <a:lstStyle/>
        <a:p>
          <a:r>
            <a:rPr lang="en-US" sz="2200" baseline="0" dirty="0" smtClean="0">
              <a:solidFill>
                <a:schemeClr val="tx1"/>
              </a:solidFill>
            </a:rPr>
            <a:t>[</a:t>
          </a:r>
          <a:r>
            <a:rPr lang="en-US" sz="2200" baseline="0" dirty="0" smtClean="0">
              <a:solidFill>
                <a:srgbClr val="FF0000"/>
              </a:solidFill>
            </a:rPr>
            <a:t>HVAC</a:t>
          </a:r>
          <a:r>
            <a:rPr lang="en-US" sz="2200" baseline="0" dirty="0" smtClean="0">
              <a:solidFill>
                <a:schemeClr val="tx1"/>
              </a:solidFill>
            </a:rPr>
            <a:t>]- $</a:t>
          </a:r>
          <a:endParaRPr lang="en-US" sz="2200" baseline="0" dirty="0">
            <a:solidFill>
              <a:schemeClr val="tx1"/>
            </a:solidFill>
          </a:endParaRPr>
        </a:p>
      </dgm:t>
    </dgm:pt>
    <dgm:pt modelId="{FEBFC912-2451-46F6-A60C-1FCBE2DBC9E0}" type="parTrans" cxnId="{0BB4EA30-3B82-4B3E-B83B-4106EF8FD531}">
      <dgm:prSet/>
      <dgm:spPr/>
      <dgm:t>
        <a:bodyPr/>
        <a:lstStyle/>
        <a:p>
          <a:endParaRPr lang="en-US"/>
        </a:p>
      </dgm:t>
    </dgm:pt>
    <dgm:pt modelId="{2940DFE6-8B7A-4F48-97A4-9A58F6328779}" type="sibTrans" cxnId="{0BB4EA30-3B82-4B3E-B83B-4106EF8FD531}">
      <dgm:prSet/>
      <dgm:spPr/>
      <dgm:t>
        <a:bodyPr/>
        <a:lstStyle/>
        <a:p>
          <a:endParaRPr lang="en-US"/>
        </a:p>
      </dgm:t>
    </dgm:pt>
    <dgm:pt modelId="{C7A72A87-B0A5-40BD-AC25-DD90930509EA}">
      <dgm:prSet phldrT="[Text]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en-US" dirty="0" smtClean="0"/>
            <a:t>[</a:t>
          </a:r>
          <a:r>
            <a:rPr lang="en-US" dirty="0" smtClean="0">
              <a:solidFill>
                <a:srgbClr val="FF0000"/>
              </a:solidFill>
            </a:rPr>
            <a:t>Traditional Brand</a:t>
          </a:r>
          <a:r>
            <a:rPr lang="en-US" dirty="0" smtClean="0"/>
            <a:t>]</a:t>
          </a:r>
          <a:endParaRPr lang="en-US" dirty="0"/>
        </a:p>
      </dgm:t>
    </dgm:pt>
    <dgm:pt modelId="{438A9038-5D30-4E3F-98B2-08E26ACE716B}" type="parTrans" cxnId="{E4797470-BA96-47FA-A0EB-8AA28D0CAB97}">
      <dgm:prSet/>
      <dgm:spPr/>
      <dgm:t>
        <a:bodyPr/>
        <a:lstStyle/>
        <a:p>
          <a:endParaRPr lang="en-US"/>
        </a:p>
      </dgm:t>
    </dgm:pt>
    <dgm:pt modelId="{DE29360C-D7E2-447A-825C-9A2E0973BD82}" type="sibTrans" cxnId="{E4797470-BA96-47FA-A0EB-8AA28D0CAB97}">
      <dgm:prSet/>
      <dgm:spPr/>
      <dgm:t>
        <a:bodyPr/>
        <a:lstStyle/>
        <a:p>
          <a:endParaRPr lang="en-US"/>
        </a:p>
      </dgm:t>
    </dgm:pt>
    <dgm:pt modelId="{016A9269-E822-4753-B22E-DAAD30D3DB2F}">
      <dgm:prSet phldrT="[Text]" custT="1"/>
      <dgm:spPr>
        <a:solidFill>
          <a:srgbClr val="FFFF00"/>
        </a:solidFill>
      </dgm:spPr>
      <dgm:t>
        <a:bodyPr/>
        <a:lstStyle/>
        <a:p>
          <a:r>
            <a:rPr lang="en-US" sz="2200" baseline="0" dirty="0" smtClean="0">
              <a:solidFill>
                <a:schemeClr val="tx1"/>
              </a:solidFill>
            </a:rPr>
            <a:t>[</a:t>
          </a:r>
          <a:r>
            <a:rPr lang="en-US" sz="2200" baseline="0" dirty="0" smtClean="0">
              <a:solidFill>
                <a:srgbClr val="FF0000"/>
              </a:solidFill>
            </a:rPr>
            <a:t>Power</a:t>
          </a:r>
          <a:r>
            <a:rPr lang="en-US" sz="2200" baseline="0" dirty="0" smtClean="0">
              <a:solidFill>
                <a:schemeClr val="tx1"/>
              </a:solidFill>
            </a:rPr>
            <a:t>]- $</a:t>
          </a:r>
          <a:endParaRPr lang="en-US" sz="2200" baseline="0" dirty="0">
            <a:solidFill>
              <a:schemeClr val="tx1"/>
            </a:solidFill>
          </a:endParaRPr>
        </a:p>
      </dgm:t>
    </dgm:pt>
    <dgm:pt modelId="{1A0DBDA9-8984-4D12-ADE5-A4E31CCE1E57}" type="parTrans" cxnId="{FEE145B6-BE27-420D-8679-E84E67206C4C}">
      <dgm:prSet/>
      <dgm:spPr/>
      <dgm:t>
        <a:bodyPr/>
        <a:lstStyle/>
        <a:p>
          <a:endParaRPr lang="en-US"/>
        </a:p>
      </dgm:t>
    </dgm:pt>
    <dgm:pt modelId="{C53A74EB-AB43-406F-A5B1-2279FC90CA76}" type="sibTrans" cxnId="{FEE145B6-BE27-420D-8679-E84E67206C4C}">
      <dgm:prSet/>
      <dgm:spPr/>
      <dgm:t>
        <a:bodyPr/>
        <a:lstStyle/>
        <a:p>
          <a:endParaRPr lang="en-US"/>
        </a:p>
      </dgm:t>
    </dgm:pt>
    <dgm:pt modelId="{8F4FED2B-5AE2-4AEC-A4D3-D2CD284835E8}">
      <dgm:prSet phldrT="[Text]" custT="1"/>
      <dgm:spPr>
        <a:solidFill>
          <a:srgbClr val="FFFF00"/>
        </a:solidFill>
      </dgm:spPr>
      <dgm:t>
        <a:bodyPr/>
        <a:lstStyle/>
        <a:p>
          <a:r>
            <a:rPr lang="en-US" sz="2200" baseline="0" dirty="0" smtClean="0">
              <a:solidFill>
                <a:schemeClr val="tx1"/>
              </a:solidFill>
            </a:rPr>
            <a:t>[</a:t>
          </a:r>
          <a:r>
            <a:rPr lang="en-US" sz="2200" baseline="0" dirty="0" smtClean="0">
              <a:solidFill>
                <a:srgbClr val="FF0000"/>
              </a:solidFill>
            </a:rPr>
            <a:t>HVAC</a:t>
          </a:r>
          <a:r>
            <a:rPr lang="en-US" sz="2200" baseline="0" dirty="0" smtClean="0">
              <a:solidFill>
                <a:schemeClr val="tx1"/>
              </a:solidFill>
            </a:rPr>
            <a:t>]- $</a:t>
          </a:r>
          <a:endParaRPr lang="en-US" sz="2200" baseline="0" dirty="0">
            <a:solidFill>
              <a:schemeClr val="tx1"/>
            </a:solidFill>
          </a:endParaRPr>
        </a:p>
      </dgm:t>
    </dgm:pt>
    <dgm:pt modelId="{548BC885-8EBA-4D1A-BD01-8E8675F9A152}" type="parTrans" cxnId="{E152798D-54C0-4C5D-86DA-E075C5EEB6A0}">
      <dgm:prSet/>
      <dgm:spPr/>
      <dgm:t>
        <a:bodyPr/>
        <a:lstStyle/>
        <a:p>
          <a:endParaRPr lang="en-US"/>
        </a:p>
      </dgm:t>
    </dgm:pt>
    <dgm:pt modelId="{EEC9EBE5-138A-4D3C-8020-2D9FBAD0705B}" type="sibTrans" cxnId="{E152798D-54C0-4C5D-86DA-E075C5EEB6A0}">
      <dgm:prSet/>
      <dgm:spPr/>
      <dgm:t>
        <a:bodyPr/>
        <a:lstStyle/>
        <a:p>
          <a:endParaRPr lang="en-US"/>
        </a:p>
      </dgm:t>
    </dgm:pt>
    <dgm:pt modelId="{0875B0E6-B1AF-44E0-B61C-419683761121}">
      <dgm:prSet phldrT="[Text]" phldr="1"/>
      <dgm:spPr/>
      <dgm:t>
        <a:bodyPr/>
        <a:lstStyle/>
        <a:p>
          <a:endParaRPr lang="en-US" dirty="0"/>
        </a:p>
      </dgm:t>
    </dgm:pt>
    <dgm:pt modelId="{34BB3DD8-30C9-499E-9CDC-77680BC182C7}" type="parTrans" cxnId="{C235AB2D-3128-4256-88C6-10269A0226B7}">
      <dgm:prSet/>
      <dgm:spPr/>
      <dgm:t>
        <a:bodyPr/>
        <a:lstStyle/>
        <a:p>
          <a:endParaRPr lang="en-US"/>
        </a:p>
      </dgm:t>
    </dgm:pt>
    <dgm:pt modelId="{FDAA639B-7DF2-4058-A6A1-0FED30F8CE62}" type="sibTrans" cxnId="{C235AB2D-3128-4256-88C6-10269A0226B7}">
      <dgm:prSet/>
      <dgm:spPr/>
      <dgm:t>
        <a:bodyPr/>
        <a:lstStyle/>
        <a:p>
          <a:endParaRPr lang="en-US"/>
        </a:p>
      </dgm:t>
    </dgm:pt>
    <dgm:pt modelId="{08F5B74B-08DA-488A-A474-529B55F3096B}">
      <dgm:prSet phldrT="[Text]" custT="1"/>
      <dgm:spPr>
        <a:solidFill>
          <a:srgbClr val="92D050"/>
        </a:solidFill>
      </dgm:spPr>
      <dgm:t>
        <a:bodyPr/>
        <a:lstStyle/>
        <a:p>
          <a:r>
            <a:rPr lang="en-US" sz="2200" baseline="0" dirty="0" smtClean="0">
              <a:solidFill>
                <a:schemeClr val="tx1"/>
              </a:solidFill>
            </a:rPr>
            <a:t>[</a:t>
          </a:r>
          <a:r>
            <a:rPr lang="en-US" sz="2200" baseline="0" dirty="0" smtClean="0">
              <a:solidFill>
                <a:srgbClr val="FF0000"/>
              </a:solidFill>
            </a:rPr>
            <a:t>Example Cost</a:t>
          </a:r>
          <a:r>
            <a:rPr lang="en-US" sz="2200" baseline="0" dirty="0" smtClean="0">
              <a:solidFill>
                <a:schemeClr val="tx1"/>
              </a:solidFill>
            </a:rPr>
            <a:t>]- </a:t>
          </a:r>
          <a:r>
            <a:rPr lang="en-US" sz="2200" baseline="0" dirty="0" smtClean="0">
              <a:solidFill>
                <a:schemeClr val="tx1"/>
              </a:solidFill>
            </a:rPr>
            <a:t>$</a:t>
          </a:r>
          <a:endParaRPr lang="en-US" sz="2200" baseline="0" dirty="0">
            <a:solidFill>
              <a:schemeClr val="tx1"/>
            </a:solidFill>
          </a:endParaRPr>
        </a:p>
      </dgm:t>
    </dgm:pt>
    <dgm:pt modelId="{B1DE008F-355D-4763-B226-134A4E851839}" type="parTrans" cxnId="{5EED82AC-1BAD-473A-A3B5-374DA86D0222}">
      <dgm:prSet/>
      <dgm:spPr/>
      <dgm:t>
        <a:bodyPr/>
        <a:lstStyle/>
        <a:p>
          <a:endParaRPr lang="en-US"/>
        </a:p>
      </dgm:t>
    </dgm:pt>
    <dgm:pt modelId="{63BC6421-1865-4A29-85BD-FBA5A26057DC}" type="sibTrans" cxnId="{5EED82AC-1BAD-473A-A3B5-374DA86D0222}">
      <dgm:prSet/>
      <dgm:spPr/>
      <dgm:t>
        <a:bodyPr/>
        <a:lstStyle/>
        <a:p>
          <a:endParaRPr lang="en-US"/>
        </a:p>
      </dgm:t>
    </dgm:pt>
    <dgm:pt modelId="{D873E426-3FF2-49DA-B8E7-76E523B9E380}">
      <dgm:prSet phldrT="[Text]" phldr="1"/>
      <dgm:spPr/>
      <dgm:t>
        <a:bodyPr/>
        <a:lstStyle/>
        <a:p>
          <a:endParaRPr lang="en-US" dirty="0"/>
        </a:p>
      </dgm:t>
    </dgm:pt>
    <dgm:pt modelId="{7B3D1EE2-AFC9-44B2-AFB7-84CD7707B9E6}" type="parTrans" cxnId="{68CD3363-F107-4A77-BCA5-D08DAA8B75B8}">
      <dgm:prSet/>
      <dgm:spPr/>
      <dgm:t>
        <a:bodyPr/>
        <a:lstStyle/>
        <a:p>
          <a:endParaRPr lang="en-US"/>
        </a:p>
      </dgm:t>
    </dgm:pt>
    <dgm:pt modelId="{61B447A8-9587-4DDA-994B-90340D533450}" type="sibTrans" cxnId="{68CD3363-F107-4A77-BCA5-D08DAA8B75B8}">
      <dgm:prSet/>
      <dgm:spPr/>
      <dgm:t>
        <a:bodyPr/>
        <a:lstStyle/>
        <a:p>
          <a:endParaRPr lang="en-US"/>
        </a:p>
      </dgm:t>
    </dgm:pt>
    <dgm:pt modelId="{D63F3561-18CC-4336-84E7-8F263ECF8908}">
      <dgm:prSet phldrT="[Text]" custT="1"/>
      <dgm:spPr>
        <a:solidFill>
          <a:srgbClr val="FFFF00"/>
        </a:solidFill>
      </dgm:spPr>
      <dgm:t>
        <a:bodyPr/>
        <a:lstStyle/>
        <a:p>
          <a:r>
            <a:rPr lang="en-US" sz="2200" baseline="0" dirty="0" smtClean="0">
              <a:solidFill>
                <a:schemeClr val="tx1"/>
              </a:solidFill>
            </a:rPr>
            <a:t>[</a:t>
          </a:r>
          <a:r>
            <a:rPr lang="en-US" sz="2200" baseline="0" dirty="0" smtClean="0">
              <a:solidFill>
                <a:srgbClr val="FF0000"/>
              </a:solidFill>
            </a:rPr>
            <a:t>Example Cost</a:t>
          </a:r>
          <a:r>
            <a:rPr lang="en-US" sz="2200" baseline="0" dirty="0" smtClean="0">
              <a:solidFill>
                <a:schemeClr val="tx1"/>
              </a:solidFill>
            </a:rPr>
            <a:t>] </a:t>
          </a:r>
          <a:r>
            <a:rPr lang="en-US" sz="2200" baseline="0" dirty="0" smtClean="0">
              <a:solidFill>
                <a:schemeClr val="tx1"/>
              </a:solidFill>
            </a:rPr>
            <a:t>-$</a:t>
          </a:r>
          <a:endParaRPr lang="en-US" sz="2200" baseline="0" dirty="0">
            <a:solidFill>
              <a:schemeClr val="tx1"/>
            </a:solidFill>
          </a:endParaRPr>
        </a:p>
      </dgm:t>
    </dgm:pt>
    <dgm:pt modelId="{C1746511-F68D-4094-BDE6-E6F12282053E}" type="parTrans" cxnId="{7381C203-02CB-46A7-B229-7A995FF2432B}">
      <dgm:prSet/>
      <dgm:spPr/>
      <dgm:t>
        <a:bodyPr/>
        <a:lstStyle/>
        <a:p>
          <a:endParaRPr lang="en-US"/>
        </a:p>
      </dgm:t>
    </dgm:pt>
    <dgm:pt modelId="{8DBB05FA-12E1-4DBD-844D-E9B9903BB155}" type="sibTrans" cxnId="{7381C203-02CB-46A7-B229-7A995FF2432B}">
      <dgm:prSet/>
      <dgm:spPr/>
      <dgm:t>
        <a:bodyPr/>
        <a:lstStyle/>
        <a:p>
          <a:endParaRPr lang="en-US"/>
        </a:p>
      </dgm:t>
    </dgm:pt>
    <dgm:pt modelId="{22DA98EC-06C2-4258-A1F1-29B880DE08AC}" type="pres">
      <dgm:prSet presAssocID="{39B95B6D-C9AC-4125-8C54-1C1080DE4A02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6BA0E38-DFA4-46CD-8152-805423895267}" type="pres">
      <dgm:prSet presAssocID="{39B95B6D-C9AC-4125-8C54-1C1080DE4A02}" presName="dummyMaxCanvas" presStyleCnt="0"/>
      <dgm:spPr/>
    </dgm:pt>
    <dgm:pt modelId="{9AB6DEDC-8EA1-4E87-AEEA-8F97341BBD0A}" type="pres">
      <dgm:prSet presAssocID="{39B95B6D-C9AC-4125-8C54-1C1080DE4A02}" presName="parentComposite" presStyleCnt="0"/>
      <dgm:spPr/>
    </dgm:pt>
    <dgm:pt modelId="{4A22BD3B-F4D3-44BC-91F6-29828884CC27}" type="pres">
      <dgm:prSet presAssocID="{39B95B6D-C9AC-4125-8C54-1C1080DE4A02}" presName="parent1" presStyleLbl="alignAccFollowNode1" presStyleIdx="0" presStyleCnt="4" custScaleY="78572">
        <dgm:presLayoutVars>
          <dgm:chMax val="4"/>
        </dgm:presLayoutVars>
      </dgm:prSet>
      <dgm:spPr/>
      <dgm:t>
        <a:bodyPr/>
        <a:lstStyle/>
        <a:p>
          <a:endParaRPr lang="en-US"/>
        </a:p>
      </dgm:t>
    </dgm:pt>
    <dgm:pt modelId="{93CF53C1-DAC6-48C0-93BE-A90E0F61D733}" type="pres">
      <dgm:prSet presAssocID="{39B95B6D-C9AC-4125-8C54-1C1080DE4A02}" presName="parent2" presStyleLbl="alignAccFollowNode1" presStyleIdx="1" presStyleCnt="4" custScaleY="78572">
        <dgm:presLayoutVars>
          <dgm:chMax val="4"/>
        </dgm:presLayoutVars>
      </dgm:prSet>
      <dgm:spPr/>
      <dgm:t>
        <a:bodyPr/>
        <a:lstStyle/>
        <a:p>
          <a:endParaRPr lang="en-US"/>
        </a:p>
      </dgm:t>
    </dgm:pt>
    <dgm:pt modelId="{CDA06259-480A-40E0-95C8-47E95404D73A}" type="pres">
      <dgm:prSet presAssocID="{39B95B6D-C9AC-4125-8C54-1C1080DE4A02}" presName="childrenComposite" presStyleCnt="0"/>
      <dgm:spPr/>
    </dgm:pt>
    <dgm:pt modelId="{2E715EE1-3A5B-47EF-AD56-E1A7438A3FA6}" type="pres">
      <dgm:prSet presAssocID="{39B95B6D-C9AC-4125-8C54-1C1080DE4A02}" presName="dummyMaxCanvas_ChildArea" presStyleCnt="0"/>
      <dgm:spPr/>
    </dgm:pt>
    <dgm:pt modelId="{8F8E08E3-38D0-4FA8-87F7-CA8A5E94875D}" type="pres">
      <dgm:prSet presAssocID="{39B95B6D-C9AC-4125-8C54-1C1080DE4A02}" presName="fulcrum" presStyleLbl="alignAccFollowNode1" presStyleIdx="2" presStyleCnt="4" custScaleY="56863" custLinFactNeighborX="-3571" custLinFactNeighborY="30813"/>
      <dgm:spPr/>
    </dgm:pt>
    <dgm:pt modelId="{60A80C39-90CB-474A-A12E-2ACBEDDEE8E6}" type="pres">
      <dgm:prSet presAssocID="{39B95B6D-C9AC-4125-8C54-1C1080DE4A02}" presName="balance_33" presStyleLbl="alignAccFollowNode1" presStyleIdx="3" presStyleCnt="4" custAng="378153" custScaleX="118061" custScaleY="117253" custLinFactY="1754" custLinFactNeighborX="577" custLinFactNeighborY="100000">
        <dgm:presLayoutVars>
          <dgm:bulletEnabled val="1"/>
        </dgm:presLayoutVars>
      </dgm:prSet>
      <dgm:spPr>
        <a:solidFill>
          <a:srgbClr val="FFC000">
            <a:alpha val="90000"/>
          </a:srgbClr>
        </a:solidFill>
      </dgm:spPr>
    </dgm:pt>
    <dgm:pt modelId="{44E74F1B-1B15-45E8-ACEE-1EB922AB4F7C}" type="pres">
      <dgm:prSet presAssocID="{39B95B6D-C9AC-4125-8C54-1C1080DE4A02}" presName="right_33_1" presStyleLbl="node1" presStyleIdx="0" presStyleCnt="6" custAng="0" custScaleX="145590" custLinFactNeighborX="2288" custLinFactNeighborY="208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E16196-B9D6-4A8A-B997-85331A24BB92}" type="pres">
      <dgm:prSet presAssocID="{39B95B6D-C9AC-4125-8C54-1C1080DE4A02}" presName="right_33_2" presStyleLbl="node1" presStyleIdx="1" presStyleCnt="6" custAng="0" custScaleX="143139" custLinFactNeighborX="2288" custLinFactNeighborY="229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C372E6-32F8-4715-A8BA-D8C3A5B2AAAA}" type="pres">
      <dgm:prSet presAssocID="{39B95B6D-C9AC-4125-8C54-1C1080DE4A02}" presName="right_33_3" presStyleLbl="node1" presStyleIdx="2" presStyleCnt="6" custAng="0" custScaleX="144773" custLinFactNeighborX="2288" custLinFactNeighborY="250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70B630-263A-45B9-B4C6-9B723334BB09}" type="pres">
      <dgm:prSet presAssocID="{39B95B6D-C9AC-4125-8C54-1C1080DE4A02}" presName="left_33_1" presStyleLbl="node1" presStyleIdx="3" presStyleCnt="6" custAng="0" custScaleX="140869" custLinFactNeighborX="-327" custLinFactNeighborY="-258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6A4D5F-4587-40A8-A3DE-2699FE5D5D6B}" type="pres">
      <dgm:prSet presAssocID="{39B95B6D-C9AC-4125-8C54-1C1080DE4A02}" presName="left_33_2" presStyleLbl="node1" presStyleIdx="4" presStyleCnt="6" custAng="0" custScaleX="139793" custLinFactNeighborX="-327" custLinFactNeighborY="-237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ADCC01-F3A3-4A89-B7ED-A4A755B6A5F7}" type="pres">
      <dgm:prSet presAssocID="{39B95B6D-C9AC-4125-8C54-1C1080DE4A02}" presName="left_33_3" presStyleLbl="node1" presStyleIdx="5" presStyleCnt="6" custAng="0" custScaleX="137640" custLinFactNeighborX="-327" custLinFactNeighborY="-216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4797470-BA96-47FA-A0EB-8AA28D0CAB97}" srcId="{39B95B6D-C9AC-4125-8C54-1C1080DE4A02}" destId="{C7A72A87-B0A5-40BD-AC25-DD90930509EA}" srcOrd="1" destOrd="0" parTransId="{438A9038-5D30-4E3F-98B2-08E26ACE716B}" sibTransId="{DE29360C-D7E2-447A-825C-9A2E0973BD82}"/>
    <dgm:cxn modelId="{CED278F3-37DB-44BC-89BE-A598A875008E}" type="presOf" srcId="{E4CB0412-D216-4B4D-9903-CC2BAECAC258}" destId="{356A4D5F-4587-40A8-A3DE-2699FE5D5D6B}" srcOrd="0" destOrd="0" presId="urn:microsoft.com/office/officeart/2005/8/layout/balance1"/>
    <dgm:cxn modelId="{4C5F01F3-10CF-4348-A2E7-B7B96F835E02}" type="presOf" srcId="{D63F3561-18CC-4336-84E7-8F263ECF8908}" destId="{27C372E6-32F8-4715-A8BA-D8C3A5B2AAAA}" srcOrd="0" destOrd="0" presId="urn:microsoft.com/office/officeart/2005/8/layout/balance1"/>
    <dgm:cxn modelId="{2231D2FC-A97F-4EBB-835A-75F85E373B0A}" type="presOf" srcId="{C7A72A87-B0A5-40BD-AC25-DD90930509EA}" destId="{93CF53C1-DAC6-48C0-93BE-A90E0F61D733}" srcOrd="0" destOrd="0" presId="urn:microsoft.com/office/officeart/2005/8/layout/balance1"/>
    <dgm:cxn modelId="{09806AAF-8050-4359-B782-4864FE92FA56}" srcId="{FBBFB8E4-DDEE-439C-9BE7-AAED4D945BF2}" destId="{2E1C2605-63C9-45B1-B706-9D5555D59CDA}" srcOrd="0" destOrd="0" parTransId="{F81321AD-3851-40FB-A56E-42FF2BB55C14}" sibTransId="{AB33D142-5CF2-4903-871A-54DFE91A0E9D}"/>
    <dgm:cxn modelId="{E152798D-54C0-4C5D-86DA-E075C5EEB6A0}" srcId="{C7A72A87-B0A5-40BD-AC25-DD90930509EA}" destId="{8F4FED2B-5AE2-4AEC-A4D3-D2CD284835E8}" srcOrd="1" destOrd="0" parTransId="{548BC885-8EBA-4D1A-BD01-8E8675F9A152}" sibTransId="{EEC9EBE5-138A-4D3C-8020-2D9FBAD0705B}"/>
    <dgm:cxn modelId="{6F1F50AC-CD70-4B9F-9F79-46C671468F48}" type="presOf" srcId="{8F4FED2B-5AE2-4AEC-A4D3-D2CD284835E8}" destId="{8EE16196-B9D6-4A8A-B997-85331A24BB92}" srcOrd="0" destOrd="0" presId="urn:microsoft.com/office/officeart/2005/8/layout/balance1"/>
    <dgm:cxn modelId="{5EED82AC-1BAD-473A-A3B5-374DA86D0222}" srcId="{FBBFB8E4-DDEE-439C-9BE7-AAED4D945BF2}" destId="{08F5B74B-08DA-488A-A474-529B55F3096B}" srcOrd="2" destOrd="0" parTransId="{B1DE008F-355D-4763-B226-134A4E851839}" sibTransId="{63BC6421-1865-4A29-85BD-FBA5A26057DC}"/>
    <dgm:cxn modelId="{43AB05E6-912B-4435-B7EB-85844D12FD87}" type="presOf" srcId="{39B95B6D-C9AC-4125-8C54-1C1080DE4A02}" destId="{22DA98EC-06C2-4258-A1F1-29B880DE08AC}" srcOrd="0" destOrd="0" presId="urn:microsoft.com/office/officeart/2005/8/layout/balance1"/>
    <dgm:cxn modelId="{FA6DBB74-41B0-4364-BE71-74E2D549E5E8}" srcId="{39B95B6D-C9AC-4125-8C54-1C1080DE4A02}" destId="{FBBFB8E4-DDEE-439C-9BE7-AAED4D945BF2}" srcOrd="0" destOrd="0" parTransId="{D0B318DB-B4F6-41D1-B728-E3E673A06EDE}" sibTransId="{6AAF9C15-9567-4B0B-9D22-B14993359454}"/>
    <dgm:cxn modelId="{ADD5B491-A5F6-4214-8DD2-DE996F7D3709}" type="presOf" srcId="{016A9269-E822-4753-B22E-DAAD30D3DB2F}" destId="{44E74F1B-1B15-45E8-ACEE-1EB922AB4F7C}" srcOrd="0" destOrd="0" presId="urn:microsoft.com/office/officeart/2005/8/layout/balance1"/>
    <dgm:cxn modelId="{68CD3363-F107-4A77-BCA5-D08DAA8B75B8}" srcId="{39B95B6D-C9AC-4125-8C54-1C1080DE4A02}" destId="{D873E426-3FF2-49DA-B8E7-76E523B9E380}" srcOrd="3" destOrd="0" parTransId="{7B3D1EE2-AFC9-44B2-AFB7-84CD7707B9E6}" sibTransId="{61B447A8-9587-4DDA-994B-90340D533450}"/>
    <dgm:cxn modelId="{7381C203-02CB-46A7-B229-7A995FF2432B}" srcId="{C7A72A87-B0A5-40BD-AC25-DD90930509EA}" destId="{D63F3561-18CC-4336-84E7-8F263ECF8908}" srcOrd="2" destOrd="0" parTransId="{C1746511-F68D-4094-BDE6-E6F12282053E}" sibTransId="{8DBB05FA-12E1-4DBD-844D-E9B9903BB155}"/>
    <dgm:cxn modelId="{FEE145B6-BE27-420D-8679-E84E67206C4C}" srcId="{C7A72A87-B0A5-40BD-AC25-DD90930509EA}" destId="{016A9269-E822-4753-B22E-DAAD30D3DB2F}" srcOrd="0" destOrd="0" parTransId="{1A0DBDA9-8984-4D12-ADE5-A4E31CCE1E57}" sibTransId="{C53A74EB-AB43-406F-A5B1-2279FC90CA76}"/>
    <dgm:cxn modelId="{EEF3A35C-45ED-41ED-BAB7-B9D1C84668C9}" type="presOf" srcId="{2E1C2605-63C9-45B1-B706-9D5555D59CDA}" destId="{BC70B630-263A-45B9-B4C6-9B723334BB09}" srcOrd="0" destOrd="0" presId="urn:microsoft.com/office/officeart/2005/8/layout/balance1"/>
    <dgm:cxn modelId="{0BB4EA30-3B82-4B3E-B83B-4106EF8FD531}" srcId="{FBBFB8E4-DDEE-439C-9BE7-AAED4D945BF2}" destId="{E4CB0412-D216-4B4D-9903-CC2BAECAC258}" srcOrd="1" destOrd="0" parTransId="{FEBFC912-2451-46F6-A60C-1FCBE2DBC9E0}" sibTransId="{2940DFE6-8B7A-4F48-97A4-9A58F6328779}"/>
    <dgm:cxn modelId="{16519C20-EA31-42F8-8CE1-3F8F7572EF63}" type="presOf" srcId="{08F5B74B-08DA-488A-A474-529B55F3096B}" destId="{C1ADCC01-F3A3-4A89-B7ED-A4A755B6A5F7}" srcOrd="0" destOrd="0" presId="urn:microsoft.com/office/officeart/2005/8/layout/balance1"/>
    <dgm:cxn modelId="{C235AB2D-3128-4256-88C6-10269A0226B7}" srcId="{39B95B6D-C9AC-4125-8C54-1C1080DE4A02}" destId="{0875B0E6-B1AF-44E0-B61C-419683761121}" srcOrd="2" destOrd="0" parTransId="{34BB3DD8-30C9-499E-9CDC-77680BC182C7}" sibTransId="{FDAA639B-7DF2-4058-A6A1-0FED30F8CE62}"/>
    <dgm:cxn modelId="{E25E433C-3ABE-49A2-BFF4-A6F36AF44FD2}" type="presOf" srcId="{FBBFB8E4-DDEE-439C-9BE7-AAED4D945BF2}" destId="{4A22BD3B-F4D3-44BC-91F6-29828884CC27}" srcOrd="0" destOrd="0" presId="urn:microsoft.com/office/officeart/2005/8/layout/balance1"/>
    <dgm:cxn modelId="{BD0F13CB-9B24-42D9-88B5-09C3113AC045}" type="presParOf" srcId="{22DA98EC-06C2-4258-A1F1-29B880DE08AC}" destId="{C6BA0E38-DFA4-46CD-8152-805423895267}" srcOrd="0" destOrd="0" presId="urn:microsoft.com/office/officeart/2005/8/layout/balance1"/>
    <dgm:cxn modelId="{F211D5C6-D724-4EB9-A6D4-52BD3D8A41FA}" type="presParOf" srcId="{22DA98EC-06C2-4258-A1F1-29B880DE08AC}" destId="{9AB6DEDC-8EA1-4E87-AEEA-8F97341BBD0A}" srcOrd="1" destOrd="0" presId="urn:microsoft.com/office/officeart/2005/8/layout/balance1"/>
    <dgm:cxn modelId="{5570EFD5-8FB9-4654-9EF5-1227655E77B7}" type="presParOf" srcId="{9AB6DEDC-8EA1-4E87-AEEA-8F97341BBD0A}" destId="{4A22BD3B-F4D3-44BC-91F6-29828884CC27}" srcOrd="0" destOrd="0" presId="urn:microsoft.com/office/officeart/2005/8/layout/balance1"/>
    <dgm:cxn modelId="{D580BA57-66F9-40E9-8725-E6266951BD8E}" type="presParOf" srcId="{9AB6DEDC-8EA1-4E87-AEEA-8F97341BBD0A}" destId="{93CF53C1-DAC6-48C0-93BE-A90E0F61D733}" srcOrd="1" destOrd="0" presId="urn:microsoft.com/office/officeart/2005/8/layout/balance1"/>
    <dgm:cxn modelId="{26BA3B3A-A5F6-4349-AACC-2724B6916776}" type="presParOf" srcId="{22DA98EC-06C2-4258-A1F1-29B880DE08AC}" destId="{CDA06259-480A-40E0-95C8-47E95404D73A}" srcOrd="2" destOrd="0" presId="urn:microsoft.com/office/officeart/2005/8/layout/balance1"/>
    <dgm:cxn modelId="{F5E98F15-62DC-48EC-8177-3528292ECE1D}" type="presParOf" srcId="{CDA06259-480A-40E0-95C8-47E95404D73A}" destId="{2E715EE1-3A5B-47EF-AD56-E1A7438A3FA6}" srcOrd="0" destOrd="0" presId="urn:microsoft.com/office/officeart/2005/8/layout/balance1"/>
    <dgm:cxn modelId="{51093C7B-A113-4A09-B999-EA16664E8E9A}" type="presParOf" srcId="{CDA06259-480A-40E0-95C8-47E95404D73A}" destId="{8F8E08E3-38D0-4FA8-87F7-CA8A5E94875D}" srcOrd="1" destOrd="0" presId="urn:microsoft.com/office/officeart/2005/8/layout/balance1"/>
    <dgm:cxn modelId="{A44B84E4-F00E-46B9-86C6-3692746366BA}" type="presParOf" srcId="{CDA06259-480A-40E0-95C8-47E95404D73A}" destId="{60A80C39-90CB-474A-A12E-2ACBEDDEE8E6}" srcOrd="2" destOrd="0" presId="urn:microsoft.com/office/officeart/2005/8/layout/balance1"/>
    <dgm:cxn modelId="{FFF4A251-6FB3-41AA-BCAD-E9688A9AF3B1}" type="presParOf" srcId="{CDA06259-480A-40E0-95C8-47E95404D73A}" destId="{44E74F1B-1B15-45E8-ACEE-1EB922AB4F7C}" srcOrd="3" destOrd="0" presId="urn:microsoft.com/office/officeart/2005/8/layout/balance1"/>
    <dgm:cxn modelId="{4DDAD116-6AA9-409B-89B6-2CA5B35FEE1C}" type="presParOf" srcId="{CDA06259-480A-40E0-95C8-47E95404D73A}" destId="{8EE16196-B9D6-4A8A-B997-85331A24BB92}" srcOrd="4" destOrd="0" presId="urn:microsoft.com/office/officeart/2005/8/layout/balance1"/>
    <dgm:cxn modelId="{B62A6E0A-97F6-4AE6-8744-03D17B1602A5}" type="presParOf" srcId="{CDA06259-480A-40E0-95C8-47E95404D73A}" destId="{27C372E6-32F8-4715-A8BA-D8C3A5B2AAAA}" srcOrd="5" destOrd="0" presId="urn:microsoft.com/office/officeart/2005/8/layout/balance1"/>
    <dgm:cxn modelId="{C7CDA36B-06B7-472C-873C-318E31C9F4CE}" type="presParOf" srcId="{CDA06259-480A-40E0-95C8-47E95404D73A}" destId="{BC70B630-263A-45B9-B4C6-9B723334BB09}" srcOrd="6" destOrd="0" presId="urn:microsoft.com/office/officeart/2005/8/layout/balance1"/>
    <dgm:cxn modelId="{A6FCF658-E384-4138-A33B-5BF0014FA5DF}" type="presParOf" srcId="{CDA06259-480A-40E0-95C8-47E95404D73A}" destId="{356A4D5F-4587-40A8-A3DE-2699FE5D5D6B}" srcOrd="7" destOrd="0" presId="urn:microsoft.com/office/officeart/2005/8/layout/balance1"/>
    <dgm:cxn modelId="{EBF4B467-FDFA-4079-BD02-67445CF111A5}" type="presParOf" srcId="{CDA06259-480A-40E0-95C8-47E95404D73A}" destId="{C1ADCC01-F3A3-4A89-B7ED-A4A755B6A5F7}" srcOrd="8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22BD3B-F4D3-44BC-91F6-29828884CC27}">
      <dsp:nvSpPr>
        <dsp:cNvPr id="0" name=""/>
        <dsp:cNvSpPr/>
      </dsp:nvSpPr>
      <dsp:spPr>
        <a:xfrm>
          <a:off x="1212299" y="91437"/>
          <a:ext cx="1536192" cy="670564"/>
        </a:xfrm>
        <a:prstGeom prst="roundRect">
          <a:avLst>
            <a:gd name="adj" fmla="val 10000"/>
          </a:avLst>
        </a:prstGeom>
        <a:solidFill>
          <a:srgbClr val="92D050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[</a:t>
          </a:r>
          <a:r>
            <a:rPr lang="en-US" sz="1700" kern="1200" dirty="0" smtClean="0">
              <a:solidFill>
                <a:srgbClr val="FF0000"/>
              </a:solidFill>
            </a:rPr>
            <a:t>Energy </a:t>
          </a:r>
          <a:r>
            <a:rPr lang="en-US" sz="1700" kern="1200" dirty="0" smtClean="0">
              <a:solidFill>
                <a:srgbClr val="FF0000"/>
              </a:solidFill>
            </a:rPr>
            <a:t>Efficient </a:t>
          </a:r>
          <a:r>
            <a:rPr lang="en-US" sz="1700" kern="1200" dirty="0" smtClean="0">
              <a:solidFill>
                <a:srgbClr val="FF0000"/>
              </a:solidFill>
            </a:rPr>
            <a:t>Brand</a:t>
          </a:r>
          <a:r>
            <a:rPr lang="en-US" sz="1700" kern="1200" dirty="0" smtClean="0"/>
            <a:t>]</a:t>
          </a:r>
          <a:endParaRPr lang="en-US" sz="1700" kern="1200" dirty="0"/>
        </a:p>
      </dsp:txBody>
      <dsp:txXfrm>
        <a:off x="1231939" y="111077"/>
        <a:ext cx="1496912" cy="631284"/>
      </dsp:txXfrm>
    </dsp:sp>
    <dsp:sp modelId="{93CF53C1-DAC6-48C0-93BE-A90E0F61D733}">
      <dsp:nvSpPr>
        <dsp:cNvPr id="0" name=""/>
        <dsp:cNvSpPr/>
      </dsp:nvSpPr>
      <dsp:spPr>
        <a:xfrm>
          <a:off x="3431243" y="91437"/>
          <a:ext cx="1536192" cy="670564"/>
        </a:xfrm>
        <a:prstGeom prst="roundRect">
          <a:avLst>
            <a:gd name="adj" fmla="val 10000"/>
          </a:avLst>
        </a:prstGeom>
        <a:solidFill>
          <a:srgbClr val="FFFF00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[</a:t>
          </a:r>
          <a:r>
            <a:rPr lang="en-US" sz="1700" kern="1200" dirty="0" smtClean="0">
              <a:solidFill>
                <a:srgbClr val="FF0000"/>
              </a:solidFill>
            </a:rPr>
            <a:t>Traditional Brand</a:t>
          </a:r>
          <a:r>
            <a:rPr lang="en-US" sz="1700" kern="1200" dirty="0" smtClean="0"/>
            <a:t>]</a:t>
          </a:r>
          <a:endParaRPr lang="en-US" sz="1700" kern="1200" dirty="0"/>
        </a:p>
      </dsp:txBody>
      <dsp:txXfrm>
        <a:off x="3450883" y="111077"/>
        <a:ext cx="1496912" cy="631284"/>
      </dsp:txXfrm>
    </dsp:sp>
    <dsp:sp modelId="{8F8E08E3-38D0-4FA8-87F7-CA8A5E94875D}">
      <dsp:nvSpPr>
        <dsp:cNvPr id="0" name=""/>
        <dsp:cNvSpPr/>
      </dsp:nvSpPr>
      <dsp:spPr>
        <a:xfrm>
          <a:off x="2746970" y="3903231"/>
          <a:ext cx="640080" cy="363968"/>
        </a:xfrm>
        <a:prstGeom prst="triangl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A80C39-90CB-474A-A12E-2ACBEDDEE8E6}">
      <dsp:nvSpPr>
        <dsp:cNvPr id="0" name=""/>
        <dsp:cNvSpPr/>
      </dsp:nvSpPr>
      <dsp:spPr>
        <a:xfrm rot="378153">
          <a:off x="844972" y="3600755"/>
          <a:ext cx="4534109" cy="304207"/>
        </a:xfrm>
        <a:prstGeom prst="rect">
          <a:avLst/>
        </a:prstGeom>
        <a:solidFill>
          <a:srgbClr val="FFC000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E74F1B-1B15-45E8-ACEE-1EB922AB4F7C}">
      <dsp:nvSpPr>
        <dsp:cNvPr id="0" name=""/>
        <dsp:cNvSpPr/>
      </dsp:nvSpPr>
      <dsp:spPr>
        <a:xfrm>
          <a:off x="3116216" y="2761126"/>
          <a:ext cx="2236541" cy="716889"/>
        </a:xfrm>
        <a:prstGeom prst="round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baseline="0" dirty="0" smtClean="0">
              <a:solidFill>
                <a:schemeClr val="tx1"/>
              </a:solidFill>
            </a:rPr>
            <a:t>[</a:t>
          </a:r>
          <a:r>
            <a:rPr lang="en-US" sz="2200" kern="1200" baseline="0" dirty="0" smtClean="0">
              <a:solidFill>
                <a:srgbClr val="FF0000"/>
              </a:solidFill>
            </a:rPr>
            <a:t>Power</a:t>
          </a:r>
          <a:r>
            <a:rPr lang="en-US" sz="2200" kern="1200" baseline="0" dirty="0" smtClean="0">
              <a:solidFill>
                <a:schemeClr val="tx1"/>
              </a:solidFill>
            </a:rPr>
            <a:t>]- $</a:t>
          </a:r>
          <a:endParaRPr lang="en-US" sz="2200" kern="1200" baseline="0" dirty="0">
            <a:solidFill>
              <a:schemeClr val="tx1"/>
            </a:solidFill>
          </a:endParaRPr>
        </a:p>
      </dsp:txBody>
      <dsp:txXfrm>
        <a:off x="3151212" y="2796122"/>
        <a:ext cx="2166549" cy="646897"/>
      </dsp:txXfrm>
    </dsp:sp>
    <dsp:sp modelId="{8EE16196-B9D6-4A8A-B997-85331A24BB92}">
      <dsp:nvSpPr>
        <dsp:cNvPr id="0" name=""/>
        <dsp:cNvSpPr/>
      </dsp:nvSpPr>
      <dsp:spPr>
        <a:xfrm>
          <a:off x="3135042" y="2008092"/>
          <a:ext cx="2198889" cy="716889"/>
        </a:xfrm>
        <a:prstGeom prst="round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baseline="0" dirty="0" smtClean="0">
              <a:solidFill>
                <a:schemeClr val="tx1"/>
              </a:solidFill>
            </a:rPr>
            <a:t>[</a:t>
          </a:r>
          <a:r>
            <a:rPr lang="en-US" sz="2200" kern="1200" baseline="0" dirty="0" smtClean="0">
              <a:solidFill>
                <a:srgbClr val="FF0000"/>
              </a:solidFill>
            </a:rPr>
            <a:t>HVAC</a:t>
          </a:r>
          <a:r>
            <a:rPr lang="en-US" sz="2200" kern="1200" baseline="0" dirty="0" smtClean="0">
              <a:solidFill>
                <a:schemeClr val="tx1"/>
              </a:solidFill>
            </a:rPr>
            <a:t>]- $</a:t>
          </a:r>
          <a:endParaRPr lang="en-US" sz="2200" kern="1200" baseline="0" dirty="0">
            <a:solidFill>
              <a:schemeClr val="tx1"/>
            </a:solidFill>
          </a:endParaRPr>
        </a:p>
      </dsp:txBody>
      <dsp:txXfrm>
        <a:off x="3170038" y="2043088"/>
        <a:ext cx="2128897" cy="646897"/>
      </dsp:txXfrm>
    </dsp:sp>
    <dsp:sp modelId="{27C372E6-32F8-4715-A8BA-D8C3A5B2AAAA}">
      <dsp:nvSpPr>
        <dsp:cNvPr id="0" name=""/>
        <dsp:cNvSpPr/>
      </dsp:nvSpPr>
      <dsp:spPr>
        <a:xfrm>
          <a:off x="3122491" y="1255058"/>
          <a:ext cx="2223991" cy="716889"/>
        </a:xfrm>
        <a:prstGeom prst="round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baseline="0" dirty="0" smtClean="0">
              <a:solidFill>
                <a:schemeClr val="tx1"/>
              </a:solidFill>
            </a:rPr>
            <a:t>[</a:t>
          </a:r>
          <a:r>
            <a:rPr lang="en-US" sz="2200" kern="1200" baseline="0" dirty="0" smtClean="0">
              <a:solidFill>
                <a:srgbClr val="FF0000"/>
              </a:solidFill>
            </a:rPr>
            <a:t>Example Cost</a:t>
          </a:r>
          <a:r>
            <a:rPr lang="en-US" sz="2200" kern="1200" baseline="0" dirty="0" smtClean="0">
              <a:solidFill>
                <a:schemeClr val="tx1"/>
              </a:solidFill>
            </a:rPr>
            <a:t>] </a:t>
          </a:r>
          <a:r>
            <a:rPr lang="en-US" sz="2200" kern="1200" baseline="0" dirty="0" smtClean="0">
              <a:solidFill>
                <a:schemeClr val="tx1"/>
              </a:solidFill>
            </a:rPr>
            <a:t>-$</a:t>
          </a:r>
          <a:endParaRPr lang="en-US" sz="2200" kern="1200" baseline="0" dirty="0">
            <a:solidFill>
              <a:schemeClr val="tx1"/>
            </a:solidFill>
          </a:endParaRPr>
        </a:p>
      </dsp:txBody>
      <dsp:txXfrm>
        <a:off x="3157487" y="1290054"/>
        <a:ext cx="2153999" cy="646897"/>
      </dsp:txXfrm>
    </dsp:sp>
    <dsp:sp modelId="{BC70B630-263A-45B9-B4C6-9B723334BB09}">
      <dsp:nvSpPr>
        <dsp:cNvPr id="0" name=""/>
        <dsp:cNvSpPr/>
      </dsp:nvSpPr>
      <dsp:spPr>
        <a:xfrm>
          <a:off x="893362" y="2426447"/>
          <a:ext cx="2164018" cy="716889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baseline="0" dirty="0" smtClean="0">
              <a:solidFill>
                <a:schemeClr val="tx1"/>
              </a:solidFill>
            </a:rPr>
            <a:t>[</a:t>
          </a:r>
          <a:r>
            <a:rPr lang="en-US" sz="2200" kern="1200" baseline="0" dirty="0" smtClean="0">
              <a:solidFill>
                <a:srgbClr val="FF0000"/>
              </a:solidFill>
            </a:rPr>
            <a:t>Power</a:t>
          </a:r>
          <a:r>
            <a:rPr lang="en-US" sz="2200" kern="1200" baseline="0" dirty="0" smtClean="0">
              <a:solidFill>
                <a:schemeClr val="tx1"/>
              </a:solidFill>
            </a:rPr>
            <a:t>]- $</a:t>
          </a:r>
          <a:endParaRPr lang="en-US" sz="2200" kern="1200" baseline="0" dirty="0">
            <a:solidFill>
              <a:schemeClr val="tx1"/>
            </a:solidFill>
          </a:endParaRPr>
        </a:p>
      </dsp:txBody>
      <dsp:txXfrm>
        <a:off x="928358" y="2461443"/>
        <a:ext cx="2094026" cy="646897"/>
      </dsp:txXfrm>
    </dsp:sp>
    <dsp:sp modelId="{356A4D5F-4587-40A8-A3DE-2699FE5D5D6B}">
      <dsp:nvSpPr>
        <dsp:cNvPr id="0" name=""/>
        <dsp:cNvSpPr/>
      </dsp:nvSpPr>
      <dsp:spPr>
        <a:xfrm>
          <a:off x="901627" y="1673412"/>
          <a:ext cx="2147488" cy="716889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baseline="0" dirty="0" smtClean="0">
              <a:solidFill>
                <a:schemeClr val="tx1"/>
              </a:solidFill>
            </a:rPr>
            <a:t>[</a:t>
          </a:r>
          <a:r>
            <a:rPr lang="en-US" sz="2200" kern="1200" baseline="0" dirty="0" smtClean="0">
              <a:solidFill>
                <a:srgbClr val="FF0000"/>
              </a:solidFill>
            </a:rPr>
            <a:t>HVAC</a:t>
          </a:r>
          <a:r>
            <a:rPr lang="en-US" sz="2200" kern="1200" baseline="0" dirty="0" smtClean="0">
              <a:solidFill>
                <a:schemeClr val="tx1"/>
              </a:solidFill>
            </a:rPr>
            <a:t>]- $</a:t>
          </a:r>
          <a:endParaRPr lang="en-US" sz="2200" kern="1200" baseline="0" dirty="0">
            <a:solidFill>
              <a:schemeClr val="tx1"/>
            </a:solidFill>
          </a:endParaRPr>
        </a:p>
      </dsp:txBody>
      <dsp:txXfrm>
        <a:off x="936623" y="1708408"/>
        <a:ext cx="2077496" cy="646897"/>
      </dsp:txXfrm>
    </dsp:sp>
    <dsp:sp modelId="{C1ADCC01-F3A3-4A89-B7ED-A4A755B6A5F7}">
      <dsp:nvSpPr>
        <dsp:cNvPr id="0" name=""/>
        <dsp:cNvSpPr/>
      </dsp:nvSpPr>
      <dsp:spPr>
        <a:xfrm>
          <a:off x="918164" y="920378"/>
          <a:ext cx="2114414" cy="716889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baseline="0" dirty="0" smtClean="0">
              <a:solidFill>
                <a:schemeClr val="tx1"/>
              </a:solidFill>
            </a:rPr>
            <a:t>[</a:t>
          </a:r>
          <a:r>
            <a:rPr lang="en-US" sz="2200" kern="1200" baseline="0" dirty="0" smtClean="0">
              <a:solidFill>
                <a:srgbClr val="FF0000"/>
              </a:solidFill>
            </a:rPr>
            <a:t>Example Cost</a:t>
          </a:r>
          <a:r>
            <a:rPr lang="en-US" sz="2200" kern="1200" baseline="0" dirty="0" smtClean="0">
              <a:solidFill>
                <a:schemeClr val="tx1"/>
              </a:solidFill>
            </a:rPr>
            <a:t>]- </a:t>
          </a:r>
          <a:r>
            <a:rPr lang="en-US" sz="2200" kern="1200" baseline="0" dirty="0" smtClean="0">
              <a:solidFill>
                <a:schemeClr val="tx1"/>
              </a:solidFill>
            </a:rPr>
            <a:t>$</a:t>
          </a:r>
          <a:endParaRPr lang="en-US" sz="2200" kern="1200" baseline="0" dirty="0">
            <a:solidFill>
              <a:schemeClr val="tx1"/>
            </a:solidFill>
          </a:endParaRPr>
        </a:p>
      </dsp:txBody>
      <dsp:txXfrm>
        <a:off x="953160" y="955374"/>
        <a:ext cx="2044422" cy="6468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C32478-413B-4CDC-84AB-262F3CF3F9F8}" type="datetimeFigureOut">
              <a:rPr lang="en-US" smtClean="0"/>
              <a:t>1/29/2018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4E9A16-FF23-4100-A559-C6225D4B55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8633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C599B0-4835-4F46-AE90-A071886FF593}" type="datetimeFigureOut">
              <a:rPr lang="en-US" smtClean="0"/>
              <a:t>1/29/2018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1B4A67-8042-154C-8AC4-56B68A944D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499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4318">
              <a:defRPr/>
            </a:pPr>
            <a:r>
              <a:rPr lang="en-US" dirty="0" smtClean="0"/>
              <a:t>Category</a:t>
            </a:r>
            <a:r>
              <a:rPr lang="en-US" baseline="0" dirty="0" smtClean="0"/>
              <a:t> Example: Surgical Lighting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4E9341-2505-48ED-AED4-97DD70C8FE18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5201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Describe</a:t>
            </a:r>
            <a:r>
              <a:rPr lang="en-US" baseline="0" dirty="0" smtClean="0"/>
              <a:t> the benefits to your organization in using a TCO approach.</a:t>
            </a:r>
          </a:p>
          <a:p>
            <a:r>
              <a:rPr lang="en-US" baseline="0" dirty="0" smtClean="0"/>
              <a:t>Example: Identified savings that would not have been found any other way; the savings outweighed the staff time to do the evaluation; we will continue to use the calculator for X products 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1B4A67-8042-154C-8AC4-56B68A944DA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3402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1B4A67-8042-154C-8AC4-56B68A944DA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3501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are you evaluating and why?</a:t>
            </a:r>
          </a:p>
          <a:p>
            <a:endParaRPr lang="en-US" dirty="0" smtClean="0"/>
          </a:p>
          <a:p>
            <a:r>
              <a:rPr lang="en-US" baseline="0" dirty="0" smtClean="0"/>
              <a:t>example: Surgical Lighting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1B4A67-8042-154C-8AC4-56B68A944DA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4466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Describe</a:t>
            </a:r>
            <a:r>
              <a:rPr lang="en-US" baseline="0" dirty="0" smtClean="0"/>
              <a:t> how leadership support was achieved  (example: case studies showing potential for cost savings; supplier marketing materials)</a:t>
            </a:r>
          </a:p>
          <a:p>
            <a:r>
              <a:rPr lang="en-US" baseline="0" dirty="0" smtClean="0"/>
              <a:t>Describe key players involved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1B4A67-8042-154C-8AC4-56B68A944DA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6623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dirty="0" smtClean="0"/>
              <a:t>Edit/insert key pieces of general information about the category relevant to  the case study; some examples provided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1B4A67-8042-154C-8AC4-56B68A944DA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3050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List</a:t>
            </a:r>
            <a:r>
              <a:rPr lang="en-US" baseline="0" dirty="0" smtClean="0"/>
              <a:t> the type of costs that your organization considered in the assessment that fall under acquisition, use, disposal.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1B4A67-8042-154C-8AC4-56B68A944DA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2539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en-US" sz="1400" baseline="0" dirty="0" smtClean="0">
                <a:solidFill>
                  <a:schemeClr val="bg1">
                    <a:lumMod val="50000"/>
                  </a:schemeClr>
                </a:solidFill>
              </a:rPr>
              <a:t>Add summary results statements</a:t>
            </a: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en-US" sz="1400" baseline="0" dirty="0" smtClean="0">
                <a:solidFill>
                  <a:schemeClr val="bg1">
                    <a:lumMod val="50000"/>
                  </a:schemeClr>
                </a:solidFill>
              </a:rPr>
              <a:t>Examples may include: </a:t>
            </a:r>
            <a:r>
              <a:rPr lang="en-US" sz="1400" i="1" dirty="0" smtClean="0"/>
              <a:t>Product has higher cost in Year 1 but saves $X over the total  cost of ownership;</a:t>
            </a:r>
            <a:r>
              <a:rPr lang="en-US" sz="1400" i="1" baseline="0" dirty="0" smtClean="0"/>
              <a:t> </a:t>
            </a:r>
            <a:r>
              <a:rPr lang="en-US" sz="1400" i="1" dirty="0" smtClean="0"/>
              <a:t>Product has the lower cost when considering costs to operate (&gt;6 years)</a:t>
            </a: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lang="en-US" sz="1400" i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1B4A67-8042-154C-8AC4-56B68A944DA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8586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illustrates</a:t>
            </a:r>
            <a:r>
              <a:rPr lang="en-US" baseline="0" dirty="0" smtClean="0"/>
              <a:t> the key </a:t>
            </a:r>
            <a:r>
              <a:rPr lang="en-US" baseline="0" dirty="0" smtClean="0"/>
              <a:t>total </a:t>
            </a:r>
            <a:r>
              <a:rPr lang="en-US" dirty="0" smtClean="0"/>
              <a:t>costs</a:t>
            </a:r>
            <a:r>
              <a:rPr lang="en-US" baseline="0" dirty="0" smtClean="0"/>
              <a:t> (all products) in </a:t>
            </a:r>
            <a:r>
              <a:rPr lang="en-US" baseline="0" dirty="0" smtClean="0"/>
              <a:t>a visual way and does not share confidential unit prices from the calculator.   </a:t>
            </a:r>
            <a:endParaRPr lang="en-US" baseline="0" dirty="0" smtClean="0"/>
          </a:p>
          <a:p>
            <a:r>
              <a:rPr lang="en-US" baseline="0" dirty="0" smtClean="0"/>
              <a:t>Edit </a:t>
            </a:r>
            <a:r>
              <a:rPr lang="en-US" baseline="0" dirty="0" smtClean="0"/>
              <a:t>the data to add comparison of other products. List the products in order of cost with the least expensive first and the most expensive </a:t>
            </a:r>
            <a:r>
              <a:rPr lang="en-US" baseline="0" dirty="0" smtClean="0"/>
              <a:t>last, changing the red text boxes as needed. </a:t>
            </a:r>
          </a:p>
          <a:p>
            <a:r>
              <a:rPr lang="en-US" baseline="0" dirty="0" smtClean="0"/>
              <a:t>Consider </a:t>
            </a:r>
            <a:r>
              <a:rPr lang="en-US" baseline="0" dirty="0" smtClean="0"/>
              <a:t>adding a picture for visual aid.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74BA1-A851-484A-AE2F-206CE423F6F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2817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two</a:t>
            </a:r>
            <a:r>
              <a:rPr lang="en-US" baseline="0" dirty="0" smtClean="0"/>
              <a:t> or three lessons learned through this process</a:t>
            </a:r>
          </a:p>
          <a:p>
            <a:r>
              <a:rPr lang="en-US" baseline="0" dirty="0" smtClean="0"/>
              <a:t>Examples: Use a total cost of ownership approach for X products; use the calculator during the X process; getting calculator buy-in took X.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1B4A67-8042-154C-8AC4-56B68A944DA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904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1.png"/><Relationship Id="rId4" Type="http://schemas.openxmlformats.org/officeDocument/2006/relationships/image" Target="../media/image7.png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2.png"/><Relationship Id="rId7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1.png"/><Relationship Id="rId9" Type="http://schemas.openxmlformats.org/officeDocument/2006/relationships/image" Target="../media/image12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5.png"/><Relationship Id="rId5" Type="http://schemas.openxmlformats.org/officeDocument/2006/relationships/image" Target="../media/image8.png"/><Relationship Id="rId4" Type="http://schemas.openxmlformats.org/officeDocument/2006/relationships/image" Target="../media/image1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3191188"/>
            <a:ext cx="9144000" cy="3666811"/>
          </a:xfrm>
          <a:prstGeom prst="rect">
            <a:avLst/>
          </a:prstGeom>
          <a:solidFill>
            <a:srgbClr val="0066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1524000"/>
            <a:ext cx="5303520" cy="530352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6D07A-5560-41B9-A890-98B2CA3DB369}" type="datetimeFigureOut">
              <a:rPr lang="en-US" smtClean="0"/>
              <a:t>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332F8-23E7-4B82-A001-9712215DB574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09600"/>
            <a:ext cx="3815825" cy="1183366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2341" y="600"/>
            <a:ext cx="2011680" cy="15559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787775"/>
            <a:ext cx="7315200" cy="12414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953000"/>
            <a:ext cx="7315200" cy="7620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213797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6D07A-5560-41B9-A890-98B2CA3DB369}" type="datetimeFigureOut">
              <a:rPr lang="en-US" smtClean="0"/>
              <a:t>1/29/2018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332F8-23E7-4B82-A001-9712215DB5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035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6D07A-5560-41B9-A890-98B2CA3DB369}" type="datetimeFigureOut">
              <a:rPr lang="en-US" smtClean="0"/>
              <a:t>1/29/2018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332F8-23E7-4B82-A001-9712215DB5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6850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6D07A-5560-41B9-A890-98B2CA3DB369}" type="datetimeFigureOut">
              <a:rPr lang="en-US" smtClean="0"/>
              <a:t>1/29/2018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332F8-23E7-4B82-A001-9712215DB5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3733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6D07A-5560-41B9-A890-98B2CA3DB369}" type="datetimeFigureOut">
              <a:rPr lang="en-US" smtClean="0"/>
              <a:t>1/29/2018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332F8-23E7-4B82-A001-9712215DB5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9377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6D07A-5560-41B9-A890-98B2CA3DB369}" type="datetimeFigureOut">
              <a:rPr lang="en-US" smtClean="0"/>
              <a:t>1/29/2018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332F8-23E7-4B82-A001-9712215DB5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5168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6D07A-5560-41B9-A890-98B2CA3DB369}" type="datetimeFigureOut">
              <a:rPr lang="en-US" smtClean="0"/>
              <a:t>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332F8-23E7-4B82-A001-9712215DB5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7455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6D07A-5560-41B9-A890-98B2CA3DB369}" type="datetimeFigureOut">
              <a:rPr lang="en-US" smtClean="0"/>
              <a:t>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332F8-23E7-4B82-A001-9712215DB5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654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2341" y="899"/>
            <a:ext cx="2011680" cy="1555697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3191188"/>
            <a:ext cx="9144000" cy="3666811"/>
          </a:xfrm>
          <a:prstGeom prst="rect">
            <a:avLst/>
          </a:prstGeom>
          <a:solidFill>
            <a:srgbClr val="F59F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1524000"/>
            <a:ext cx="5303520" cy="530352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6D07A-5560-41B9-A890-98B2CA3DB369}" type="datetimeFigureOut">
              <a:rPr lang="en-US" smtClean="0"/>
              <a:t>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332F8-23E7-4B82-A001-9712215DB574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09600"/>
            <a:ext cx="3815825" cy="11833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787775"/>
            <a:ext cx="7315200" cy="12414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953000"/>
            <a:ext cx="7315200" cy="7620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20640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100000">
              <a:srgbClr val="EEEBE9">
                <a:lumMod val="100000"/>
              </a:srgbClr>
            </a:gs>
            <a:gs pos="2000">
              <a:srgbClr val="EEEBE9">
                <a:lumMod val="14000"/>
                <a:lumOff val="86000"/>
              </a:srgb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7939" y="6026696"/>
            <a:ext cx="1452027" cy="45030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 b="1">
                <a:solidFill>
                  <a:srgbClr val="F59F2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F59F20"/>
              </a:buClr>
              <a:buFont typeface="Wingdings" panose="05000000000000000000" pitchFamily="2" charset="2"/>
              <a:buChar char="§"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6D07A-5560-41B9-A890-98B2CA3DB369}" type="datetimeFigureOut">
              <a:rPr lang="en-US" smtClean="0"/>
              <a:t>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332F8-23E7-4B82-A001-9712215DB57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0" y="6675120"/>
            <a:ext cx="9144000" cy="182880"/>
          </a:xfrm>
          <a:prstGeom prst="rect">
            <a:avLst/>
          </a:prstGeom>
          <a:solidFill>
            <a:srgbClr val="0066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1480" y="1706880"/>
            <a:ext cx="5303520" cy="530352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3200" y="1526880"/>
            <a:ext cx="5303520" cy="5303520"/>
          </a:xfrm>
          <a:prstGeom prst="rect">
            <a:avLst/>
          </a:prstGeom>
          <a:noFill/>
          <a:effectLst/>
        </p:spPr>
      </p:pic>
    </p:spTree>
    <p:extLst>
      <p:ext uri="{BB962C8B-B14F-4D97-AF65-F5344CB8AC3E}">
        <p14:creationId xmlns:p14="http://schemas.microsoft.com/office/powerpoint/2010/main" val="914767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3657600"/>
            <a:ext cx="2010106" cy="155448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3191189"/>
            <a:ext cx="9144000" cy="3657600"/>
          </a:xfrm>
          <a:prstGeom prst="rect">
            <a:avLst/>
          </a:prstGeom>
          <a:solidFill>
            <a:srgbClr val="F59F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6D07A-5560-41B9-A890-98B2CA3DB369}" type="datetimeFigureOut">
              <a:rPr lang="en-US" smtClean="0"/>
              <a:t>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332F8-23E7-4B82-A001-9712215DB574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725" y="1371600"/>
            <a:ext cx="3815825" cy="11833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787775"/>
            <a:ext cx="7315200" cy="12414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953000"/>
            <a:ext cx="7315200" cy="7620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155081"/>
            <a:ext cx="3017520" cy="289291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435"/>
          <a:stretch/>
        </p:blipFill>
        <p:spPr>
          <a:xfrm>
            <a:off x="4191000" y="3191188"/>
            <a:ext cx="5303520" cy="363633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725" y="1"/>
            <a:ext cx="1319047" cy="1020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05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3657600"/>
            <a:ext cx="2010106" cy="155448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3191189"/>
            <a:ext cx="9144000" cy="3657600"/>
          </a:xfrm>
          <a:prstGeom prst="rect">
            <a:avLst/>
          </a:prstGeom>
          <a:solidFill>
            <a:srgbClr val="F59F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6D07A-5560-41B9-A890-98B2CA3DB369}" type="datetimeFigureOut">
              <a:rPr lang="en-US" smtClean="0"/>
              <a:t>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332F8-23E7-4B82-A001-9712215DB574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725" y="1371600"/>
            <a:ext cx="3815825" cy="11833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787775"/>
            <a:ext cx="7315200" cy="12414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953000"/>
            <a:ext cx="7315200" cy="7620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435"/>
          <a:stretch/>
        </p:blipFill>
        <p:spPr>
          <a:xfrm>
            <a:off x="4191000" y="3191188"/>
            <a:ext cx="5303520" cy="363633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725" y="1"/>
            <a:ext cx="1319047" cy="102006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98552"/>
            <a:ext cx="822960" cy="82296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0465" y="98552"/>
            <a:ext cx="822960" cy="82296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3440" y="98552"/>
            <a:ext cx="822960" cy="82296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7840" y="98552"/>
            <a:ext cx="822960" cy="82296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2240" y="98552"/>
            <a:ext cx="822960" cy="82296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6640" y="98552"/>
            <a:ext cx="822960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073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3657600"/>
            <a:ext cx="2010106" cy="155448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3191189"/>
            <a:ext cx="9144000" cy="3657600"/>
          </a:xfrm>
          <a:prstGeom prst="rect">
            <a:avLst/>
          </a:prstGeom>
          <a:solidFill>
            <a:srgbClr val="F59F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6D07A-5560-41B9-A890-98B2CA3DB369}" type="datetimeFigureOut">
              <a:rPr lang="en-US" smtClean="0"/>
              <a:t>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332F8-23E7-4B82-A001-9712215DB574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725" y="1483634"/>
            <a:ext cx="3815825" cy="11833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787775"/>
            <a:ext cx="7315200" cy="12414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953000"/>
            <a:ext cx="7315200" cy="7620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435"/>
          <a:stretch/>
        </p:blipFill>
        <p:spPr>
          <a:xfrm>
            <a:off x="4191000" y="3191188"/>
            <a:ext cx="5303520" cy="363633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725" y="1"/>
            <a:ext cx="1319047" cy="102006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76200"/>
            <a:ext cx="4114800" cy="975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1849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gradFill flip="none" rotWithShape="1">
          <a:gsLst>
            <a:gs pos="100000">
              <a:srgbClr val="EEEBE9">
                <a:lumMod val="100000"/>
              </a:srgbClr>
            </a:gs>
            <a:gs pos="2000">
              <a:srgbClr val="EEEBE9">
                <a:lumMod val="14000"/>
                <a:lumOff val="86000"/>
              </a:srgb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7939" y="6026696"/>
            <a:ext cx="1452027" cy="45030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 b="1">
                <a:solidFill>
                  <a:srgbClr val="F59F2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664D"/>
              </a:buClr>
              <a:buFont typeface="Wingdings" panose="05000000000000000000" pitchFamily="2" charset="2"/>
              <a:buChar char="§"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6D07A-5560-41B9-A890-98B2CA3DB369}" type="datetimeFigureOut">
              <a:rPr lang="en-US" smtClean="0"/>
              <a:t>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332F8-23E7-4B82-A001-9712215DB57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0" y="6675120"/>
            <a:ext cx="9144000" cy="182880"/>
          </a:xfrm>
          <a:prstGeom prst="rect">
            <a:avLst/>
          </a:prstGeom>
          <a:solidFill>
            <a:srgbClr val="F59F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1480" y="1706880"/>
            <a:ext cx="5303520" cy="530352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3200" y="1526880"/>
            <a:ext cx="5303520" cy="5303520"/>
          </a:xfrm>
          <a:prstGeom prst="rect">
            <a:avLst/>
          </a:prstGeom>
          <a:noFill/>
          <a:effectLst/>
        </p:spPr>
      </p:pic>
    </p:spTree>
    <p:extLst>
      <p:ext uri="{BB962C8B-B14F-4D97-AF65-F5344CB8AC3E}">
        <p14:creationId xmlns:p14="http://schemas.microsoft.com/office/powerpoint/2010/main" val="1006306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6D07A-5560-41B9-A890-98B2CA3DB369}" type="datetimeFigureOut">
              <a:rPr lang="en-US" smtClean="0"/>
              <a:t>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332F8-23E7-4B82-A001-9712215DB5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16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6D07A-5560-41B9-A890-98B2CA3DB369}" type="datetimeFigureOut">
              <a:rPr lang="en-US" smtClean="0"/>
              <a:t>1/29/2018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332F8-23E7-4B82-A001-9712215DB5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725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6D07A-5560-41B9-A890-98B2CA3DB369}" type="datetimeFigureOut">
              <a:rPr lang="en-US" smtClean="0"/>
              <a:t>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332F8-23E7-4B82-A001-9712215DB5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962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50" r:id="rId3"/>
    <p:sldLayoutId id="2147483660" r:id="rId4"/>
    <p:sldLayoutId id="2147483662" r:id="rId5"/>
    <p:sldLayoutId id="2147483664" r:id="rId6"/>
    <p:sldLayoutId id="2147483661" r:id="rId7"/>
    <p:sldLayoutId id="2147483651" r:id="rId8"/>
    <p:sldLayoutId id="2147483652" r:id="rId9"/>
    <p:sldLayoutId id="2147483653" r:id="rId10"/>
    <p:sldLayoutId id="2147483654" r:id="rId11"/>
    <p:sldLayoutId id="2147483655" r:id="rId12"/>
    <p:sldLayoutId id="2147483656" r:id="rId13"/>
    <p:sldLayoutId id="2147483657" r:id="rId14"/>
    <p:sldLayoutId id="2147483658" r:id="rId15"/>
    <p:sldLayoutId id="2147483659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914400" y="3429000"/>
            <a:ext cx="7772400" cy="1393825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en-US" sz="3200" dirty="0" smtClean="0"/>
              <a:t>[</a:t>
            </a:r>
            <a:r>
              <a:rPr lang="en-US" sz="3200" dirty="0" smtClean="0">
                <a:solidFill>
                  <a:srgbClr val="FF0000"/>
                </a:solidFill>
              </a:rPr>
              <a:t>Facility Name</a:t>
            </a:r>
            <a:r>
              <a:rPr lang="en-US" sz="3200" dirty="0" smtClean="0"/>
              <a:t>]: Saving Money in Purchasing [</a:t>
            </a:r>
            <a:r>
              <a:rPr lang="en-US" sz="3200" dirty="0" smtClean="0">
                <a:solidFill>
                  <a:srgbClr val="FF0000"/>
                </a:solidFill>
              </a:rPr>
              <a:t>Category</a:t>
            </a:r>
            <a:r>
              <a:rPr lang="en-US" sz="3200" dirty="0" smtClean="0"/>
              <a:t>] using at Total Cost of Ownership Approach</a:t>
            </a:r>
            <a:endParaRPr lang="en-US" sz="32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143000" y="5029200"/>
            <a:ext cx="6705600" cy="762000"/>
          </a:xfrm>
        </p:spPr>
        <p:txBody>
          <a:bodyPr>
            <a:noAutofit/>
          </a:bodyPr>
          <a:lstStyle/>
          <a:p>
            <a:pPr algn="ctr"/>
            <a:r>
              <a:rPr lang="en-US" sz="2000" dirty="0" smtClean="0"/>
              <a:t>EPP Case Study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41618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Conclusion: Benefits of Using a TCO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6182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more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Name</a:t>
            </a:r>
          </a:p>
          <a:p>
            <a:pPr marL="0" indent="0" algn="ctr">
              <a:buNone/>
            </a:pPr>
            <a:r>
              <a:rPr lang="en-US" dirty="0" smtClean="0"/>
              <a:t>Title</a:t>
            </a:r>
          </a:p>
          <a:p>
            <a:pPr marL="0" indent="0" algn="ctr">
              <a:buNone/>
            </a:pPr>
            <a:r>
              <a:rPr lang="en-US" dirty="0" smtClean="0"/>
              <a:t>Organization</a:t>
            </a:r>
          </a:p>
          <a:p>
            <a:pPr marL="0" indent="0" algn="ctr">
              <a:buNone/>
            </a:pPr>
            <a:r>
              <a:rPr lang="en-US" dirty="0" smtClean="0"/>
              <a:t>Email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566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Facility Description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462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EPP Project </a:t>
            </a:r>
            <a:r>
              <a:rPr lang="en-US" dirty="0"/>
              <a:t>– </a:t>
            </a:r>
            <a:r>
              <a:rPr lang="en-US" dirty="0" smtClean="0"/>
              <a:t>[</a:t>
            </a:r>
            <a:r>
              <a:rPr lang="en-US" dirty="0" smtClean="0">
                <a:solidFill>
                  <a:srgbClr val="FF0000"/>
                </a:solidFill>
              </a:rPr>
              <a:t>Category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smtClean="0"/>
              <a:t>[</a:t>
            </a:r>
            <a:r>
              <a:rPr lang="en-US" dirty="0" smtClean="0">
                <a:solidFill>
                  <a:srgbClr val="FF0000"/>
                </a:solidFill>
              </a:rPr>
              <a:t>Facility</a:t>
            </a:r>
            <a:r>
              <a:rPr lang="en-US" dirty="0" smtClean="0"/>
              <a:t>] </a:t>
            </a:r>
            <a:r>
              <a:rPr lang="en-US" dirty="0"/>
              <a:t>assessed </a:t>
            </a:r>
            <a:r>
              <a:rPr lang="en-US" dirty="0" smtClean="0"/>
              <a:t>[</a:t>
            </a:r>
            <a:r>
              <a:rPr lang="en-US" dirty="0" smtClean="0">
                <a:solidFill>
                  <a:srgbClr val="FF0000"/>
                </a:solidFill>
              </a:rPr>
              <a:t>Product A, such as CFL light fixtures</a:t>
            </a:r>
            <a:r>
              <a:rPr lang="en-US" dirty="0" smtClean="0"/>
              <a:t>] </a:t>
            </a:r>
            <a:r>
              <a:rPr lang="en-US" dirty="0"/>
              <a:t>and </a:t>
            </a:r>
            <a:r>
              <a:rPr lang="en-US" dirty="0" smtClean="0"/>
              <a:t>[Product</a:t>
            </a:r>
            <a:r>
              <a:rPr lang="en-US" dirty="0" smtClean="0">
                <a:solidFill>
                  <a:srgbClr val="FF0000"/>
                </a:solidFill>
              </a:rPr>
              <a:t> B, such as LED light fixtures</a:t>
            </a:r>
            <a:r>
              <a:rPr lang="en-US" dirty="0" smtClean="0"/>
              <a:t>]. </a:t>
            </a:r>
          </a:p>
          <a:p>
            <a:r>
              <a:rPr lang="en-US" dirty="0" smtClean="0"/>
              <a:t>[</a:t>
            </a:r>
            <a:r>
              <a:rPr lang="en-US" dirty="0" smtClean="0">
                <a:solidFill>
                  <a:srgbClr val="FF0000"/>
                </a:solidFill>
              </a:rPr>
              <a:t>Why these products were chosen]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[What is the goal desired</a:t>
            </a:r>
            <a:r>
              <a:rPr lang="en-US" dirty="0" smtClean="0"/>
              <a:t>]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08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Getting Leadership Support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[ </a:t>
            </a:r>
            <a:r>
              <a:rPr lang="en-US" dirty="0" smtClean="0">
                <a:solidFill>
                  <a:srgbClr val="FF0000"/>
                </a:solidFill>
              </a:rPr>
              <a:t>xx</a:t>
            </a:r>
            <a:r>
              <a:rPr lang="en-US" dirty="0" smtClean="0"/>
              <a:t>  ]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Key Participants</a:t>
            </a:r>
          </a:p>
          <a:p>
            <a:r>
              <a:rPr lang="en-US" dirty="0" smtClean="0"/>
              <a:t>[</a:t>
            </a:r>
            <a:r>
              <a:rPr lang="en-US" dirty="0" smtClean="0">
                <a:solidFill>
                  <a:srgbClr val="FF0000"/>
                </a:solidFill>
              </a:rPr>
              <a:t>VP of Supply Chain</a:t>
            </a:r>
            <a:r>
              <a:rPr lang="en-US" dirty="0" smtClean="0"/>
              <a:t>]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50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[</a:t>
            </a:r>
            <a:r>
              <a:rPr lang="en-US" dirty="0" smtClean="0">
                <a:solidFill>
                  <a:srgbClr val="FF0000"/>
                </a:solidFill>
              </a:rPr>
              <a:t>Category</a:t>
            </a:r>
            <a:r>
              <a:rPr lang="en-US" dirty="0" smtClean="0"/>
              <a:t>]: Products Evaluated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0359584"/>
              </p:ext>
            </p:extLst>
          </p:nvPr>
        </p:nvGraphicFramePr>
        <p:xfrm>
          <a:off x="457200" y="1600200"/>
          <a:ext cx="6858000" cy="477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249680"/>
                <a:gridCol w="1371600"/>
                <a:gridCol w="12192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General Information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Product A [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Traditional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 Freezer</a:t>
                      </a:r>
                      <a:r>
                        <a:rPr lang="en-US" sz="1400" baseline="0" dirty="0" smtClean="0"/>
                        <a:t>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Product B [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Energy efficient Freezer</a:t>
                      </a:r>
                      <a:r>
                        <a:rPr lang="en-US" sz="1400" dirty="0" smtClean="0"/>
                        <a:t>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Product C</a:t>
                      </a:r>
                    </a:p>
                    <a:p>
                      <a:r>
                        <a:rPr lang="en-US" sz="1400" dirty="0" smtClean="0"/>
                        <a:t>[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Traditional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 Freezer 2</a:t>
                      </a:r>
                      <a:r>
                        <a:rPr lang="en-US" sz="1400" baseline="0" dirty="0" smtClean="0"/>
                        <a:t>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Product D</a:t>
                      </a:r>
                    </a:p>
                    <a:p>
                      <a:r>
                        <a:rPr lang="en-US" sz="1400" dirty="0" smtClean="0"/>
                        <a:t>[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Energy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 Efficient Freezer 2</a:t>
                      </a:r>
                      <a:r>
                        <a:rPr lang="en-US" sz="1400" baseline="0" dirty="0" smtClean="0"/>
                        <a:t>]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Product</a:t>
                      </a:r>
                      <a:r>
                        <a:rPr lang="en-US" sz="1400" baseline="0" dirty="0" smtClean="0"/>
                        <a:t> Description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Expected Product Life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Product Weight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Annual Operating</a:t>
                      </a:r>
                      <a:r>
                        <a:rPr lang="en-US" sz="1400" baseline="0" dirty="0" smtClean="0"/>
                        <a:t> Hours (</a:t>
                      </a:r>
                      <a:r>
                        <a:rPr lang="en-US" sz="1400" i="1" baseline="0" dirty="0" smtClean="0">
                          <a:solidFill>
                            <a:srgbClr val="FF0000"/>
                          </a:solidFill>
                        </a:rPr>
                        <a:t>or other </a:t>
                      </a:r>
                      <a:r>
                        <a:rPr lang="en-US" sz="1400" i="1" dirty="0" smtClean="0">
                          <a:solidFill>
                            <a:srgbClr val="FF0000"/>
                          </a:solidFill>
                        </a:rPr>
                        <a:t>Product Description Factor</a:t>
                      </a:r>
                      <a:r>
                        <a:rPr lang="en-US" sz="1400" dirty="0" smtClean="0">
                          <a:solidFill>
                            <a:schemeClr val="dk1"/>
                          </a:solidFill>
                        </a:rPr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Product</a:t>
                      </a:r>
                      <a:r>
                        <a:rPr lang="en-US" sz="1400" baseline="0" dirty="0" smtClean="0"/>
                        <a:t> Power (</a:t>
                      </a:r>
                      <a:r>
                        <a:rPr lang="en-US" sz="1400" i="1" baseline="0" dirty="0" smtClean="0">
                          <a:solidFill>
                            <a:srgbClr val="FF0000"/>
                          </a:solidFill>
                        </a:rPr>
                        <a:t>or other </a:t>
                      </a:r>
                      <a:r>
                        <a:rPr lang="en-US" sz="1400" i="1" dirty="0" smtClean="0">
                          <a:solidFill>
                            <a:srgbClr val="FF0000"/>
                          </a:solidFill>
                        </a:rPr>
                        <a:t>Product Description Factor</a:t>
                      </a:r>
                      <a:r>
                        <a:rPr lang="en-US" sz="1400" dirty="0" smtClean="0">
                          <a:solidFill>
                            <a:schemeClr val="dk1"/>
                          </a:solidFill>
                        </a:rPr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Electricity</a:t>
                      </a:r>
                      <a:r>
                        <a:rPr lang="en-US" sz="1400" baseline="0" dirty="0" smtClean="0"/>
                        <a:t> Rate (</a:t>
                      </a:r>
                      <a:r>
                        <a:rPr lang="en-US" sz="1400" i="1" baseline="0" dirty="0" smtClean="0">
                          <a:solidFill>
                            <a:srgbClr val="FF0000"/>
                          </a:solidFill>
                        </a:rPr>
                        <a:t>or other F</a:t>
                      </a:r>
                      <a:r>
                        <a:rPr lang="en-US" sz="1400" i="1" dirty="0" smtClean="0">
                          <a:solidFill>
                            <a:srgbClr val="FF0000"/>
                          </a:solidFill>
                        </a:rPr>
                        <a:t>actor</a:t>
                      </a:r>
                      <a:r>
                        <a:rPr lang="en-US" sz="1400" dirty="0" smtClean="0">
                          <a:solidFill>
                            <a:schemeClr val="dk1"/>
                          </a:solidFill>
                        </a:rPr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20000" y="2209800"/>
            <a:ext cx="1371600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i="1" dirty="0" smtClean="0"/>
              <a:t>Option: Insert category picture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574487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[</a:t>
            </a:r>
            <a:r>
              <a:rPr lang="en-US" dirty="0" smtClean="0">
                <a:solidFill>
                  <a:srgbClr val="FF0000"/>
                </a:solidFill>
              </a:rPr>
              <a:t>Category]</a:t>
            </a:r>
            <a:r>
              <a:rPr lang="en-US" dirty="0" smtClean="0"/>
              <a:t>: Cost Elements Evaluated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Acquistion</a:t>
            </a:r>
            <a:endParaRPr lang="en-US" dirty="0" smtClean="0"/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Ex. Purchase price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Ex. Delivery</a:t>
            </a:r>
          </a:p>
          <a:p>
            <a:r>
              <a:rPr lang="en-US" dirty="0" smtClean="0"/>
              <a:t>Use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Ex. Labor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Ex. Cleaning</a:t>
            </a:r>
          </a:p>
          <a:p>
            <a:r>
              <a:rPr lang="en-US" dirty="0" smtClean="0"/>
              <a:t>Disposal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Ex. waste cost from packaging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Ex. waste cost from consumables</a:t>
            </a:r>
            <a:endParaRPr lang="en-US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68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[Category]: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Summary </a:t>
            </a:r>
            <a:r>
              <a:rPr lang="en-US" dirty="0" smtClean="0"/>
              <a:t>results </a:t>
            </a:r>
            <a:r>
              <a:rPr lang="en-US" dirty="0" smtClean="0"/>
              <a:t>statement</a:t>
            </a:r>
          </a:p>
          <a:p>
            <a:endParaRPr lang="en-US" dirty="0"/>
          </a:p>
          <a:p>
            <a:r>
              <a:rPr lang="en-US" dirty="0" smtClean="0"/>
              <a:t>[</a:t>
            </a:r>
            <a:r>
              <a:rPr lang="en-US" dirty="0" smtClean="0">
                <a:solidFill>
                  <a:srgbClr val="FF0000"/>
                </a:solidFill>
              </a:rPr>
              <a:t>Insert chart from TCO results</a:t>
            </a:r>
            <a:r>
              <a:rPr lang="en-US" dirty="0" smtClean="0"/>
              <a:t>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5314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68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[</a:t>
            </a:r>
            <a:r>
              <a:rPr lang="en-US" dirty="0" smtClean="0">
                <a:solidFill>
                  <a:srgbClr val="FF0000"/>
                </a:solidFill>
              </a:rPr>
              <a:t>Category</a:t>
            </a:r>
            <a:r>
              <a:rPr lang="en-US" dirty="0" smtClean="0"/>
              <a:t>]: Results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lnSpc>
                <a:spcPct val="100000"/>
              </a:lnSpc>
              <a:defRPr/>
            </a:pPr>
            <a:r>
              <a:rPr lang="en-US" sz="3200" dirty="0" smtClean="0"/>
              <a:t>Tipping the Scale in Our Favor</a:t>
            </a:r>
            <a:endParaRPr kumimoji="0" lang="en-US" sz="32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373037590"/>
              </p:ext>
            </p:extLst>
          </p:nvPr>
        </p:nvGraphicFramePr>
        <p:xfrm>
          <a:off x="250521" y="1853250"/>
          <a:ext cx="6179735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TextBox 8"/>
          <p:cNvSpPr txBox="1"/>
          <p:nvPr/>
        </p:nvSpPr>
        <p:spPr>
          <a:xfrm rot="347132">
            <a:off x="1357253" y="533399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Total- $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 rot="413046">
            <a:off x="3608952" y="5596384"/>
            <a:ext cx="1752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Total- $</a:t>
            </a:r>
            <a:endParaRPr lang="en-US" dirty="0"/>
          </a:p>
        </p:txBody>
      </p:sp>
      <p:pic>
        <p:nvPicPr>
          <p:cNvPr id="2056" name="Picture 8" descr="C:\Users\am796\AppData\Local\Microsoft\Windows\Temporary Internet Files\Content.IE5\VXI9Y1YU\260px-MELFI[1]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629400" y="2103414"/>
            <a:ext cx="2334015" cy="330837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920107" y="2895600"/>
            <a:ext cx="1752600" cy="10772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i="1" dirty="0" smtClean="0"/>
              <a:t>Insert picture that depicts category and any cost elements in use</a:t>
            </a:r>
            <a:endParaRPr lang="en-US" sz="1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090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10944</TotalTime>
  <Words>563</Words>
  <Application>Microsoft Office PowerPoint</Application>
  <PresentationFormat>On-screen Show (4:3)</PresentationFormat>
  <Paragraphs>94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Office Theme</vt:lpstr>
      <vt:lpstr>[Facility Name]: Saving Money in Purchasing [Category] using at Total Cost of Ownership Approach</vt:lpstr>
      <vt:lpstr>Facility Description</vt:lpstr>
      <vt:lpstr>EPP Project – [Category]</vt:lpstr>
      <vt:lpstr>Getting Leadership Support </vt:lpstr>
      <vt:lpstr>[Category]: Products Evaluated</vt:lpstr>
      <vt:lpstr>[Category]: Cost Elements Evaluated </vt:lpstr>
      <vt:lpstr>[Category]: Results</vt:lpstr>
      <vt:lpstr>Tipping the Scale in Our Favor</vt:lpstr>
      <vt:lpstr>Lessons Learned</vt:lpstr>
      <vt:lpstr>Conclusion: Benefits of Using a TCO Approach</vt:lpstr>
      <vt:lpstr>For more information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Conway</dc:creator>
  <cp:lastModifiedBy>Beth</cp:lastModifiedBy>
  <cp:revision>133</cp:revision>
  <dcterms:created xsi:type="dcterms:W3CDTF">2015-05-28T14:18:20Z</dcterms:created>
  <dcterms:modified xsi:type="dcterms:W3CDTF">2018-01-29T14:43:11Z</dcterms:modified>
</cp:coreProperties>
</file>