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9"/>
  </p:notesMasterIdLst>
  <p:handoutMasterIdLst>
    <p:handoutMasterId r:id="rId40"/>
  </p:handoutMasterIdLst>
  <p:sldIdLst>
    <p:sldId id="257" r:id="rId3"/>
    <p:sldId id="309" r:id="rId4"/>
    <p:sldId id="369" r:id="rId5"/>
    <p:sldId id="331" r:id="rId6"/>
    <p:sldId id="299" r:id="rId7"/>
    <p:sldId id="335" r:id="rId8"/>
    <p:sldId id="368" r:id="rId9"/>
    <p:sldId id="336" r:id="rId10"/>
    <p:sldId id="333" r:id="rId11"/>
    <p:sldId id="343" r:id="rId12"/>
    <p:sldId id="350" r:id="rId13"/>
    <p:sldId id="351" r:id="rId14"/>
    <p:sldId id="339" r:id="rId15"/>
    <p:sldId id="363" r:id="rId16"/>
    <p:sldId id="349" r:id="rId17"/>
    <p:sldId id="359" r:id="rId18"/>
    <p:sldId id="360" r:id="rId19"/>
    <p:sldId id="361" r:id="rId20"/>
    <p:sldId id="352" r:id="rId21"/>
    <p:sldId id="340" r:id="rId22"/>
    <p:sldId id="310" r:id="rId23"/>
    <p:sldId id="347" r:id="rId24"/>
    <p:sldId id="356" r:id="rId25"/>
    <p:sldId id="357" r:id="rId26"/>
    <p:sldId id="358" r:id="rId27"/>
    <p:sldId id="362" r:id="rId28"/>
    <p:sldId id="354" r:id="rId29"/>
    <p:sldId id="341" r:id="rId30"/>
    <p:sldId id="345" r:id="rId31"/>
    <p:sldId id="313" r:id="rId32"/>
    <p:sldId id="364" r:id="rId33"/>
    <p:sldId id="365" r:id="rId34"/>
    <p:sldId id="366" r:id="rId35"/>
    <p:sldId id="308" r:id="rId36"/>
    <p:sldId id="338" r:id="rId37"/>
    <p:sldId id="367" r:id="rId38"/>
  </p:sldIdLst>
  <p:sldSz cx="9144000" cy="6858000" type="screen4x3"/>
  <p:notesSz cx="7077075" cy="90043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80"/>
    <a:srgbClr val="006600"/>
    <a:srgbClr val="003399"/>
    <a:srgbClr val="B80C1C"/>
    <a:srgbClr val="0153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570" autoAdjust="0"/>
  </p:normalViewPr>
  <p:slideViewPr>
    <p:cSldViewPr>
      <p:cViewPr>
        <p:scale>
          <a:sx n="57" d="100"/>
          <a:sy n="57" d="100"/>
        </p:scale>
        <p:origin x="-2328" y="-29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4" d="100"/>
          <a:sy n="64" d="100"/>
        </p:scale>
        <p:origin x="-1306" y="-86"/>
      </p:cViewPr>
      <p:guideLst>
        <p:guide orient="horz" pos="2836"/>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tags" Target="tags/tag1.xml"/></Relationships>
</file>

<file path=ppt/diagrams/_rels/data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D59F9A-F6B1-4907-923B-140B4B9B502F}" type="doc">
      <dgm:prSet loTypeId="urn:microsoft.com/office/officeart/2005/8/layout/pList2#1" loCatId="list" qsTypeId="urn:microsoft.com/office/officeart/2005/8/quickstyle/simple2" qsCatId="simple" csTypeId="urn:microsoft.com/office/officeart/2005/8/colors/accent1_2" csCatId="accent1" phldr="1"/>
      <dgm:spPr/>
    </dgm:pt>
    <dgm:pt modelId="{5BDCCC3C-C816-44A0-8B3C-C9C87C9DDC00}">
      <dgm:prSet phldrT="[Text]"/>
      <dgm:spPr>
        <a:solidFill>
          <a:srgbClr val="C00000"/>
        </a:solidFill>
      </dgm:spPr>
      <dgm:t>
        <a:bodyPr/>
        <a:lstStyle/>
        <a:p>
          <a:endParaRPr lang="en-US" b="1" dirty="0" smtClean="0"/>
        </a:p>
        <a:p>
          <a:r>
            <a:rPr lang="en-US" b="1" dirty="0" smtClean="0"/>
            <a:t>Sustainability: </a:t>
          </a:r>
        </a:p>
        <a:p>
          <a:r>
            <a:rPr lang="en-US" b="1" dirty="0" smtClean="0"/>
            <a:t>Latin </a:t>
          </a:r>
          <a:r>
            <a:rPr lang="en-US" b="1" dirty="0" err="1" smtClean="0"/>
            <a:t>sustinere</a:t>
          </a:r>
          <a:r>
            <a:rPr lang="en-US" b="1" dirty="0" smtClean="0"/>
            <a:t> – to hold up.</a:t>
          </a:r>
        </a:p>
        <a:p>
          <a:r>
            <a:rPr lang="en-US" b="1" dirty="0" smtClean="0"/>
            <a:t>1. The capacity to endure, bear burden, hold up </a:t>
          </a:r>
          <a:endParaRPr lang="en-US" b="1" dirty="0"/>
        </a:p>
      </dgm:t>
    </dgm:pt>
    <dgm:pt modelId="{AA43C95F-DBB6-4962-AED2-2DA59E71FD32}" type="parTrans" cxnId="{6C712D64-F2F4-4192-B581-6003BEE2B0C5}">
      <dgm:prSet/>
      <dgm:spPr/>
      <dgm:t>
        <a:bodyPr/>
        <a:lstStyle/>
        <a:p>
          <a:endParaRPr lang="en-US"/>
        </a:p>
      </dgm:t>
    </dgm:pt>
    <dgm:pt modelId="{66DFCF9A-D596-499A-AC04-2378B0A09451}" type="sibTrans" cxnId="{6C712D64-F2F4-4192-B581-6003BEE2B0C5}">
      <dgm:prSet/>
      <dgm:spPr/>
      <dgm:t>
        <a:bodyPr/>
        <a:lstStyle/>
        <a:p>
          <a:endParaRPr lang="en-US"/>
        </a:p>
      </dgm:t>
    </dgm:pt>
    <dgm:pt modelId="{5F9DBC3F-A351-403D-86F6-E00F9E77AAA9}">
      <dgm:prSet phldrT="[Text]"/>
      <dgm:spPr>
        <a:solidFill>
          <a:schemeClr val="accent6">
            <a:lumMod val="60000"/>
            <a:lumOff val="40000"/>
          </a:schemeClr>
        </a:solidFill>
      </dgm:spPr>
      <dgm:t>
        <a:bodyPr/>
        <a:lstStyle/>
        <a:p>
          <a:endParaRPr lang="en-US" b="1" dirty="0" smtClean="0">
            <a:effectLst>
              <a:outerShdw blurRad="38100" dist="38100" dir="2700000" algn="tl">
                <a:srgbClr val="000000">
                  <a:alpha val="43137"/>
                </a:srgbClr>
              </a:outerShdw>
            </a:effectLst>
          </a:endParaRPr>
        </a:p>
        <a:p>
          <a:r>
            <a:rPr lang="en-US" b="1" dirty="0" smtClean="0">
              <a:effectLst>
                <a:outerShdw blurRad="38100" dist="38100" dir="2700000" algn="tl">
                  <a:srgbClr val="000000">
                    <a:alpha val="43137"/>
                  </a:srgbClr>
                </a:outerShdw>
              </a:effectLst>
            </a:rPr>
            <a:t>“Meets the needs of the present without compromising the ability of future generations to meet their own needs”</a:t>
          </a:r>
          <a:endParaRPr lang="en-US" dirty="0"/>
        </a:p>
      </dgm:t>
    </dgm:pt>
    <dgm:pt modelId="{C627BF33-12A2-42A2-A9E6-CFCD742BCD9F}" type="parTrans" cxnId="{98362E20-30AD-4A92-87E8-5973AE888A06}">
      <dgm:prSet/>
      <dgm:spPr/>
      <dgm:t>
        <a:bodyPr/>
        <a:lstStyle/>
        <a:p>
          <a:endParaRPr lang="en-US"/>
        </a:p>
      </dgm:t>
    </dgm:pt>
    <dgm:pt modelId="{3F7BFAA5-79AE-4956-8209-71CE0C532B79}" type="sibTrans" cxnId="{98362E20-30AD-4A92-87E8-5973AE888A06}">
      <dgm:prSet/>
      <dgm:spPr/>
      <dgm:t>
        <a:bodyPr/>
        <a:lstStyle/>
        <a:p>
          <a:endParaRPr lang="en-US"/>
        </a:p>
      </dgm:t>
    </dgm:pt>
    <dgm:pt modelId="{ECBA275B-2532-4CA0-B53A-A4AB8162E842}">
      <dgm:prSet phldrT="[Text]"/>
      <dgm:spPr>
        <a:solidFill>
          <a:srgbClr val="01674E"/>
        </a:solidFill>
      </dgm:spPr>
      <dgm:t>
        <a:bodyPr/>
        <a:lstStyle/>
        <a:p>
          <a:endParaRPr lang="en-US" b="1" dirty="0" smtClean="0"/>
        </a:p>
        <a:p>
          <a:r>
            <a:rPr lang="en-US" b="1" dirty="0" smtClean="0"/>
            <a:t>Sustainability requires the reconciliation of environmental, social and economic demands – the three pillars of sustainability</a:t>
          </a:r>
          <a:endParaRPr lang="en-US" b="1" dirty="0"/>
        </a:p>
      </dgm:t>
    </dgm:pt>
    <dgm:pt modelId="{F4C1D9BA-D01E-4E9B-BF58-B5B898E3CCBC}" type="parTrans" cxnId="{F16FACED-7F4D-4A35-8664-96EEAF3B6F2E}">
      <dgm:prSet/>
      <dgm:spPr/>
      <dgm:t>
        <a:bodyPr/>
        <a:lstStyle/>
        <a:p>
          <a:endParaRPr lang="en-US"/>
        </a:p>
      </dgm:t>
    </dgm:pt>
    <dgm:pt modelId="{5DE9D864-2BA2-48EE-92D2-A0020F1CF67E}" type="sibTrans" cxnId="{F16FACED-7F4D-4A35-8664-96EEAF3B6F2E}">
      <dgm:prSet/>
      <dgm:spPr/>
      <dgm:t>
        <a:bodyPr/>
        <a:lstStyle/>
        <a:p>
          <a:endParaRPr lang="en-US"/>
        </a:p>
      </dgm:t>
    </dgm:pt>
    <dgm:pt modelId="{34CECF37-4CF8-431B-ACE4-97AC3756F299}" type="pres">
      <dgm:prSet presAssocID="{34D59F9A-F6B1-4907-923B-140B4B9B502F}" presName="Name0" presStyleCnt="0">
        <dgm:presLayoutVars>
          <dgm:dir/>
          <dgm:resizeHandles val="exact"/>
        </dgm:presLayoutVars>
      </dgm:prSet>
      <dgm:spPr/>
    </dgm:pt>
    <dgm:pt modelId="{6703766A-539B-432A-AB3A-C63C7617D7DD}" type="pres">
      <dgm:prSet presAssocID="{34D59F9A-F6B1-4907-923B-140B4B9B502F}" presName="bkgdShp" presStyleLbl="alignAccFollowNode1" presStyleIdx="0" presStyleCnt="1"/>
      <dgm:spPr/>
    </dgm:pt>
    <dgm:pt modelId="{B409FFED-DA77-4218-B67E-7AC0658F83DA}" type="pres">
      <dgm:prSet presAssocID="{34D59F9A-F6B1-4907-923B-140B4B9B502F}" presName="linComp" presStyleCnt="0"/>
      <dgm:spPr/>
    </dgm:pt>
    <dgm:pt modelId="{F21A10D0-2FBD-4A48-A719-968649953D57}" type="pres">
      <dgm:prSet presAssocID="{5BDCCC3C-C816-44A0-8B3C-C9C87C9DDC00}" presName="compNode" presStyleCnt="0"/>
      <dgm:spPr/>
    </dgm:pt>
    <dgm:pt modelId="{E14E66A0-DB9F-4BE6-8EB5-D86F556C2EE0}" type="pres">
      <dgm:prSet presAssocID="{5BDCCC3C-C816-44A0-8B3C-C9C87C9DDC00}" presName="node" presStyleLbl="node1" presStyleIdx="0" presStyleCnt="3">
        <dgm:presLayoutVars>
          <dgm:bulletEnabled val="1"/>
        </dgm:presLayoutVars>
      </dgm:prSet>
      <dgm:spPr/>
      <dgm:t>
        <a:bodyPr/>
        <a:lstStyle/>
        <a:p>
          <a:endParaRPr lang="en-US"/>
        </a:p>
      </dgm:t>
    </dgm:pt>
    <dgm:pt modelId="{C83E2636-5AB9-47B9-A8E9-334C1D0F1299}" type="pres">
      <dgm:prSet presAssocID="{5BDCCC3C-C816-44A0-8B3C-C9C87C9DDC00}" presName="invisiNode" presStyleLbl="node1" presStyleIdx="0" presStyleCnt="3"/>
      <dgm:spPr/>
    </dgm:pt>
    <dgm:pt modelId="{985C902E-BDFB-44D0-8DE6-43D852B3A6B3}" type="pres">
      <dgm:prSet presAssocID="{5BDCCC3C-C816-44A0-8B3C-C9C87C9DDC00}" presName="imagNode" presStyleLbl="fgImgPlace1" presStyleIdx="0" presStyleCnt="3"/>
      <dgm:spPr>
        <a:blipFill rotWithShape="0">
          <a:blip xmlns:r="http://schemas.openxmlformats.org/officeDocument/2006/relationships" r:embed="rId1"/>
          <a:stretch>
            <a:fillRect/>
          </a:stretch>
        </a:blipFill>
      </dgm:spPr>
    </dgm:pt>
    <dgm:pt modelId="{9D4BBF49-138C-4BDD-BD91-38D3373F70EF}" type="pres">
      <dgm:prSet presAssocID="{66DFCF9A-D596-499A-AC04-2378B0A09451}" presName="sibTrans" presStyleLbl="sibTrans2D1" presStyleIdx="0" presStyleCnt="0"/>
      <dgm:spPr/>
      <dgm:t>
        <a:bodyPr/>
        <a:lstStyle/>
        <a:p>
          <a:endParaRPr lang="en-US"/>
        </a:p>
      </dgm:t>
    </dgm:pt>
    <dgm:pt modelId="{0DE302FB-A706-4F3A-8D79-0601BF0F3249}" type="pres">
      <dgm:prSet presAssocID="{5F9DBC3F-A351-403D-86F6-E00F9E77AAA9}" presName="compNode" presStyleCnt="0"/>
      <dgm:spPr/>
    </dgm:pt>
    <dgm:pt modelId="{5119D5EE-3C4A-49B2-82B3-D44CB450873E}" type="pres">
      <dgm:prSet presAssocID="{5F9DBC3F-A351-403D-86F6-E00F9E77AAA9}" presName="node" presStyleLbl="node1" presStyleIdx="1" presStyleCnt="3">
        <dgm:presLayoutVars>
          <dgm:bulletEnabled val="1"/>
        </dgm:presLayoutVars>
      </dgm:prSet>
      <dgm:spPr/>
      <dgm:t>
        <a:bodyPr/>
        <a:lstStyle/>
        <a:p>
          <a:endParaRPr lang="en-US"/>
        </a:p>
      </dgm:t>
    </dgm:pt>
    <dgm:pt modelId="{946CDF36-E8FB-43D7-994D-6CB4165ACE1E}" type="pres">
      <dgm:prSet presAssocID="{5F9DBC3F-A351-403D-86F6-E00F9E77AAA9}" presName="invisiNode" presStyleLbl="node1" presStyleIdx="1" presStyleCnt="3"/>
      <dgm:spPr/>
    </dgm:pt>
    <dgm:pt modelId="{962480C7-47A0-4857-8978-A89940788D3B}" type="pres">
      <dgm:prSet presAssocID="{5F9DBC3F-A351-403D-86F6-E00F9E77AAA9}" presName="imagNode" presStyleLbl="fgImgPlace1" presStyleIdx="1" presStyleCnt="3"/>
      <dgm:spPr>
        <a:blipFill rotWithShape="0">
          <a:blip xmlns:r="http://schemas.openxmlformats.org/officeDocument/2006/relationships" r:embed="rId2"/>
          <a:stretch>
            <a:fillRect/>
          </a:stretch>
        </a:blipFill>
      </dgm:spPr>
    </dgm:pt>
    <dgm:pt modelId="{94A1435E-4F17-4A9B-A2DE-214D3117C127}" type="pres">
      <dgm:prSet presAssocID="{3F7BFAA5-79AE-4956-8209-71CE0C532B79}" presName="sibTrans" presStyleLbl="sibTrans2D1" presStyleIdx="0" presStyleCnt="0"/>
      <dgm:spPr/>
      <dgm:t>
        <a:bodyPr/>
        <a:lstStyle/>
        <a:p>
          <a:endParaRPr lang="en-US"/>
        </a:p>
      </dgm:t>
    </dgm:pt>
    <dgm:pt modelId="{D952A9B2-B440-4D06-B423-1BBC28D43B5F}" type="pres">
      <dgm:prSet presAssocID="{ECBA275B-2532-4CA0-B53A-A4AB8162E842}" presName="compNode" presStyleCnt="0"/>
      <dgm:spPr/>
    </dgm:pt>
    <dgm:pt modelId="{2CEC9FBA-2E8A-47B5-9D9C-C40F68696C93}" type="pres">
      <dgm:prSet presAssocID="{ECBA275B-2532-4CA0-B53A-A4AB8162E842}" presName="node" presStyleLbl="node1" presStyleIdx="2" presStyleCnt="3">
        <dgm:presLayoutVars>
          <dgm:bulletEnabled val="1"/>
        </dgm:presLayoutVars>
      </dgm:prSet>
      <dgm:spPr/>
      <dgm:t>
        <a:bodyPr/>
        <a:lstStyle/>
        <a:p>
          <a:endParaRPr lang="en-US"/>
        </a:p>
      </dgm:t>
    </dgm:pt>
    <dgm:pt modelId="{63CBD97E-8A7B-4BC8-95A0-60AC9ABCAFDD}" type="pres">
      <dgm:prSet presAssocID="{ECBA275B-2532-4CA0-B53A-A4AB8162E842}" presName="invisiNode" presStyleLbl="node1" presStyleIdx="2" presStyleCnt="3"/>
      <dgm:spPr/>
    </dgm:pt>
    <dgm:pt modelId="{3A8ED41F-330B-41C8-9F54-CE241CB71885}" type="pres">
      <dgm:prSet presAssocID="{ECBA275B-2532-4CA0-B53A-A4AB8162E842}" presName="imagNode" presStyleLbl="fgImgPlace1" presStyleIdx="2" presStyleCnt="3"/>
      <dgm:spPr>
        <a:blipFill rotWithShape="0">
          <a:blip xmlns:r="http://schemas.openxmlformats.org/officeDocument/2006/relationships" r:embed="rId3"/>
          <a:stretch>
            <a:fillRect/>
          </a:stretch>
        </a:blipFill>
      </dgm:spPr>
    </dgm:pt>
  </dgm:ptLst>
  <dgm:cxnLst>
    <dgm:cxn modelId="{F16FACED-7F4D-4A35-8664-96EEAF3B6F2E}" srcId="{34D59F9A-F6B1-4907-923B-140B4B9B502F}" destId="{ECBA275B-2532-4CA0-B53A-A4AB8162E842}" srcOrd="2" destOrd="0" parTransId="{F4C1D9BA-D01E-4E9B-BF58-B5B898E3CCBC}" sibTransId="{5DE9D864-2BA2-48EE-92D2-A0020F1CF67E}"/>
    <dgm:cxn modelId="{98362E20-30AD-4A92-87E8-5973AE888A06}" srcId="{34D59F9A-F6B1-4907-923B-140B4B9B502F}" destId="{5F9DBC3F-A351-403D-86F6-E00F9E77AAA9}" srcOrd="1" destOrd="0" parTransId="{C627BF33-12A2-42A2-A9E6-CFCD742BCD9F}" sibTransId="{3F7BFAA5-79AE-4956-8209-71CE0C532B79}"/>
    <dgm:cxn modelId="{688DA7BD-C909-40EC-8EAB-89837E1C52AD}" type="presOf" srcId="{5BDCCC3C-C816-44A0-8B3C-C9C87C9DDC00}" destId="{E14E66A0-DB9F-4BE6-8EB5-D86F556C2EE0}" srcOrd="0" destOrd="0" presId="urn:microsoft.com/office/officeart/2005/8/layout/pList2#1"/>
    <dgm:cxn modelId="{08675AEC-F405-4D80-8C7F-8B79BD2DDC5A}" type="presOf" srcId="{ECBA275B-2532-4CA0-B53A-A4AB8162E842}" destId="{2CEC9FBA-2E8A-47B5-9D9C-C40F68696C93}" srcOrd="0" destOrd="0" presId="urn:microsoft.com/office/officeart/2005/8/layout/pList2#1"/>
    <dgm:cxn modelId="{B3448398-4AEC-4015-8596-A96961944335}" type="presOf" srcId="{34D59F9A-F6B1-4907-923B-140B4B9B502F}" destId="{34CECF37-4CF8-431B-ACE4-97AC3756F299}" srcOrd="0" destOrd="0" presId="urn:microsoft.com/office/officeart/2005/8/layout/pList2#1"/>
    <dgm:cxn modelId="{391917D3-E77F-4192-9D0E-838DA213856B}" type="presOf" srcId="{5F9DBC3F-A351-403D-86F6-E00F9E77AAA9}" destId="{5119D5EE-3C4A-49B2-82B3-D44CB450873E}" srcOrd="0" destOrd="0" presId="urn:microsoft.com/office/officeart/2005/8/layout/pList2#1"/>
    <dgm:cxn modelId="{6C712D64-F2F4-4192-B581-6003BEE2B0C5}" srcId="{34D59F9A-F6B1-4907-923B-140B4B9B502F}" destId="{5BDCCC3C-C816-44A0-8B3C-C9C87C9DDC00}" srcOrd="0" destOrd="0" parTransId="{AA43C95F-DBB6-4962-AED2-2DA59E71FD32}" sibTransId="{66DFCF9A-D596-499A-AC04-2378B0A09451}"/>
    <dgm:cxn modelId="{32B5B4CA-3FB9-43EB-AC1B-8D2EED645DCA}" type="presOf" srcId="{66DFCF9A-D596-499A-AC04-2378B0A09451}" destId="{9D4BBF49-138C-4BDD-BD91-38D3373F70EF}" srcOrd="0" destOrd="0" presId="urn:microsoft.com/office/officeart/2005/8/layout/pList2#1"/>
    <dgm:cxn modelId="{6AF4EE2D-DED7-4DD2-A0BF-8DE22597E502}" type="presOf" srcId="{3F7BFAA5-79AE-4956-8209-71CE0C532B79}" destId="{94A1435E-4F17-4A9B-A2DE-214D3117C127}" srcOrd="0" destOrd="0" presId="urn:microsoft.com/office/officeart/2005/8/layout/pList2#1"/>
    <dgm:cxn modelId="{5F8EA185-B856-4430-AA0D-382C830CDA2C}" type="presParOf" srcId="{34CECF37-4CF8-431B-ACE4-97AC3756F299}" destId="{6703766A-539B-432A-AB3A-C63C7617D7DD}" srcOrd="0" destOrd="0" presId="urn:microsoft.com/office/officeart/2005/8/layout/pList2#1"/>
    <dgm:cxn modelId="{F9BB0C35-C3A4-4A01-BD45-5E3EB218377B}" type="presParOf" srcId="{34CECF37-4CF8-431B-ACE4-97AC3756F299}" destId="{B409FFED-DA77-4218-B67E-7AC0658F83DA}" srcOrd="1" destOrd="0" presId="urn:microsoft.com/office/officeart/2005/8/layout/pList2#1"/>
    <dgm:cxn modelId="{72B506B7-4007-4B99-8865-C71B3F5317C9}" type="presParOf" srcId="{B409FFED-DA77-4218-B67E-7AC0658F83DA}" destId="{F21A10D0-2FBD-4A48-A719-968649953D57}" srcOrd="0" destOrd="0" presId="urn:microsoft.com/office/officeart/2005/8/layout/pList2#1"/>
    <dgm:cxn modelId="{E94C1A91-4AF8-4E8C-9F36-C5214C8B5972}" type="presParOf" srcId="{F21A10D0-2FBD-4A48-A719-968649953D57}" destId="{E14E66A0-DB9F-4BE6-8EB5-D86F556C2EE0}" srcOrd="0" destOrd="0" presId="urn:microsoft.com/office/officeart/2005/8/layout/pList2#1"/>
    <dgm:cxn modelId="{C3C5F952-241D-43C8-B43C-9939996CC91C}" type="presParOf" srcId="{F21A10D0-2FBD-4A48-A719-968649953D57}" destId="{C83E2636-5AB9-47B9-A8E9-334C1D0F1299}" srcOrd="1" destOrd="0" presId="urn:microsoft.com/office/officeart/2005/8/layout/pList2#1"/>
    <dgm:cxn modelId="{F7D2E94C-47CC-4DFD-A12E-134D7ADDEEAB}" type="presParOf" srcId="{F21A10D0-2FBD-4A48-A719-968649953D57}" destId="{985C902E-BDFB-44D0-8DE6-43D852B3A6B3}" srcOrd="2" destOrd="0" presId="urn:microsoft.com/office/officeart/2005/8/layout/pList2#1"/>
    <dgm:cxn modelId="{3DB31F5A-B3A2-4A96-BD22-C116DE566ECD}" type="presParOf" srcId="{B409FFED-DA77-4218-B67E-7AC0658F83DA}" destId="{9D4BBF49-138C-4BDD-BD91-38D3373F70EF}" srcOrd="1" destOrd="0" presId="urn:microsoft.com/office/officeart/2005/8/layout/pList2#1"/>
    <dgm:cxn modelId="{0AAFF5A6-2EF0-4873-856B-E4AE8A6003B8}" type="presParOf" srcId="{B409FFED-DA77-4218-B67E-7AC0658F83DA}" destId="{0DE302FB-A706-4F3A-8D79-0601BF0F3249}" srcOrd="2" destOrd="0" presId="urn:microsoft.com/office/officeart/2005/8/layout/pList2#1"/>
    <dgm:cxn modelId="{57DEF883-8822-44D7-B58E-61104C2A6FEC}" type="presParOf" srcId="{0DE302FB-A706-4F3A-8D79-0601BF0F3249}" destId="{5119D5EE-3C4A-49B2-82B3-D44CB450873E}" srcOrd="0" destOrd="0" presId="urn:microsoft.com/office/officeart/2005/8/layout/pList2#1"/>
    <dgm:cxn modelId="{C7D09A80-35A4-4762-867E-FE205DCEB126}" type="presParOf" srcId="{0DE302FB-A706-4F3A-8D79-0601BF0F3249}" destId="{946CDF36-E8FB-43D7-994D-6CB4165ACE1E}" srcOrd="1" destOrd="0" presId="urn:microsoft.com/office/officeart/2005/8/layout/pList2#1"/>
    <dgm:cxn modelId="{FB0F3323-B91B-417B-8398-6C83505ADA12}" type="presParOf" srcId="{0DE302FB-A706-4F3A-8D79-0601BF0F3249}" destId="{962480C7-47A0-4857-8978-A89940788D3B}" srcOrd="2" destOrd="0" presId="urn:microsoft.com/office/officeart/2005/8/layout/pList2#1"/>
    <dgm:cxn modelId="{A1BEB040-513E-4F48-B717-08476A1C342B}" type="presParOf" srcId="{B409FFED-DA77-4218-B67E-7AC0658F83DA}" destId="{94A1435E-4F17-4A9B-A2DE-214D3117C127}" srcOrd="3" destOrd="0" presId="urn:microsoft.com/office/officeart/2005/8/layout/pList2#1"/>
    <dgm:cxn modelId="{F9479FCA-6599-4ACC-B1DD-FDB9482D09D9}" type="presParOf" srcId="{B409FFED-DA77-4218-B67E-7AC0658F83DA}" destId="{D952A9B2-B440-4D06-B423-1BBC28D43B5F}" srcOrd="4" destOrd="0" presId="urn:microsoft.com/office/officeart/2005/8/layout/pList2#1"/>
    <dgm:cxn modelId="{A6A6A339-D2F5-4ABE-B358-B07E1F6AF23A}" type="presParOf" srcId="{D952A9B2-B440-4D06-B423-1BBC28D43B5F}" destId="{2CEC9FBA-2E8A-47B5-9D9C-C40F68696C93}" srcOrd="0" destOrd="0" presId="urn:microsoft.com/office/officeart/2005/8/layout/pList2#1"/>
    <dgm:cxn modelId="{17DC49D9-7741-4C53-8326-D70906DC55AB}" type="presParOf" srcId="{D952A9B2-B440-4D06-B423-1BBC28D43B5F}" destId="{63CBD97E-8A7B-4BC8-95A0-60AC9ABCAFDD}" srcOrd="1" destOrd="0" presId="urn:microsoft.com/office/officeart/2005/8/layout/pList2#1"/>
    <dgm:cxn modelId="{93AAEB57-B2B0-462D-886F-DC6F263BE846}" type="presParOf" srcId="{D952A9B2-B440-4D06-B423-1BBC28D43B5F}" destId="{3A8ED41F-330B-41C8-9F54-CE241CB71885}"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3766A-539B-432A-AB3A-C63C7617D7DD}">
      <dsp:nvSpPr>
        <dsp:cNvPr id="0" name=""/>
        <dsp:cNvSpPr/>
      </dsp:nvSpPr>
      <dsp:spPr>
        <a:xfrm>
          <a:off x="0" y="0"/>
          <a:ext cx="8382000" cy="243459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5C902E-BDFB-44D0-8DE6-43D852B3A6B3}">
      <dsp:nvSpPr>
        <dsp:cNvPr id="0" name=""/>
        <dsp:cNvSpPr/>
      </dsp:nvSpPr>
      <dsp:spPr>
        <a:xfrm>
          <a:off x="251459" y="324611"/>
          <a:ext cx="2462212" cy="1785366"/>
        </a:xfrm>
        <a:prstGeom prst="roundRect">
          <a:avLst>
            <a:gd name="adj" fmla="val 10000"/>
          </a:avLst>
        </a:prstGeom>
        <a:blipFill rotWithShape="0">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E14E66A0-DB9F-4BE6-8EB5-D86F556C2EE0}">
      <dsp:nvSpPr>
        <dsp:cNvPr id="0" name=""/>
        <dsp:cNvSpPr/>
      </dsp:nvSpPr>
      <dsp:spPr>
        <a:xfrm rot="10800000">
          <a:off x="251459" y="2434590"/>
          <a:ext cx="2462212" cy="2975610"/>
        </a:xfrm>
        <a:prstGeom prst="round2SameRect">
          <a:avLst>
            <a:gd name="adj1" fmla="val 10500"/>
            <a:gd name="adj2" fmla="val 0"/>
          </a:avLst>
        </a:prstGeom>
        <a:solidFill>
          <a:srgbClr val="C0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endParaRPr lang="en-US" sz="1900" b="1" kern="1200" dirty="0" smtClean="0"/>
        </a:p>
        <a:p>
          <a:pPr lvl="0" algn="ctr" defTabSz="844550">
            <a:lnSpc>
              <a:spcPct val="90000"/>
            </a:lnSpc>
            <a:spcBef>
              <a:spcPct val="0"/>
            </a:spcBef>
            <a:spcAft>
              <a:spcPct val="35000"/>
            </a:spcAft>
          </a:pPr>
          <a:r>
            <a:rPr lang="en-US" sz="1900" b="1" kern="1200" dirty="0" smtClean="0"/>
            <a:t>Sustainability: </a:t>
          </a:r>
        </a:p>
        <a:p>
          <a:pPr lvl="0" algn="ctr" defTabSz="844550">
            <a:lnSpc>
              <a:spcPct val="90000"/>
            </a:lnSpc>
            <a:spcBef>
              <a:spcPct val="0"/>
            </a:spcBef>
            <a:spcAft>
              <a:spcPct val="35000"/>
            </a:spcAft>
          </a:pPr>
          <a:r>
            <a:rPr lang="en-US" sz="1900" b="1" kern="1200" dirty="0" smtClean="0"/>
            <a:t>Latin </a:t>
          </a:r>
          <a:r>
            <a:rPr lang="en-US" sz="1900" b="1" kern="1200" dirty="0" err="1" smtClean="0"/>
            <a:t>sustinere</a:t>
          </a:r>
          <a:r>
            <a:rPr lang="en-US" sz="1900" b="1" kern="1200" dirty="0" smtClean="0"/>
            <a:t> – to hold up.</a:t>
          </a:r>
        </a:p>
        <a:p>
          <a:pPr lvl="0" algn="ctr" defTabSz="844550">
            <a:lnSpc>
              <a:spcPct val="90000"/>
            </a:lnSpc>
            <a:spcBef>
              <a:spcPct val="0"/>
            </a:spcBef>
            <a:spcAft>
              <a:spcPct val="35000"/>
            </a:spcAft>
          </a:pPr>
          <a:r>
            <a:rPr lang="en-US" sz="1900" b="1" kern="1200" dirty="0" smtClean="0"/>
            <a:t>1. The capacity to endure, bear burden, hold up </a:t>
          </a:r>
          <a:endParaRPr lang="en-US" sz="1900" b="1" kern="1200" dirty="0"/>
        </a:p>
      </dsp:txBody>
      <dsp:txXfrm rot="10800000">
        <a:off x="327181" y="2434590"/>
        <a:ext cx="2310768" cy="2899888"/>
      </dsp:txXfrm>
    </dsp:sp>
    <dsp:sp modelId="{962480C7-47A0-4857-8978-A89940788D3B}">
      <dsp:nvSpPr>
        <dsp:cNvPr id="0" name=""/>
        <dsp:cNvSpPr/>
      </dsp:nvSpPr>
      <dsp:spPr>
        <a:xfrm>
          <a:off x="2959893" y="324611"/>
          <a:ext cx="2462212" cy="1785366"/>
        </a:xfrm>
        <a:prstGeom prst="roundRect">
          <a:avLst>
            <a:gd name="adj" fmla="val 10000"/>
          </a:avLst>
        </a:prstGeom>
        <a:blipFill rotWithShape="0">
          <a:blip xmlns:r="http://schemas.openxmlformats.org/officeDocument/2006/relationships" r:embed="rId2"/>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119D5EE-3C4A-49B2-82B3-D44CB450873E}">
      <dsp:nvSpPr>
        <dsp:cNvPr id="0" name=""/>
        <dsp:cNvSpPr/>
      </dsp:nvSpPr>
      <dsp:spPr>
        <a:xfrm rot="10800000">
          <a:off x="2959893" y="2434590"/>
          <a:ext cx="2462212" cy="2975610"/>
        </a:xfrm>
        <a:prstGeom prst="round2SameRect">
          <a:avLst>
            <a:gd name="adj1" fmla="val 10500"/>
            <a:gd name="adj2" fmla="val 0"/>
          </a:avLst>
        </a:prstGeom>
        <a:solidFill>
          <a:schemeClr val="accent6">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endParaRPr lang="en-US" sz="1900" b="1" kern="1200" dirty="0" smtClean="0">
            <a:effectLst>
              <a:outerShdw blurRad="38100" dist="38100" dir="2700000" algn="tl">
                <a:srgbClr val="000000">
                  <a:alpha val="43137"/>
                </a:srgbClr>
              </a:outerShdw>
            </a:effectLst>
          </a:endParaRPr>
        </a:p>
        <a:p>
          <a:pPr lvl="0" algn="ctr" defTabSz="844550">
            <a:lnSpc>
              <a:spcPct val="90000"/>
            </a:lnSpc>
            <a:spcBef>
              <a:spcPct val="0"/>
            </a:spcBef>
            <a:spcAft>
              <a:spcPct val="35000"/>
            </a:spcAft>
          </a:pPr>
          <a:r>
            <a:rPr lang="en-US" sz="1900" b="1" kern="1200" dirty="0" smtClean="0">
              <a:effectLst>
                <a:outerShdw blurRad="38100" dist="38100" dir="2700000" algn="tl">
                  <a:srgbClr val="000000">
                    <a:alpha val="43137"/>
                  </a:srgbClr>
                </a:outerShdw>
              </a:effectLst>
            </a:rPr>
            <a:t>“Meets the needs of the present without compromising the ability of future generations to meet their own needs”</a:t>
          </a:r>
          <a:endParaRPr lang="en-US" sz="1900" kern="1200" dirty="0"/>
        </a:p>
      </dsp:txBody>
      <dsp:txXfrm rot="10800000">
        <a:off x="3035615" y="2434590"/>
        <a:ext cx="2310768" cy="2899888"/>
      </dsp:txXfrm>
    </dsp:sp>
    <dsp:sp modelId="{3A8ED41F-330B-41C8-9F54-CE241CB71885}">
      <dsp:nvSpPr>
        <dsp:cNvPr id="0" name=""/>
        <dsp:cNvSpPr/>
      </dsp:nvSpPr>
      <dsp:spPr>
        <a:xfrm>
          <a:off x="5668327" y="324611"/>
          <a:ext cx="2462212" cy="1785366"/>
        </a:xfrm>
        <a:prstGeom prst="roundRect">
          <a:avLst>
            <a:gd name="adj" fmla="val 10000"/>
          </a:avLst>
        </a:prstGeom>
        <a:blipFill rotWithShape="0">
          <a:blip xmlns:r="http://schemas.openxmlformats.org/officeDocument/2006/relationships" r:embed="rId3"/>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CEC9FBA-2E8A-47B5-9D9C-C40F68696C93}">
      <dsp:nvSpPr>
        <dsp:cNvPr id="0" name=""/>
        <dsp:cNvSpPr/>
      </dsp:nvSpPr>
      <dsp:spPr>
        <a:xfrm rot="10800000">
          <a:off x="5668327" y="2434590"/>
          <a:ext cx="2462212" cy="2975610"/>
        </a:xfrm>
        <a:prstGeom prst="round2SameRect">
          <a:avLst>
            <a:gd name="adj1" fmla="val 10500"/>
            <a:gd name="adj2" fmla="val 0"/>
          </a:avLst>
        </a:prstGeom>
        <a:solidFill>
          <a:srgbClr val="01674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endParaRPr lang="en-US" sz="1900" b="1" kern="1200" dirty="0" smtClean="0"/>
        </a:p>
        <a:p>
          <a:pPr lvl="0" algn="ctr" defTabSz="844550">
            <a:lnSpc>
              <a:spcPct val="90000"/>
            </a:lnSpc>
            <a:spcBef>
              <a:spcPct val="0"/>
            </a:spcBef>
            <a:spcAft>
              <a:spcPct val="35000"/>
            </a:spcAft>
          </a:pPr>
          <a:r>
            <a:rPr lang="en-US" sz="1900" b="1" kern="1200" dirty="0" smtClean="0"/>
            <a:t>Sustainability requires the reconciliation of environmental, social and economic demands – the three pillars of sustainability</a:t>
          </a:r>
          <a:endParaRPr lang="en-US" sz="1900" b="1" kern="1200" dirty="0"/>
        </a:p>
      </dsp:txBody>
      <dsp:txXfrm rot="10800000">
        <a:off x="5744049" y="2434590"/>
        <a:ext cx="2310768" cy="2899888"/>
      </dsp:txXfrm>
    </dsp:sp>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5021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50215"/>
          </a:xfrm>
          <a:prstGeom prst="rect">
            <a:avLst/>
          </a:prstGeom>
        </p:spPr>
        <p:txBody>
          <a:bodyPr vert="horz" lIns="91440" tIns="45720" rIns="91440" bIns="45720" rtlCol="0"/>
          <a:lstStyle>
            <a:lvl1pPr algn="r">
              <a:defRPr sz="1200"/>
            </a:lvl1pPr>
          </a:lstStyle>
          <a:p>
            <a:fld id="{BB82C6B6-D99D-478D-8848-8322C44AE449}" type="datetimeFigureOut">
              <a:rPr lang="en-US" smtClean="0"/>
              <a:pPr/>
              <a:t>3/12/2014</a:t>
            </a:fld>
            <a:endParaRPr lang="en-US"/>
          </a:p>
        </p:txBody>
      </p:sp>
      <p:sp>
        <p:nvSpPr>
          <p:cNvPr id="4" name="Footer Placeholder 3"/>
          <p:cNvSpPr>
            <a:spLocks noGrp="1"/>
          </p:cNvSpPr>
          <p:nvPr>
            <p:ph type="ftr" sz="quarter" idx="2"/>
          </p:nvPr>
        </p:nvSpPr>
        <p:spPr>
          <a:xfrm>
            <a:off x="0" y="8552522"/>
            <a:ext cx="3066733" cy="45021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552522"/>
            <a:ext cx="3066733" cy="450215"/>
          </a:xfrm>
          <a:prstGeom prst="rect">
            <a:avLst/>
          </a:prstGeom>
        </p:spPr>
        <p:txBody>
          <a:bodyPr vert="horz" lIns="91440" tIns="45720" rIns="91440" bIns="45720" rtlCol="0" anchor="b"/>
          <a:lstStyle>
            <a:lvl1pPr algn="r">
              <a:defRPr sz="1200"/>
            </a:lvl1pPr>
          </a:lstStyle>
          <a:p>
            <a:fld id="{093EE134-A857-46C3-B410-13D24964D6C4}" type="slidenum">
              <a:rPr lang="en-US" smtClean="0"/>
              <a:pPr/>
              <a:t>‹#›</a:t>
            </a:fld>
            <a:endParaRPr lang="en-US"/>
          </a:p>
        </p:txBody>
      </p:sp>
    </p:spTree>
    <p:extLst>
      <p:ext uri="{BB962C8B-B14F-4D97-AF65-F5344CB8AC3E}">
        <p14:creationId xmlns:p14="http://schemas.microsoft.com/office/powerpoint/2010/main" val="3039883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5021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705" y="0"/>
            <a:ext cx="3066733" cy="450215"/>
          </a:xfrm>
          <a:prstGeom prst="rect">
            <a:avLst/>
          </a:prstGeom>
        </p:spPr>
        <p:txBody>
          <a:bodyPr vert="horz" lIns="91440" tIns="45720" rIns="91440" bIns="45720" rtlCol="0"/>
          <a:lstStyle>
            <a:lvl1pPr algn="r">
              <a:defRPr sz="1200"/>
            </a:lvl1pPr>
          </a:lstStyle>
          <a:p>
            <a:fld id="{D5675C90-9B24-4E84-AB0B-981635375F95}" type="datetimeFigureOut">
              <a:rPr lang="en-US" smtClean="0"/>
              <a:pPr/>
              <a:t>3/12/2014</a:t>
            </a:fld>
            <a:endParaRPr lang="en-US"/>
          </a:p>
        </p:txBody>
      </p:sp>
      <p:sp>
        <p:nvSpPr>
          <p:cNvPr id="4" name="Slide Image Placeholder 3"/>
          <p:cNvSpPr>
            <a:spLocks noGrp="1" noRot="1" noChangeAspect="1"/>
          </p:cNvSpPr>
          <p:nvPr>
            <p:ph type="sldImg" idx="2"/>
          </p:nvPr>
        </p:nvSpPr>
        <p:spPr>
          <a:xfrm>
            <a:off x="1287463" y="674688"/>
            <a:ext cx="4502150" cy="33766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7708" y="4277043"/>
            <a:ext cx="5661660" cy="405193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552522"/>
            <a:ext cx="3066733" cy="45021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552522"/>
            <a:ext cx="3066733" cy="450215"/>
          </a:xfrm>
          <a:prstGeom prst="rect">
            <a:avLst/>
          </a:prstGeom>
        </p:spPr>
        <p:txBody>
          <a:bodyPr vert="horz" lIns="91440" tIns="45720" rIns="91440" bIns="45720" rtlCol="0" anchor="b"/>
          <a:lstStyle>
            <a:lvl1pPr algn="r">
              <a:defRPr sz="1200"/>
            </a:lvl1pPr>
          </a:lstStyle>
          <a:p>
            <a:fld id="{AA3AC397-73B2-444E-86AA-8583A180C8AC}" type="slidenum">
              <a:rPr lang="en-US" smtClean="0"/>
              <a:pPr/>
              <a:t>‹#›</a:t>
            </a:fld>
            <a:endParaRPr lang="en-US"/>
          </a:p>
        </p:txBody>
      </p:sp>
    </p:spTree>
    <p:extLst>
      <p:ext uri="{BB962C8B-B14F-4D97-AF65-F5344CB8AC3E}">
        <p14:creationId xmlns:p14="http://schemas.microsoft.com/office/powerpoint/2010/main" val="1325821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cdc.gov/"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timeforchange.org/cause-and-effect-for-global-warm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xfrm>
            <a:off x="707708" y="4277043"/>
            <a:ext cx="5661660" cy="4051935"/>
          </a:xfrm>
          <a:noFill/>
          <a:ln/>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dirty="0" smtClean="0">
                <a:latin typeface="Arial" charset="0"/>
              </a:rPr>
              <a:t>April 22 is Earth</a:t>
            </a:r>
            <a:r>
              <a:rPr lang="en-US" baseline="0" dirty="0" smtClean="0">
                <a:latin typeface="Arial" charset="0"/>
              </a:rPr>
              <a:t> </a:t>
            </a:r>
            <a:r>
              <a:rPr lang="en-US" dirty="0" smtClean="0">
                <a:latin typeface="Arial" charset="0"/>
              </a:rPr>
              <a:t>Day.</a:t>
            </a:r>
            <a:r>
              <a:rPr lang="en-US" baseline="0" dirty="0" smtClean="0">
                <a:latin typeface="Arial" charset="0"/>
              </a:rPr>
              <a:t>  A day</a:t>
            </a:r>
            <a:r>
              <a:rPr lang="en-US" dirty="0" smtClean="0">
                <a:latin typeface="Arial" charset="0"/>
              </a:rPr>
              <a:t> to celebrate,</a:t>
            </a:r>
            <a:r>
              <a:rPr lang="en-US" baseline="0" dirty="0" smtClean="0">
                <a:latin typeface="Arial" charset="0"/>
              </a:rPr>
              <a:t> educate and give back to our beautiful planet. In health care,  there is a mission to improve the health of communities and a Hippocratic oath that clinicians commit to – an oath to do no harm.  </a:t>
            </a:r>
            <a:r>
              <a:rPr lang="en-US" sz="1200" b="0" i="0" kern="1200" baseline="0" dirty="0" smtClean="0">
                <a:solidFill>
                  <a:schemeClr val="tx1"/>
                </a:solidFill>
                <a:effectLst/>
                <a:latin typeface="+mn-lt"/>
                <a:ea typeface="+mn-ea"/>
                <a:cs typeface="+mn-cs"/>
              </a:rPr>
              <a:t>Thanks for joining us today to learn some facts about the connection between the health of the planet and human health and steps that hospitals and individuals are taking to create a healthier environment for staff, for patients, for the community and for future generations.    </a:t>
            </a:r>
            <a:endParaRPr lang="en-US" baseline="0" dirty="0" smtClean="0">
              <a:latin typeface="Arial" charset="0"/>
            </a:endParaRPr>
          </a:p>
          <a:p>
            <a:pPr eaLnBrk="1" hangingPunct="1"/>
            <a:endParaRPr lang="en-US" baseline="0" dirty="0" smtClean="0">
              <a:latin typeface="Arial" charset="0"/>
            </a:endParaRPr>
          </a:p>
          <a:p>
            <a:pPr eaLnBrk="1" hangingPunct="1"/>
            <a:r>
              <a:rPr lang="en-US" baseline="0" dirty="0" smtClean="0">
                <a:latin typeface="Arial" charset="0"/>
              </a:rPr>
              <a:t> </a:t>
            </a:r>
            <a:endParaRPr lang="en-US" dirty="0" smtClean="0">
              <a:latin typeface="Arial" charset="0"/>
            </a:endParaRPr>
          </a:p>
        </p:txBody>
      </p:sp>
      <p:sp>
        <p:nvSpPr>
          <p:cNvPr id="54276" name="Slide Number Placeholder 3"/>
          <p:cNvSpPr txBox="1">
            <a:spLocks noGrp="1"/>
          </p:cNvSpPr>
          <p:nvPr/>
        </p:nvSpPr>
        <p:spPr bwMode="auto">
          <a:xfrm>
            <a:off x="4008705" y="8552522"/>
            <a:ext cx="3066733" cy="450215"/>
          </a:xfrm>
          <a:prstGeom prst="rect">
            <a:avLst/>
          </a:prstGeom>
          <a:noFill/>
          <a:ln w="9525">
            <a:noFill/>
            <a:miter lim="800000"/>
            <a:headEnd/>
            <a:tailEnd/>
          </a:ln>
        </p:spPr>
        <p:txBody>
          <a:bodyPr anchor="b"/>
          <a:lstStyle/>
          <a:p>
            <a:pPr algn="r" fontAlgn="base">
              <a:spcBef>
                <a:spcPct val="0"/>
              </a:spcBef>
              <a:spcAft>
                <a:spcPct val="0"/>
              </a:spcAft>
            </a:pPr>
            <a:fld id="{2235A1A8-7D81-42CF-A33E-5FDF9221B50D}" type="slidenum">
              <a:rPr lang="en-US" sz="1200">
                <a:solidFill>
                  <a:prstClr val="black"/>
                </a:solidFill>
                <a:latin typeface="Arial" charset="0"/>
                <a:ea typeface="ＭＳ Ｐゴシック" pitchFamily="34" charset="-128"/>
              </a:rPr>
              <a:pPr algn="r" fontAlgn="base">
                <a:spcBef>
                  <a:spcPct val="0"/>
                </a:spcBef>
                <a:spcAft>
                  <a:spcPct val="0"/>
                </a:spcAft>
              </a:pPr>
              <a:t>1</a:t>
            </a:fld>
            <a:endParaRPr lang="en-US" sz="1200" dirty="0">
              <a:solidFill>
                <a:prstClr val="black"/>
              </a:solidFill>
              <a:latin typeface="Arial"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is a natural resources that shouldn’t be taken for granted.  Hospitals</a:t>
            </a:r>
            <a:r>
              <a:rPr lang="en-US" baseline="0" dirty="0" smtClean="0"/>
              <a:t> are accustomed to tracking their energy use but as we experience droughts, in regions like California, Colorado and other states, hospitals are realizing that as large users of water, it’s up to them to start understanding how much they use, where it’s used the most and to take steps to reduce wasted water.  Hospitals use on average 550 gallons of water per staffed bed per day or 3.1 million gallons per operating room per year.  Providence St. Peter in Olympia, Washington, has shared strategies towards achieving a 30 million gallon per year reduction in water use. Some of their tips include fixing any leaks in their heating systems and irrigation systems, fixing running toilets or leaking sinks, using low flow toilets, shower heads and sinks, and planting native plants that are drought tolerant and don’t need to be watered as much.  Equipment upgrades offer water efficient equipment.  A lot of these strategies can be done at home too.  Shutting off faucets when not in use, filling up sinks to wash dishes, rather than leaving water running, low flow showerheads and planting native plants are all things that can be done at home.</a:t>
            </a:r>
            <a:endParaRPr lang="en-US" dirty="0"/>
          </a:p>
        </p:txBody>
      </p:sp>
      <p:sp>
        <p:nvSpPr>
          <p:cNvPr id="4" name="Slide Number Placeholder 3"/>
          <p:cNvSpPr>
            <a:spLocks noGrp="1"/>
          </p:cNvSpPr>
          <p:nvPr>
            <p:ph type="sldNum" sz="quarter" idx="10"/>
          </p:nvPr>
        </p:nvSpPr>
        <p:spPr/>
        <p:txBody>
          <a:bodyPr/>
          <a:lstStyle/>
          <a:p>
            <a:fld id="{318CCA92-CA9F-4EFE-84A6-93ED2BCF6FA0}" type="slidenum">
              <a:rPr lang="en-US" smtClean="0"/>
              <a:pPr/>
              <a:t>10</a:t>
            </a:fld>
            <a:endParaRPr lang="en-US"/>
          </a:p>
        </p:txBody>
      </p:sp>
    </p:spTree>
    <p:extLst>
      <p:ext uri="{BB962C8B-B14F-4D97-AF65-F5344CB8AC3E}">
        <p14:creationId xmlns:p14="http://schemas.microsoft.com/office/powerpoint/2010/main" val="538773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Transportation is often overlooked when identifying pollution sources and opportunities for improved environmental performance in health care, yet cars contribute to smog, poor visibility and poor air quality, especially in congested areas.  While one can’t smell carbon monoxide, it is emitted from cars and impacts people through reducing the amount of oxygen that is transferred to muscles and organs.  Those at greatest risk are those with heart or respiratory disease.  According to the EPA, in 2008, 27% of greenhouse gases came from transportation sources.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Seattle Children’s hospital’s goal is to reduce single vehicle car use from its current rate of 40% to the rate of 30% by 2028. </a:t>
            </a:r>
            <a:r>
              <a:rPr lang="en-US" dirty="0" smtClean="0"/>
              <a:t>Seattle Children’s Hospital has developed a “livable streets” initiative.</a:t>
            </a:r>
            <a:r>
              <a:rPr lang="en-US" sz="1200" kern="1200" dirty="0" smtClean="0">
                <a:solidFill>
                  <a:schemeClr val="tx1"/>
                </a:solidFill>
                <a:effectLst/>
                <a:latin typeface="+mn-lt"/>
                <a:ea typeface="+mn-ea"/>
                <a:cs typeface="+mn-cs"/>
              </a:rPr>
              <a:t> They provide free transit passes to employees; for each day that an employee avoids the parking lot, they receive payment of $3.25 in their pay check to reward them for not using the parking lot.  Seattle Children’s developed their own transit program, with the use of 22 mini vans (all with bike racks), seating 14 people each, which take passengers from transit hubs to the facility or the research facility downtown. The small vehicles offer flexibility to meet the changing demands of the staff and move over 350,000 people per year.  They also give</a:t>
            </a:r>
            <a:r>
              <a:rPr lang="en-US" sz="1200" kern="1200" baseline="0" dirty="0" smtClean="0">
                <a:solidFill>
                  <a:schemeClr val="tx1"/>
                </a:solidFill>
                <a:effectLst/>
                <a:latin typeface="+mn-lt"/>
                <a:ea typeface="+mn-ea"/>
                <a:cs typeface="+mn-cs"/>
              </a:rPr>
              <a:t> out free bicycles to staff.</a:t>
            </a:r>
            <a:r>
              <a:rPr lang="en-US" sz="1200" kern="1200" dirty="0" smtClean="0">
                <a:solidFill>
                  <a:schemeClr val="tx1"/>
                </a:solidFill>
                <a:effectLst/>
                <a:latin typeface="+mn-lt"/>
                <a:ea typeface="+mn-ea"/>
                <a:cs typeface="+mn-cs"/>
              </a:rPr>
              <a:t> Creation of bike boulevards, and other improvements make biking and walking safer. With the tremendous number of staff within walking distance of the hospital, addressing safety promotes walking.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A3AC397-73B2-444E-86AA-8583A180C8AC}" type="slidenum">
              <a:rPr lang="en-US" smtClean="0"/>
              <a:pPr/>
              <a:t>11</a:t>
            </a:fld>
            <a:endParaRPr lang="en-US"/>
          </a:p>
        </p:txBody>
      </p:sp>
    </p:spTree>
    <p:extLst>
      <p:ext uri="{BB962C8B-B14F-4D97-AF65-F5344CB8AC3E}">
        <p14:creationId xmlns:p14="http://schemas.microsoft.com/office/powerpoint/2010/main" val="796711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VA New Jersey Health</a:t>
            </a:r>
            <a:r>
              <a:rPr lang="en-US" sz="1200" kern="1200" baseline="0" dirty="0" smtClean="0">
                <a:solidFill>
                  <a:schemeClr val="tx1"/>
                </a:solidFill>
                <a:effectLst/>
                <a:latin typeface="+mn-lt"/>
                <a:ea typeface="+mn-ea"/>
                <a:cs typeface="+mn-cs"/>
              </a:rPr>
              <a:t> Care System</a:t>
            </a:r>
            <a:r>
              <a:rPr lang="en-US" sz="1200" kern="1200" dirty="0" smtClean="0">
                <a:solidFill>
                  <a:schemeClr val="tx1"/>
                </a:solidFill>
                <a:effectLst/>
                <a:latin typeface="+mn-lt"/>
                <a:ea typeface="+mn-ea"/>
                <a:cs typeface="+mn-cs"/>
              </a:rPr>
              <a:t> received $100,000 from a VHA Innovation Funding for the Advancement of Patient-Centered Care grant to construct a greenhouse so that the veterans could garden and receive instruction on landscaping and storm water management year round.  The 26’x36’ greenhouse would make it possible to continue growing tomatoes, herbs and potential income from developing their own farmer’s market.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Acquisition of a greenhouse was seen as a sustainable strategy for veterans to receive therapeutic, educational, and vocational rehabilitation, compensated work therapy and created continuous employment opportunities year round. The greenhouse was manufactured for wheelchair accessibility and facilitates year round plant production. Veterans established a veteran- operated farmers market as a greenhouse goal. </a:t>
            </a:r>
            <a:endParaRPr lang="en-US" dirty="0"/>
          </a:p>
        </p:txBody>
      </p:sp>
      <p:sp>
        <p:nvSpPr>
          <p:cNvPr id="4" name="Slide Number Placeholder 3"/>
          <p:cNvSpPr>
            <a:spLocks noGrp="1"/>
          </p:cNvSpPr>
          <p:nvPr>
            <p:ph type="sldNum" sz="quarter" idx="10"/>
          </p:nvPr>
        </p:nvSpPr>
        <p:spPr/>
        <p:txBody>
          <a:bodyPr/>
          <a:lstStyle/>
          <a:p>
            <a:fld id="{AA3AC397-73B2-444E-86AA-8583A180C8AC}" type="slidenum">
              <a:rPr lang="en-US" smtClean="0"/>
              <a:pPr/>
              <a:t>12</a:t>
            </a:fld>
            <a:endParaRPr lang="en-US"/>
          </a:p>
        </p:txBody>
      </p:sp>
    </p:spTree>
    <p:extLst>
      <p:ext uri="{BB962C8B-B14F-4D97-AF65-F5344CB8AC3E}">
        <p14:creationId xmlns:p14="http://schemas.microsoft.com/office/powerpoint/2010/main" val="628585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r>
              <a:rPr altLang="en-US" dirty="0" smtClean="0">
                <a:latin typeface="Arial" pitchFamily="34" charset="0"/>
                <a:ea typeface="MS PGothic" pitchFamily="34" charset="-128"/>
              </a:rPr>
              <a:t>This is a photo</a:t>
            </a:r>
            <a:r>
              <a:rPr lang="en-US" altLang="en-US" dirty="0" smtClean="0">
                <a:latin typeface="Arial" pitchFamily="34" charset="0"/>
                <a:ea typeface="MS PGothic" pitchFamily="34" charset="-128"/>
              </a:rPr>
              <a:t>graph that was printed in </a:t>
            </a:r>
            <a:r>
              <a:rPr lang="en-US" altLang="en-US" i="1" dirty="0" smtClean="0">
                <a:latin typeface="Arial" pitchFamily="34" charset="0"/>
                <a:ea typeface="MS PGothic" pitchFamily="34" charset="-128"/>
              </a:rPr>
              <a:t>Life</a:t>
            </a:r>
            <a:r>
              <a:rPr lang="en-US" altLang="en-US" dirty="0" smtClean="0">
                <a:latin typeface="Arial" pitchFamily="34" charset="0"/>
                <a:ea typeface="MS PGothic" pitchFamily="34" charset="-128"/>
              </a:rPr>
              <a:t> magazine in 1975, depicting the devastating affects of mercury</a:t>
            </a:r>
            <a:r>
              <a:rPr lang="en-US" altLang="en-US" baseline="0" dirty="0" smtClean="0">
                <a:latin typeface="Arial" pitchFamily="34" charset="0"/>
                <a:ea typeface="MS PGothic" pitchFamily="34" charset="-128"/>
              </a:rPr>
              <a:t> poisoning in </a:t>
            </a:r>
            <a:r>
              <a:rPr lang="en-US" altLang="en-US" baseline="0" dirty="0" err="1" smtClean="0">
                <a:latin typeface="Arial" pitchFamily="34" charset="0"/>
                <a:ea typeface="MS PGothic" pitchFamily="34" charset="-128"/>
              </a:rPr>
              <a:t>Minamata</a:t>
            </a:r>
            <a:r>
              <a:rPr lang="en-US" altLang="en-US" baseline="0" dirty="0" smtClean="0">
                <a:latin typeface="Arial" pitchFamily="34" charset="0"/>
                <a:ea typeface="MS PGothic" pitchFamily="34" charset="-128"/>
              </a:rPr>
              <a:t> Bay japan</a:t>
            </a:r>
            <a:r>
              <a:rPr lang="en-US" altLang="en-US" dirty="0" smtClean="0">
                <a:latin typeface="Arial" pitchFamily="34" charset="0"/>
                <a:ea typeface="MS PGothic" pitchFamily="34" charset="-128"/>
              </a:rPr>
              <a:t>.</a:t>
            </a:r>
            <a:r>
              <a:rPr altLang="en-US" dirty="0" smtClean="0">
                <a:latin typeface="Arial" pitchFamily="34" charset="0"/>
                <a:ea typeface="MS PGothic" pitchFamily="34" charset="-128"/>
              </a:rPr>
              <a:t> This mother is lovingly caring for her child</a:t>
            </a:r>
            <a:r>
              <a:rPr lang="en-US" altLang="en-US" dirty="0" smtClean="0">
                <a:latin typeface="Arial" pitchFamily="34" charset="0"/>
                <a:ea typeface="MS PGothic" pitchFamily="34" charset="-128"/>
              </a:rPr>
              <a:t> and while the mother appears healthy, the mercury-tainted fish she ate while pregnant, interfered with her unborn</a:t>
            </a:r>
            <a:r>
              <a:rPr lang="en-US" altLang="en-US" baseline="0" dirty="0" smtClean="0">
                <a:latin typeface="Arial" pitchFamily="34" charset="0"/>
                <a:ea typeface="MS PGothic" pitchFamily="34" charset="-128"/>
              </a:rPr>
              <a:t> </a:t>
            </a:r>
            <a:r>
              <a:rPr lang="en-US" altLang="en-US" dirty="0" smtClean="0">
                <a:latin typeface="Arial" pitchFamily="34" charset="0"/>
                <a:ea typeface="MS PGothic" pitchFamily="34" charset="-128"/>
              </a:rPr>
              <a:t>baby’s brain development resulting</a:t>
            </a:r>
            <a:r>
              <a:rPr lang="en-US" altLang="en-US" baseline="0" dirty="0" smtClean="0">
                <a:latin typeface="Arial" pitchFamily="34" charset="0"/>
                <a:ea typeface="MS PGothic" pitchFamily="34" charset="-128"/>
              </a:rPr>
              <a:t> in</a:t>
            </a:r>
            <a:r>
              <a:rPr lang="en-US" altLang="en-US" dirty="0" smtClean="0">
                <a:latin typeface="Arial" pitchFamily="34" charset="0"/>
                <a:ea typeface="MS PGothic" pitchFamily="34" charset="-128"/>
              </a:rPr>
              <a:t> permanent</a:t>
            </a:r>
            <a:r>
              <a:rPr lang="en-US" altLang="en-US" baseline="0" dirty="0" smtClean="0">
                <a:latin typeface="Arial" pitchFamily="34" charset="0"/>
                <a:ea typeface="MS PGothic" pitchFamily="34" charset="-128"/>
              </a:rPr>
              <a:t> damage.  </a:t>
            </a:r>
            <a:r>
              <a:rPr altLang="en-US" dirty="0" smtClean="0">
                <a:latin typeface="Arial" pitchFamily="34" charset="0"/>
                <a:ea typeface="MS PGothic" pitchFamily="34" charset="-128"/>
              </a:rPr>
              <a:t> </a:t>
            </a:r>
            <a:r>
              <a:rPr lang="en-US" altLang="en-US" dirty="0" smtClean="0">
                <a:latin typeface="Arial" pitchFamily="34" charset="0"/>
                <a:ea typeface="MS PGothic" pitchFamily="34" charset="-128"/>
              </a:rPr>
              <a:t>Mercury is a silver, liquid metal that used to be</a:t>
            </a:r>
            <a:r>
              <a:rPr lang="en-US" altLang="en-US" baseline="0" dirty="0" smtClean="0">
                <a:latin typeface="Arial" pitchFamily="34" charset="0"/>
                <a:ea typeface="MS PGothic" pitchFamily="34" charset="-128"/>
              </a:rPr>
              <a:t> common in thermometers and we now know that mercury is dangerous to humans.   </a:t>
            </a:r>
            <a:r>
              <a:rPr altLang="en-US" dirty="0" smtClean="0">
                <a:latin typeface="Arial" pitchFamily="34" charset="0"/>
                <a:ea typeface="MS PGothic" pitchFamily="34" charset="-128"/>
              </a:rPr>
              <a:t>In 1997, a report to </a:t>
            </a:r>
            <a:r>
              <a:rPr lang="en-US" altLang="en-US" dirty="0" smtClean="0">
                <a:latin typeface="Arial" pitchFamily="34" charset="0"/>
                <a:ea typeface="MS PGothic" pitchFamily="34" charset="-128"/>
              </a:rPr>
              <a:t>C</a:t>
            </a:r>
            <a:r>
              <a:rPr altLang="en-US" dirty="0" smtClean="0">
                <a:latin typeface="Arial" pitchFamily="34" charset="0"/>
                <a:ea typeface="MS PGothic" pitchFamily="34" charset="-128"/>
              </a:rPr>
              <a:t>ongress </a:t>
            </a:r>
            <a:r>
              <a:rPr lang="en-US" altLang="en-US" dirty="0" smtClean="0">
                <a:latin typeface="Arial" pitchFamily="34" charset="0"/>
                <a:ea typeface="MS PGothic" pitchFamily="34" charset="-128"/>
              </a:rPr>
              <a:t>showed</a:t>
            </a:r>
            <a:r>
              <a:rPr lang="en-US" altLang="en-US" baseline="0" dirty="0" smtClean="0">
                <a:latin typeface="Arial" pitchFamily="34" charset="0"/>
                <a:ea typeface="MS PGothic" pitchFamily="34" charset="-128"/>
              </a:rPr>
              <a:t> us that</a:t>
            </a:r>
            <a:r>
              <a:rPr altLang="en-US" dirty="0" smtClean="0">
                <a:latin typeface="Arial" pitchFamily="34" charset="0"/>
                <a:ea typeface="MS PGothic" pitchFamily="34" charset="-128"/>
              </a:rPr>
              <a:t> that medical waste incinerators</a:t>
            </a:r>
            <a:r>
              <a:rPr lang="en-US" altLang="en-US" dirty="0" smtClean="0">
                <a:latin typeface="Arial" pitchFamily="34" charset="0"/>
                <a:ea typeface="MS PGothic" pitchFamily="34" charset="-128"/>
              </a:rPr>
              <a:t>,</a:t>
            </a:r>
            <a:r>
              <a:rPr lang="en-US" altLang="en-US" baseline="0" dirty="0" smtClean="0">
                <a:latin typeface="Arial" pitchFamily="34" charset="0"/>
                <a:ea typeface="MS PGothic" pitchFamily="34" charset="-128"/>
              </a:rPr>
              <a:t> where waste from hospitals was burned, </a:t>
            </a:r>
            <a:r>
              <a:rPr altLang="en-US" dirty="0" smtClean="0">
                <a:latin typeface="Arial" pitchFamily="34" charset="0"/>
                <a:ea typeface="MS PGothic" pitchFamily="34" charset="-128"/>
              </a:rPr>
              <a:t>were a major source of mercury in the environment.  </a:t>
            </a:r>
            <a:r>
              <a:rPr lang="en-US" altLang="en-US" dirty="0" smtClean="0">
                <a:latin typeface="Arial" pitchFamily="34" charset="0"/>
                <a:ea typeface="MS PGothic" pitchFamily="34" charset="-128"/>
              </a:rPr>
              <a:t>Mercury in waterways,</a:t>
            </a:r>
            <a:r>
              <a:rPr lang="en-US" altLang="en-US" baseline="0" dirty="0" smtClean="0">
                <a:latin typeface="Arial" pitchFamily="34" charset="0"/>
                <a:ea typeface="MS PGothic" pitchFamily="34" charset="-128"/>
              </a:rPr>
              <a:t> works its way up the food chain and is returned to humans through fish consumption.  </a:t>
            </a:r>
            <a:r>
              <a:rPr altLang="en-US" dirty="0" smtClean="0">
                <a:latin typeface="Arial" pitchFamily="34" charset="0"/>
                <a:ea typeface="MS PGothic" pitchFamily="34" charset="-128"/>
              </a:rPr>
              <a:t>This was  wake-up call to the sector that in the process of providing health care, hospitals were negatively contributing to human health </a:t>
            </a:r>
            <a:r>
              <a:rPr lang="en-US" altLang="en-US" dirty="0" smtClean="0">
                <a:latin typeface="Arial" pitchFamily="34" charset="0"/>
                <a:ea typeface="MS PGothic" pitchFamily="34" charset="-128"/>
              </a:rPr>
              <a:t>and</a:t>
            </a:r>
            <a:r>
              <a:rPr altLang="en-US" dirty="0" smtClean="0">
                <a:latin typeface="Arial" pitchFamily="34" charset="0"/>
                <a:ea typeface="MS PGothic" pitchFamily="34" charset="-128"/>
              </a:rPr>
              <a:t> the environment through mismanagement of health care waste.</a:t>
            </a:r>
            <a:r>
              <a:rPr lang="en-US" altLang="en-US" dirty="0" smtClean="0">
                <a:latin typeface="Arial" pitchFamily="34" charset="0"/>
                <a:ea typeface="MS PGothic" pitchFamily="34" charset="-128"/>
              </a:rPr>
              <a:t>  Many hospitals have phased out mercury and don’t use it anymore.  And in the small number of areas where it is found, it is managed carefully and not put in the regular trash.  Mercury can be found in very small amounts in fluorescent light bulbs.  So when throwing away</a:t>
            </a:r>
            <a:r>
              <a:rPr lang="en-US" altLang="en-US" baseline="0" dirty="0" smtClean="0">
                <a:latin typeface="Arial" pitchFamily="34" charset="0"/>
                <a:ea typeface="MS PGothic" pitchFamily="34" charset="-128"/>
              </a:rPr>
              <a:t> any mercury-containing device, check with your community to find out about hazardous waste collection days for proper disposal of mercury.  By the way, the message here isn’t to stop eating fish but to eat fish from a variety of sources and if in child-bearing years, to keep intake of swordfish, shark, king </a:t>
            </a:r>
            <a:r>
              <a:rPr lang="en-US" altLang="en-US" baseline="0" dirty="0" err="1" smtClean="0">
                <a:latin typeface="Arial" pitchFamily="34" charset="0"/>
                <a:ea typeface="MS PGothic" pitchFamily="34" charset="-128"/>
              </a:rPr>
              <a:t>mackeral</a:t>
            </a:r>
            <a:r>
              <a:rPr lang="en-US" altLang="en-US" baseline="0" dirty="0" smtClean="0">
                <a:latin typeface="Arial" pitchFamily="34" charset="0"/>
                <a:ea typeface="MS PGothic" pitchFamily="34" charset="-128"/>
              </a:rPr>
              <a:t>, tilefish and some would add, tuna, to a minimum.</a:t>
            </a:r>
            <a:endParaRPr altLang="en-US" dirty="0" smtClean="0">
              <a:latin typeface="Arial" pitchFamily="34" charset="0"/>
              <a:ea typeface="MS PGothic" pitchFamily="34" charset="-128"/>
            </a:endParaRPr>
          </a:p>
        </p:txBody>
      </p:sp>
      <p:sp>
        <p:nvSpPr>
          <p:cNvPr id="48132" name="Slide Number Placeholder 3"/>
          <p:cNvSpPr>
            <a:spLocks noGrp="1"/>
          </p:cNvSpPr>
          <p:nvPr>
            <p:ph type="sldNum" sz="quarter" idx="5"/>
          </p:nvPr>
        </p:nvSpPr>
        <p:spPr/>
        <p:txBody>
          <a:bodyPr/>
          <a:lstStyle/>
          <a:p>
            <a:pPr>
              <a:defRPr/>
            </a:pPr>
            <a:fld id="{2A878D6E-F4EF-4D73-BE80-0AFCC26A5F6D}" type="slidenum">
              <a:rPr smtClean="0">
                <a:latin typeface="Arial" pitchFamily="34" charset="0"/>
                <a:ea typeface="ＭＳ Ｐゴシック" pitchFamily="34" charset="-128"/>
              </a:rPr>
              <a:pPr>
                <a:defRPr/>
              </a:pPr>
              <a:t>13</a:t>
            </a:fld>
            <a:endParaRPr smtClean="0">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1200" baseline="0" dirty="0" smtClean="0">
                <a:latin typeface="Calibri" pitchFamily="34" charset="0"/>
                <a:ea typeface="MS PGothic" pitchFamily="34" charset="-128"/>
              </a:rPr>
              <a:t>We talked about carbon emissions and global climate change.  But there are other ways that humans are affected by the environment.  Chemical exposure is a contributor to disease and of particular concern for women of child-bearing years, pregnant women and children.  By understanding issues around chemical exposure, individuals can take steps to reduce exposure through safer cosmetics, cleaning chemicals, art supplies, food, pest control and other sources. </a:t>
            </a:r>
            <a:r>
              <a:rPr lang="en-US" altLang="en-US" dirty="0" smtClean="0"/>
              <a:t>According to data from the Centers for Disease Control and Prevention, our bodies contain hundreds of toxic chemicals that we are exposed to through the products we use every day—in our homes, in our places of work, in our schools.  Babies are no exception. A few years ago, a UCSF study of pregnant women found that virtually all pregnant women in the United States carry multiple chemicals in their bodies, including some banned since the 1970s and others used in common products such as furniture, non-stick cookware, processed foods, and personal care products. Human disease results from complex interactions among genes and the environment. In addition to personal lifestyle factors, exposures to chemicals are increasingly recognized as important and preventable contributors to human disease. </a:t>
            </a:r>
          </a:p>
          <a:p>
            <a:pPr marL="0" indent="0">
              <a:buFontTx/>
              <a:buNone/>
            </a:pPr>
            <a:endParaRPr lang="en-US" altLang="en-US" dirty="0" smtClean="0"/>
          </a:p>
          <a:p>
            <a:pPr marL="0" indent="0">
              <a:buFontTx/>
              <a:buNone/>
            </a:pPr>
            <a:r>
              <a:rPr lang="en-US" altLang="en-US" dirty="0" smtClean="0">
                <a:solidFill>
                  <a:srgbClr val="FF0000"/>
                </a:solidFill>
              </a:rPr>
              <a:t>Although mortality is declining, leukemia, brain cancer, and other childhood cancers have increased by more than 20% since 1975.  The risk of breast cancer has tripled from more than 1 in 20 to 1 in 7 in the last forty years.  Nearly 1 in 12 Americans suffer from asthma.  As of 2008, nearly 1 in 6 children has a learning or developmental disability.  The risk of each of these diseases is increased with exposure to various environmental chemicals in human studies.</a:t>
            </a:r>
          </a:p>
          <a:p>
            <a:pPr marL="171450" indent="-171450">
              <a:buFontTx/>
              <a:buChar char="•"/>
            </a:pPr>
            <a:r>
              <a:rPr lang="en-US" altLang="en-US" dirty="0" smtClean="0">
                <a:solidFill>
                  <a:srgbClr val="FF0000"/>
                </a:solidFill>
              </a:rPr>
              <a:t>In spite of all the money we’re spending on health care and in spite of the wonderful medical advances that are keeping us alive, we’re sicker then we used to be.</a:t>
            </a:r>
          </a:p>
          <a:p>
            <a:pPr marL="171450" indent="-171450">
              <a:buFontTx/>
              <a:buChar char="•"/>
            </a:pPr>
            <a:r>
              <a:rPr lang="en-US" altLang="en-US" dirty="0" smtClean="0">
                <a:solidFill>
                  <a:srgbClr val="FF0000"/>
                </a:solidFill>
              </a:rPr>
              <a:t>Most people assume that if a chemical is on the market and used in consumer products, it must be safe.  Unfortunately, this is not true.  Our government agencies don’t have the legal authority or data they need to determine the safety of chemicals we’re exposed to every day.  </a:t>
            </a:r>
          </a:p>
          <a:p>
            <a:pPr marL="171450" indent="-171450">
              <a:buFontTx/>
              <a:buChar char="•"/>
            </a:pPr>
            <a:r>
              <a:rPr lang="en-US" altLang="en-US" dirty="0" smtClean="0">
                <a:solidFill>
                  <a:srgbClr val="FF0000"/>
                </a:solidFill>
              </a:rPr>
              <a:t>The nation’s major health professional organizations are urging policy makers to address this problem.  The American Academy of Pediatrics, the American Medical Association, the American Nurses Association, the American Congress of Obstetricians and Gynecologists, the American Public Health Association—all of these groups and more have called on Congress to update our laws to make them truly health protective.</a:t>
            </a:r>
          </a:p>
          <a:p>
            <a:pPr marL="171450" indent="-171450">
              <a:buFontTx/>
              <a:buChar char="•"/>
            </a:pPr>
            <a:r>
              <a:rPr lang="en-US" altLang="en-US" dirty="0" smtClean="0">
                <a:solidFill>
                  <a:srgbClr val="FF0000"/>
                </a:solidFill>
              </a:rPr>
              <a:t>In the meantime, health care sector purchasing can help move the market. The U.S. health care industry spends more than $200 billion annually on medical and non-medical products. By adopting aggressive environmentally preferable purchasing policies, health care institutions can help drive the economy away from harmful chemicals and toward safer products.</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37931725" indent="-37474525"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473C244-2840-49A5-9F48-7623DBDB5E43}" type="slidenum">
              <a:rPr lang="en-US" altLang="en-US" smtClean="0"/>
              <a:pPr eaLnBrk="1" hangingPunct="1">
                <a:spcBef>
                  <a:spcPct val="0"/>
                </a:spcBef>
              </a:pPr>
              <a:t>14</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txBox="1">
            <a:spLocks noGrp="1"/>
          </p:cNvSpPr>
          <p:nvPr>
            <p:ph type="body" idx="1"/>
          </p:nvPr>
        </p:nvSpPr>
        <p:spPr bwMode="auto">
          <a:xfrm>
            <a:off x="235902" y="4277043"/>
            <a:ext cx="6841173" cy="40519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dirty="0" smtClean="0">
                <a:latin typeface="Calibri" pitchFamily="34" charset="0"/>
              </a:rPr>
              <a:t>The presidential cancer report noted that the incidents of environmentally caused cancers is grossly underestimated.  So there is a link between exposure</a:t>
            </a:r>
            <a:r>
              <a:rPr lang="en-US" altLang="en-US" sz="1000" baseline="0" dirty="0" smtClean="0">
                <a:latin typeface="Calibri" pitchFamily="34" charset="0"/>
              </a:rPr>
              <a:t> to certain chemicals at certain amounts at certain times that can link to cancers. Scientists are studying when and how this happens but with the increased understanding that chemicals can cause harm, hospitals and individuals are taking steps to reduce the use of hazardous chemicals in use at work and at home.  We aren’t suggesting that all chemicals can be eliminated but we can work to choose safer chemicals and to make sure that whether at home or at work, there is a safe way of handling these materials that prevent exposure – meaning, either through gloves or a mask or fresh air, you are not breathing in or soaking in harmful chemicals that can cause harm. Are you one of those people that feels nausea around perfume or fragrances?  Have you been dizzy when working with a chemical?  These are called symptoms of exposure – listen to your body and avoid chemicals when possible or make sure you are properly protected from chemical exposure.  Health care workers can talk to their supervisor, ask to review the material safety data sheet or MSDS and consumers can read product labels and look at the ingredients in products.</a:t>
            </a:r>
            <a:endParaRPr lang="en-US" altLang="en-US" sz="1000" dirty="0" smtClean="0">
              <a:latin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000" dirty="0" smtClean="0">
              <a:latin typeface="Calibri" pitchFamily="34" charset="0"/>
              <a:ea typeface="MS PGothic"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dirty="0" smtClean="0">
                <a:latin typeface="Calibri" pitchFamily="34" charset="0"/>
                <a:ea typeface="MS PGothic" pitchFamily="34" charset="-128"/>
              </a:rPr>
              <a:t>A 2007 study in the Lancet found that nurses have the highest rates of work-related asthma of any of the worker populations studied, followed closely by cleaning staff. The study hypothesized that exposures that led to work-related asthma included cleaning chemicals, latex (which has largely been addressed in the U.S.), and high level disinfectants like </a:t>
            </a:r>
            <a:r>
              <a:rPr lang="en-US" altLang="en-US" sz="1000" dirty="0" err="1" smtClean="0">
                <a:latin typeface="Calibri" pitchFamily="34" charset="0"/>
                <a:ea typeface="MS PGothic" pitchFamily="34" charset="-128"/>
              </a:rPr>
              <a:t>glutaraldehyde</a:t>
            </a:r>
            <a:r>
              <a:rPr lang="en-US" altLang="en-US" sz="1000" dirty="0" smtClean="0">
                <a:latin typeface="Calibri" pitchFamily="34" charset="0"/>
                <a:ea typeface="MS PGothic" pitchFamily="34" charset="-128"/>
              </a:rPr>
              <a:t>.</a:t>
            </a:r>
            <a:r>
              <a:rPr lang="en-US" altLang="en-US" sz="1000" baseline="0" dirty="0" smtClean="0">
                <a:latin typeface="Calibri" pitchFamily="34" charset="0"/>
                <a:ea typeface="MS PGothic" pitchFamily="34" charset="-128"/>
              </a:rPr>
              <a:t>  These issues can be addressed by going to what we call “greener cleaners.”  It’s hard to tell if a cleaning chemical is “green” since so many might have a healthy sounding name without being healthy at all.  Organizations like </a:t>
            </a:r>
            <a:r>
              <a:rPr lang="en-US" altLang="en-US" sz="1000" baseline="0" dirty="0" err="1" smtClean="0">
                <a:latin typeface="Calibri" pitchFamily="34" charset="0"/>
                <a:ea typeface="MS PGothic" pitchFamily="34" charset="-128"/>
              </a:rPr>
              <a:t>GreenSeal</a:t>
            </a:r>
            <a:r>
              <a:rPr lang="en-US" altLang="en-US" sz="1000" baseline="0" dirty="0" smtClean="0">
                <a:latin typeface="Calibri" pitchFamily="34" charset="0"/>
                <a:ea typeface="MS PGothic" pitchFamily="34" charset="-128"/>
              </a:rPr>
              <a:t> or Eco Logo offer a certification so that consumers of cleaning products can feel confident that the cleaner is healthier for their use than non certified cleaners.  So read those labels.</a:t>
            </a:r>
            <a:endParaRPr lang="en-US" altLang="en-US" sz="1000" dirty="0" smtClean="0">
              <a:latin typeface="Calibri" pitchFamily="34" charset="0"/>
              <a:ea typeface="MS PGothic" pitchFamily="34" charset="-128"/>
            </a:endParaRPr>
          </a:p>
          <a:p>
            <a:endParaRPr altLang="en-US" sz="1000" dirty="0"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This slide was provided by the State of Vermont.</a:t>
            </a:r>
            <a:r>
              <a:rPr lang="en-US" baseline="0" dirty="0" smtClean="0"/>
              <a:t> </a:t>
            </a:r>
            <a:r>
              <a:rPr lang="en-US" altLang="en-US" dirty="0" smtClean="0">
                <a:latin typeface="Calibri" pitchFamily="34" charset="0"/>
                <a:ea typeface="MS PGothic" pitchFamily="34" charset="-128"/>
              </a:rPr>
              <a:t>Whether</a:t>
            </a:r>
            <a:r>
              <a:rPr lang="en-US" altLang="en-US" baseline="0" dirty="0" smtClean="0">
                <a:latin typeface="Calibri" pitchFamily="34" charset="0"/>
                <a:ea typeface="MS PGothic" pitchFamily="34" charset="-128"/>
              </a:rPr>
              <a:t> in a hospital or at home, let’s be honest – we generate a lot of waste!  Hospitals generate over 30 pounds of waste per bed per day and there are things that can be done at home and at work to make less waste.  We can use reusable shipping containers and shopping bags, we can recycle and donate materials and we can make sure we follow laws for safe disposal of hazardous materials.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Calibri" pitchFamily="34" charset="0"/>
              <a:ea typeface="MS PGothic" pitchFamily="34" charset="-128"/>
            </a:endParaRPr>
          </a:p>
          <a:p>
            <a:r>
              <a:rPr lang="en-US" baseline="0" dirty="0" smtClean="0"/>
              <a:t>Just remember – there is NO away.  Everything we discard as “trash” is either burned or buried.  And either choice leads to increased pollution and environmental impact.</a:t>
            </a:r>
            <a:endParaRPr lang="en-US" dirty="0"/>
          </a:p>
        </p:txBody>
      </p:sp>
      <p:sp>
        <p:nvSpPr>
          <p:cNvPr id="4" name="Slide Number Placeholder 3"/>
          <p:cNvSpPr>
            <a:spLocks noGrp="1"/>
          </p:cNvSpPr>
          <p:nvPr>
            <p:ph type="sldNum" sz="quarter" idx="10"/>
          </p:nvPr>
        </p:nvSpPr>
        <p:spPr/>
        <p:txBody>
          <a:bodyPr/>
          <a:lstStyle/>
          <a:p>
            <a:fld id="{AA3AC397-73B2-444E-86AA-8583A180C8AC}" type="slidenum">
              <a:rPr lang="en-US" smtClean="0"/>
              <a:pPr/>
              <a:t>16</a:t>
            </a:fld>
            <a:endParaRPr lang="en-US"/>
          </a:p>
        </p:txBody>
      </p:sp>
    </p:spTree>
    <p:extLst>
      <p:ext uri="{BB962C8B-B14F-4D97-AF65-F5344CB8AC3E}">
        <p14:creationId xmlns:p14="http://schemas.microsoft.com/office/powerpoint/2010/main" val="1912832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resources conservation,</a:t>
            </a:r>
            <a:r>
              <a:rPr lang="en-US" baseline="0" dirty="0" smtClean="0"/>
              <a:t> recycling and composting, we can start to think of waste as material, rather than garbage and think of ways we can prevent it from going into crowded landfills.  The state of Vermont has mandated composting for large generators.  The USDA reports that 40% of the food grown in the United States is wasted! When we put food waste into landfills, it produces a gas called methane which contributes to global climate change.  Ask about composting at your hospital or in your neighborhood.  Keep food waste and recyclables out of the trash. If you work in a hospital, participate in recycling programs and only discard potentially infectious materials in red bags.  If you ever aren’t sure where something goes? Ask!</a:t>
            </a:r>
            <a:endParaRPr lang="en-US" dirty="0"/>
          </a:p>
        </p:txBody>
      </p:sp>
      <p:sp>
        <p:nvSpPr>
          <p:cNvPr id="4" name="Slide Number Placeholder 3"/>
          <p:cNvSpPr>
            <a:spLocks noGrp="1"/>
          </p:cNvSpPr>
          <p:nvPr>
            <p:ph type="sldNum" sz="quarter" idx="10"/>
          </p:nvPr>
        </p:nvSpPr>
        <p:spPr/>
        <p:txBody>
          <a:bodyPr/>
          <a:lstStyle/>
          <a:p>
            <a:fld id="{AA3AC397-73B2-444E-86AA-8583A180C8AC}" type="slidenum">
              <a:rPr lang="en-US" smtClean="0"/>
              <a:pPr/>
              <a:t>17</a:t>
            </a:fld>
            <a:endParaRPr lang="en-US"/>
          </a:p>
        </p:txBody>
      </p:sp>
    </p:spTree>
    <p:extLst>
      <p:ext uri="{BB962C8B-B14F-4D97-AF65-F5344CB8AC3E}">
        <p14:creationId xmlns:p14="http://schemas.microsoft.com/office/powerpoint/2010/main" val="870625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bwMode="auto">
          <a:xfrm>
            <a:off x="4008705" y="8552522"/>
            <a:ext cx="3066733" cy="45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97" tIns="45898" rIns="91797" bIns="45898" anchor="b"/>
          <a:lstStyle>
            <a:lvl1pPr defTabSz="946150" eaLnBrk="0" hangingPunct="0">
              <a:defRPr>
                <a:solidFill>
                  <a:schemeClr val="tx1"/>
                </a:solidFill>
                <a:latin typeface="Arial" pitchFamily="34" charset="0"/>
                <a:cs typeface="Arial" pitchFamily="34" charset="0"/>
              </a:defRPr>
            </a:lvl1pPr>
            <a:lvl2pPr marL="742950" indent="-285750" defTabSz="946150" eaLnBrk="0" hangingPunct="0">
              <a:defRPr>
                <a:solidFill>
                  <a:schemeClr val="tx1"/>
                </a:solidFill>
                <a:latin typeface="Arial" pitchFamily="34" charset="0"/>
                <a:cs typeface="Arial" pitchFamily="34" charset="0"/>
              </a:defRPr>
            </a:lvl2pPr>
            <a:lvl3pPr marL="1143000" indent="-228600" defTabSz="946150" eaLnBrk="0" hangingPunct="0">
              <a:defRPr>
                <a:solidFill>
                  <a:schemeClr val="tx1"/>
                </a:solidFill>
                <a:latin typeface="Arial" pitchFamily="34" charset="0"/>
                <a:cs typeface="Arial" pitchFamily="34" charset="0"/>
              </a:defRPr>
            </a:lvl3pPr>
            <a:lvl4pPr marL="1600200" indent="-228600" defTabSz="946150" eaLnBrk="0" hangingPunct="0">
              <a:defRPr>
                <a:solidFill>
                  <a:schemeClr val="tx1"/>
                </a:solidFill>
                <a:latin typeface="Arial" pitchFamily="34" charset="0"/>
                <a:cs typeface="Arial" pitchFamily="34" charset="0"/>
              </a:defRPr>
            </a:lvl4pPr>
            <a:lvl5pPr marL="2057400" indent="-228600" defTabSz="946150" eaLnBrk="0" hangingPunct="0">
              <a:defRPr>
                <a:solidFill>
                  <a:schemeClr val="tx1"/>
                </a:solidFill>
                <a:latin typeface="Arial" pitchFamily="34" charset="0"/>
                <a:cs typeface="Arial" pitchFamily="34" charset="0"/>
              </a:defRPr>
            </a:lvl5pPr>
            <a:lvl6pPr marL="2514600" indent="-228600" defTabSz="9461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461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461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4615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2EC81AEA-3F6D-4881-AA5D-CD87EB2D131A}" type="slidenum">
              <a:rPr lang="en-US" altLang="en-US" sz="1200">
                <a:solidFill>
                  <a:srgbClr val="000000"/>
                </a:solidFill>
              </a:rPr>
              <a:pPr algn="r" eaLnBrk="1" hangingPunct="1"/>
              <a:t>18</a:t>
            </a:fld>
            <a:endParaRPr lang="en-US" altLang="en-US" sz="1200">
              <a:solidFill>
                <a:srgbClr val="000000"/>
              </a:solidFill>
            </a:endParaRPr>
          </a:p>
        </p:txBody>
      </p:sp>
      <p:sp>
        <p:nvSpPr>
          <p:cNvPr id="14029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4029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tLang="en-US" dirty="0" smtClean="0"/>
              <a:t>This</a:t>
            </a:r>
            <a:r>
              <a:rPr lang="en-US" altLang="en-US" baseline="0" dirty="0" smtClean="0"/>
              <a:t> slide from the state of Vermont helps us understand that food waste can be collected, composted and used to nourish farm land – it completes the cycle.  We can take steps to make less food waste and try to get it back into the earth in a healthy way – through composting.  This is a way to see waste as a nutrient and the role it plays in healing the planet, not harming it through being buried in a landfill.  At home, only buy what you need, try to reduce or prevent waste.</a:t>
            </a:r>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smtClean="0"/>
              <a:t>According to National Geographic,</a:t>
            </a:r>
            <a:r>
              <a:rPr lang="en-US" baseline="0" dirty="0" smtClean="0"/>
              <a:t> Americans drink more bottled water than any other nation. </a:t>
            </a:r>
            <a:r>
              <a:rPr lang="en-US" sz="1200" b="0" i="0" kern="1200" baseline="0" dirty="0" smtClean="0">
                <a:solidFill>
                  <a:schemeClr val="tx1"/>
                </a:solidFill>
                <a:effectLst/>
                <a:latin typeface="+mn-lt"/>
                <a:ea typeface="+mn-ea"/>
                <a:cs typeface="+mn-cs"/>
              </a:rPr>
              <a:t>And bottled water is expensive.  It is not healthier than tap water and </a:t>
            </a:r>
            <a:r>
              <a:rPr lang="en-US" sz="1200" b="0" i="0" kern="1200" dirty="0" smtClean="0">
                <a:solidFill>
                  <a:schemeClr val="tx1"/>
                </a:solidFill>
                <a:effectLst/>
                <a:latin typeface="+mn-lt"/>
                <a:ea typeface="+mn-ea"/>
                <a:cs typeface="+mn-cs"/>
              </a:rPr>
              <a:t>the production of plastic bottles requires millions of barrels of oil per year and the transportation of bottled water from its source to stores releases thousands of tons of carbon dioxide.   Hospitals like Bon Secours New York Health System </a:t>
            </a:r>
            <a:r>
              <a:rPr lang="en-US" sz="1200" b="0" i="0" kern="1200" baseline="0" dirty="0" err="1" smtClean="0">
                <a:solidFill>
                  <a:schemeClr val="tx1"/>
                </a:solidFill>
                <a:effectLst/>
                <a:latin typeface="+mn-lt"/>
                <a:ea typeface="+mn-ea"/>
                <a:cs typeface="+mn-cs"/>
              </a:rPr>
              <a:t>tookk</a:t>
            </a:r>
            <a:r>
              <a:rPr lang="en-US" sz="1200" b="0" i="0" kern="1200" baseline="0" dirty="0" smtClean="0">
                <a:solidFill>
                  <a:schemeClr val="tx1"/>
                </a:solidFill>
                <a:effectLst/>
                <a:latin typeface="+mn-lt"/>
                <a:ea typeface="+mn-ea"/>
                <a:cs typeface="+mn-cs"/>
              </a:rPr>
              <a:t> steps to eliminate water bottles from patient rooms, from vending machines and cafeterias. </a:t>
            </a:r>
            <a:r>
              <a:rPr lang="en-US" sz="1200" b="0" i="0" kern="1200" dirty="0" smtClean="0">
                <a:solidFill>
                  <a:schemeClr val="tx1"/>
                </a:solidFill>
                <a:effectLst/>
                <a:latin typeface="+mn-lt"/>
                <a:ea typeface="+mn-ea"/>
                <a:cs typeface="+mn-cs"/>
              </a:rPr>
              <a:t>Individuals can take steps to eliminate</a:t>
            </a:r>
            <a:r>
              <a:rPr lang="en-US" sz="1200" b="0" i="0" kern="1200" baseline="0" dirty="0" smtClean="0">
                <a:solidFill>
                  <a:schemeClr val="tx1"/>
                </a:solidFill>
                <a:effectLst/>
                <a:latin typeface="+mn-lt"/>
                <a:ea typeface="+mn-ea"/>
                <a:cs typeface="+mn-cs"/>
              </a:rPr>
              <a:t> water bottles too.  You can refill a bottle and drink tap water, which is no less healthy than bottled water.  This can save money and reduce waste.</a:t>
            </a:r>
            <a:endParaRPr lang="en-US" dirty="0"/>
          </a:p>
        </p:txBody>
      </p:sp>
      <p:sp>
        <p:nvSpPr>
          <p:cNvPr id="4" name="Slide Number Placeholder 3"/>
          <p:cNvSpPr>
            <a:spLocks noGrp="1"/>
          </p:cNvSpPr>
          <p:nvPr>
            <p:ph type="sldNum" sz="quarter" idx="10"/>
          </p:nvPr>
        </p:nvSpPr>
        <p:spPr/>
        <p:txBody>
          <a:bodyPr/>
          <a:lstStyle/>
          <a:p>
            <a:fld id="{AA3AC397-73B2-444E-86AA-8583A180C8AC}" type="slidenum">
              <a:rPr lang="en-US" smtClean="0"/>
              <a:pPr/>
              <a:t>19</a:t>
            </a:fld>
            <a:endParaRPr lang="en-US"/>
          </a:p>
        </p:txBody>
      </p:sp>
    </p:spTree>
    <p:extLst>
      <p:ext uri="{BB962C8B-B14F-4D97-AF65-F5344CB8AC3E}">
        <p14:creationId xmlns:p14="http://schemas.microsoft.com/office/powerpoint/2010/main" val="1818182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Shape 446"/>
          <p:cNvSpPr>
            <a:spLocks noGrp="1" noRot="1" noChangeAspect="1" noTextEdit="1"/>
          </p:cNvSpPr>
          <p:nvPr>
            <p:ph type="sldImg" idx="2"/>
          </p:nvPr>
        </p:nvSpPr>
        <p:spPr>
          <a:noFill/>
          <a:ln>
            <a:noFill/>
          </a:ln>
          <a:extLst>
            <a:ext uri="{91240B29-F687-4F45-9708-019B960494DF}">
              <a14:hiddenLine xmlns:a14="http://schemas.microsoft.com/office/drawing/2010/main" w="12700">
                <a:solidFill>
                  <a:srgbClr val="000000"/>
                </a:solidFill>
                <a:round/>
                <a:headEnd/>
                <a:tailEnd/>
              </a14:hiddenLine>
            </a:ext>
          </a:extLst>
        </p:spPr>
      </p:sp>
      <p:sp>
        <p:nvSpPr>
          <p:cNvPr id="60419" name="Shape 44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696" bIns="45696" numCol="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800" baseline="0" dirty="0" smtClean="0">
                <a:latin typeface="Arial" charset="0"/>
              </a:rPr>
              <a:t>I’m Janet Howard.  I have been working with hospitals and businesses and communities for over 20 years.  I work for Practice Greenhealth and Health Care without Harm.  Our mission is to do no harm – to work with hospitals to create healthier environments for YOU, and for the future. Every person deserves a healthy and safe environment and we can all take steps to improve the safety of our lives both at work and at home.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800" baseline="0" dirty="0" smtClean="0">
              <a:latin typeface="Arial"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800" baseline="0" dirty="0" smtClean="0">
                <a:latin typeface="Arial" charset="0"/>
              </a:rPr>
              <a:t>t’s an exciting time for change.  Hospitals have been taking steps and we’re building momentum – and you are part of it.  Thank you.</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800" baseline="0" dirty="0" smtClean="0">
              <a:latin typeface="Arial" charset="0"/>
            </a:endParaRPr>
          </a:p>
        </p:txBody>
      </p:sp>
      <p:sp>
        <p:nvSpPr>
          <p:cNvPr id="60420" name="Shape 448"/>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696" bIns="45696"/>
          <a:lstStyle>
            <a:lvl1pPr>
              <a:defRPr>
                <a:solidFill>
                  <a:schemeClr val="tx1"/>
                </a:solidFill>
                <a:latin typeface="Arial" charset="0"/>
                <a:ea typeface="ＭＳ Ｐゴシック" pitchFamily="34" charset="-128"/>
              </a:defRPr>
            </a:lvl1pPr>
            <a:lvl2pPr marL="742873" indent="-285720">
              <a:defRPr>
                <a:solidFill>
                  <a:schemeClr val="tx1"/>
                </a:solidFill>
                <a:latin typeface="Arial" charset="0"/>
                <a:ea typeface="ＭＳ Ｐゴシック" pitchFamily="34" charset="-128"/>
              </a:defRPr>
            </a:lvl2pPr>
            <a:lvl3pPr marL="1142881" indent="-228576">
              <a:defRPr>
                <a:solidFill>
                  <a:schemeClr val="tx1"/>
                </a:solidFill>
                <a:latin typeface="Arial" charset="0"/>
                <a:ea typeface="ＭＳ Ｐゴシック" pitchFamily="34" charset="-128"/>
              </a:defRPr>
            </a:lvl3pPr>
            <a:lvl4pPr marL="1600034" indent="-228576">
              <a:defRPr>
                <a:solidFill>
                  <a:schemeClr val="tx1"/>
                </a:solidFill>
                <a:latin typeface="Arial" charset="0"/>
                <a:ea typeface="ＭＳ Ｐゴシック" pitchFamily="34" charset="-128"/>
              </a:defRPr>
            </a:lvl4pPr>
            <a:lvl5pPr marL="2057186" indent="-228576">
              <a:defRPr>
                <a:solidFill>
                  <a:schemeClr val="tx1"/>
                </a:solidFill>
                <a:latin typeface="Arial" charset="0"/>
                <a:ea typeface="ＭＳ Ｐゴシック" pitchFamily="34" charset="-128"/>
              </a:defRPr>
            </a:lvl5pPr>
            <a:lvl6pPr marL="2514339" indent="-228576" eaLnBrk="0" fontAlgn="base" hangingPunct="0">
              <a:spcBef>
                <a:spcPct val="0"/>
              </a:spcBef>
              <a:spcAft>
                <a:spcPct val="0"/>
              </a:spcAft>
              <a:defRPr>
                <a:solidFill>
                  <a:schemeClr val="tx1"/>
                </a:solidFill>
                <a:latin typeface="Arial" charset="0"/>
                <a:ea typeface="ＭＳ Ｐゴシック" pitchFamily="34" charset="-128"/>
              </a:defRPr>
            </a:lvl6pPr>
            <a:lvl7pPr marL="2971492" indent="-228576" eaLnBrk="0" fontAlgn="base" hangingPunct="0">
              <a:spcBef>
                <a:spcPct val="0"/>
              </a:spcBef>
              <a:spcAft>
                <a:spcPct val="0"/>
              </a:spcAft>
              <a:defRPr>
                <a:solidFill>
                  <a:schemeClr val="tx1"/>
                </a:solidFill>
                <a:latin typeface="Arial" charset="0"/>
                <a:ea typeface="ＭＳ Ｐゴシック" pitchFamily="34" charset="-128"/>
              </a:defRPr>
            </a:lvl7pPr>
            <a:lvl8pPr marL="3428644" indent="-228576" eaLnBrk="0" fontAlgn="base" hangingPunct="0">
              <a:spcBef>
                <a:spcPct val="0"/>
              </a:spcBef>
              <a:spcAft>
                <a:spcPct val="0"/>
              </a:spcAft>
              <a:defRPr>
                <a:solidFill>
                  <a:schemeClr val="tx1"/>
                </a:solidFill>
                <a:latin typeface="Arial" charset="0"/>
                <a:ea typeface="ＭＳ Ｐゴシック" pitchFamily="34" charset="-128"/>
              </a:defRPr>
            </a:lvl8pPr>
            <a:lvl9pPr marL="3885797" indent="-228576" eaLnBrk="0" fontAlgn="base" hangingPunct="0">
              <a:spcBef>
                <a:spcPct val="0"/>
              </a:spcBef>
              <a:spcAft>
                <a:spcPct val="0"/>
              </a:spcAft>
              <a:defRPr>
                <a:solidFill>
                  <a:schemeClr val="tx1"/>
                </a:solidFill>
                <a:latin typeface="Arial" charset="0"/>
                <a:ea typeface="ＭＳ Ｐゴシック" pitchFamily="34" charset="-128"/>
              </a:defRPr>
            </a:lvl9pPr>
          </a:lstStyle>
          <a:p>
            <a:pPr>
              <a:buSzPct val="25000"/>
            </a:pPr>
            <a:r>
              <a:rPr lang="en-US" altLang="en-US" smtClean="0">
                <a:solidFill>
                  <a:srgbClr val="000000"/>
                </a:solidFill>
                <a:latin typeface="Calibri" pitchFamily="34" charset="0"/>
                <a:sym typeface="Calibri" pitchFamily="34" charset="0"/>
              </a:rPr>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It might seem strange to think that what goes on in a hospital could effect the global environment, but it can.  Have you ever wondered where all the materials come from that are used in hospitals? Or where waste goes when it’s not needed anymore?  This is called the “Supply Chain” and the more we learn about it, the more we realize that what we buy has a big impact on health and on people across the world.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en-US" baseline="0" dirty="0" smtClean="0"/>
              <a:t>When we buy things, we are impacting the supply chain – Think of the journey that a product makes to get to the store or the hospital where it is purchased or used.  Natural resources had to be taken from the planet to provide the material for the product and then that material had to be transported somewhere to be made and then distributed across the world.  Once it’s used and either breaks or isn’t needed anymore, it travels in trucks to incinerators or is put in the ground, in a landfill, where it can remain for hundreds of years.  Incinerators can be of concern because when we burn waste, it can impact the quality of the air.  Products put in the ground can travel and get into the water supply and then affect water life.  And then if we eat things out of the ground or the water, we can be exposed to certain chemicals.  But we can make a difference when we make purchasing decisions.  You can reuse shopping bags to make less waste.  You can buy healthier materials or repair things instead of throwing them away.  This is called environmentally preferable purchasing.  It means we think about health when we buy things.  And hospitals are taking steps to buy healthier food, reduce packaging, buying safer chemicals and taking other steps to improve the health of the products and services they buy.  The only way products will be made in a healthier way if those that consume them ask for healthier alternatives.</a:t>
            </a:r>
            <a:endParaRPr lang="en-US" dirty="0"/>
          </a:p>
        </p:txBody>
      </p:sp>
      <p:sp>
        <p:nvSpPr>
          <p:cNvPr id="4" name="Slide Number Placeholder 3"/>
          <p:cNvSpPr>
            <a:spLocks noGrp="1"/>
          </p:cNvSpPr>
          <p:nvPr>
            <p:ph type="sldNum" sz="quarter" idx="10"/>
          </p:nvPr>
        </p:nvSpPr>
        <p:spPr/>
        <p:txBody>
          <a:bodyPr/>
          <a:lstStyle/>
          <a:p>
            <a:fld id="{AA3AC397-73B2-444E-86AA-8583A180C8AC}" type="slidenum">
              <a:rPr lang="en-US" smtClean="0"/>
              <a:pPr/>
              <a:t>20</a:t>
            </a:fld>
            <a:endParaRPr lang="en-US"/>
          </a:p>
        </p:txBody>
      </p:sp>
    </p:spTree>
    <p:extLst>
      <p:ext uri="{BB962C8B-B14F-4D97-AF65-F5344CB8AC3E}">
        <p14:creationId xmlns:p14="http://schemas.microsoft.com/office/powerpoint/2010/main" val="307568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r>
              <a:rPr lang="en-US" dirty="0" smtClean="0">
                <a:latin typeface="Arial" charset="0"/>
              </a:rPr>
              <a:t>These are challenging times. As health care professionals or as any person knows, we are confronted every day with a lot of incredibly important priorities. It can sometimes feel overwhelming – families, work, commuting, maintaining a home, never enough time to do all</a:t>
            </a:r>
            <a:r>
              <a:rPr lang="en-US" baseline="0" dirty="0" smtClean="0">
                <a:latin typeface="Arial" charset="0"/>
              </a:rPr>
              <a:t> we need to do – it can get stressful. Stress can lead to poor health as well – headaches, high blood pressure, poor eating habits – it’s important that we take care of ourselves through healthy habits and stress reduction strategies like yoga, walking, jogging, listening to music and meditation.  Taking a break, walking away or a personal “time out” can help maintain balance and emotional well being.</a:t>
            </a:r>
            <a:endParaRPr lang="en-US" dirty="0" smtClean="0">
              <a:latin typeface="Arial" charset="0"/>
            </a:endParaRPr>
          </a:p>
        </p:txBody>
      </p:sp>
      <p:sp>
        <p:nvSpPr>
          <p:cNvPr id="34820" name="Slide Number Placeholder 3"/>
          <p:cNvSpPr>
            <a:spLocks noGrp="1"/>
          </p:cNvSpPr>
          <p:nvPr>
            <p:ph type="sldNum" sz="quarter" idx="5"/>
          </p:nvPr>
        </p:nvSpPr>
        <p:spPr>
          <a:noFill/>
        </p:spPr>
        <p:txBody>
          <a:bodyPr/>
          <a:lstStyle/>
          <a:p>
            <a:fld id="{CE97F629-B6FE-4B1C-80BE-32DFD0C0645B}" type="slidenum">
              <a:rPr lang="en-US" smtClean="0">
                <a:latin typeface="Arial" charset="0"/>
                <a:ea typeface="MS PGothic" pitchFamily="34" charset="-128"/>
              </a:rPr>
              <a:pPr/>
              <a:t>21</a:t>
            </a:fld>
            <a:endParaRPr lang="en-US" dirty="0" smtClean="0">
              <a:latin typeface="Arial" charset="0"/>
              <a:ea typeface="MS PGothic"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r>
              <a:rPr lang="en-US" sz="1200" kern="1200" dirty="0" smtClean="0">
                <a:solidFill>
                  <a:schemeClr val="tx1"/>
                </a:solidFill>
                <a:effectLst/>
                <a:latin typeface="+mn-lt"/>
                <a:ea typeface="+mn-ea"/>
                <a:cs typeface="+mn-cs"/>
              </a:rPr>
              <a:t>Inova Health System is a not-for-profit health care system based in northern Virginia that serves more than two million people each year from throughout the Washington, D.C. metro area and beyond. </a:t>
            </a:r>
            <a:r>
              <a:rPr lang="en-US" altLang="en-US" dirty="0" smtClean="0">
                <a:latin typeface="Calibri" pitchFamily="34" charset="0"/>
              </a:rPr>
              <a:t>Inova Health System is greening their operating room and making it fun</a:t>
            </a:r>
            <a:r>
              <a:rPr lang="en-US" altLang="en-US" baseline="0" dirty="0" smtClean="0">
                <a:latin typeface="Calibri" pitchFamily="34" charset="0"/>
              </a:rPr>
              <a:t> too.  “Blue Wrap” or disposable wrap used to package instruments before they are sterilized is a big contributor to the operating room waste stream.  Hospitals are collecting their blue wrap for recycling, they are reusing it by using this sterile wrap for packaging or donating to local veterinarians for their use.  But at hospitals like Inova, a blue wrap fashion show helps to educate and make it fun.</a:t>
            </a:r>
            <a:endParaRPr altLang="en-US" dirty="0" smtClean="0">
              <a:latin typeface="Calibri" pitchFamily="34" charset="0"/>
            </a:endParaRPr>
          </a:p>
        </p:txBody>
      </p:sp>
      <p:sp>
        <p:nvSpPr>
          <p:cNvPr id="4" name="Slide Number Placeholder 3"/>
          <p:cNvSpPr>
            <a:spLocks noGrp="1"/>
          </p:cNvSpPr>
          <p:nvPr>
            <p:ph type="sldNum" sz="quarter" idx="5"/>
          </p:nvPr>
        </p:nvSpPr>
        <p:spPr/>
        <p:txBody>
          <a:bodyPr/>
          <a:lstStyle/>
          <a:p>
            <a:pPr>
              <a:defRPr/>
            </a:pPr>
            <a:fld id="{3CA2C17F-00C6-4A52-972A-FC9442A18D37}" type="slidenum">
              <a:rPr smtClean="0"/>
              <a:pPr>
                <a:defRPr/>
              </a:p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solidFill>
            <a:srgbClr val="FFFFFF"/>
          </a:solidFill>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smtClean="0">
                <a:ea typeface="ＭＳ Ｐゴシック" pitchFamily="34" charset="-128"/>
              </a:rPr>
              <a:t>The Healthy Food in Health Care program is gaining momentum as individuals and hospitals recognize that our health is impacted by what we eat.  Hospitals can model healthier behavior by educating</a:t>
            </a:r>
            <a:r>
              <a:rPr lang="en-US" altLang="en-US" baseline="0" dirty="0" smtClean="0">
                <a:ea typeface="ＭＳ Ｐゴシック" pitchFamily="34" charset="-128"/>
              </a:rPr>
              <a:t> patients and staff on healthier food choices.  The food system is connected to health, global climate change and local communities.  Ask your hospital about their healthier food initiative and if they are working with your community to make the connection between food and health.  </a:t>
            </a:r>
            <a:endParaRPr lang="en-US" altLang="en-US" dirty="0" smtClean="0">
              <a:solidFill>
                <a:srgbClr val="000000"/>
              </a:solidFill>
              <a:ea typeface="ＭＳ Ｐゴシック" pitchFamily="34" charset="-128"/>
              <a:sym typeface="Gill Sans" pitchFamily="-104" charset="0"/>
            </a:endParaRPr>
          </a:p>
          <a:p>
            <a:pPr eaLnBrk="1" hangingPunct="1"/>
            <a:r>
              <a:rPr lang="en-US" altLang="en-US" dirty="0" smtClean="0">
                <a:solidFill>
                  <a:srgbClr val="000000"/>
                </a:solidFill>
                <a:ea typeface="ＭＳ Ｐゴシック" pitchFamily="34" charset="-128"/>
                <a:sym typeface="Gill Sans" pitchFamily="-104" charset="0"/>
              </a:rPr>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200" kern="1200" dirty="0" smtClean="0">
                <a:solidFill>
                  <a:schemeClr val="tx1"/>
                </a:solidFill>
                <a:effectLst/>
                <a:latin typeface="+mn-lt"/>
                <a:ea typeface="+mn-ea"/>
                <a:cs typeface="+mn-cs"/>
              </a:rPr>
              <a:t>Eighty percent of all the antibiotics consumed each year are routinely given to poultry, beef cattle, and swine in their feed, not to treat diagnosed disease, but to promote faster growth and to prevent disease outbreaks. A January 2014 study by the </a:t>
            </a:r>
            <a:r>
              <a:rPr lang="en-US" sz="1200" kern="1200" dirty="0" smtClean="0">
                <a:solidFill>
                  <a:schemeClr val="tx1"/>
                </a:solidFill>
                <a:effectLst/>
                <a:latin typeface="+mn-lt"/>
                <a:ea typeface="+mn-ea"/>
                <a:cs typeface="+mn-cs"/>
                <a:hlinkClick r:id="rId3"/>
              </a:rPr>
              <a:t>Centers for Disease Control and Prevention</a:t>
            </a:r>
            <a:r>
              <a:rPr lang="en-US" sz="1200" kern="1200" dirty="0" smtClean="0">
                <a:solidFill>
                  <a:schemeClr val="tx1"/>
                </a:solidFill>
                <a:effectLst/>
                <a:latin typeface="+mn-lt"/>
                <a:ea typeface="+mn-ea"/>
                <a:cs typeface="+mn-cs"/>
              </a:rPr>
              <a:t>  showed that resistant microbes kill at least 23,000 people each year and complicate treatment and recovery for two million more.  According to the study, health professionals characterize the threat as the largest challenge facing modern medicine.  The Centers for Disease Control (CDC) estimates the care costs from these diseases are as high as $20 billion a year and lost productivity as high as $35 billion a year.</a:t>
            </a: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Hospitals and schools are leading the effort to purchase meat raised without the use of non-therapeutic use of antibiotics so that we can preserve their viability as a critical lifesaving tool for medicine.  Hospitals</a:t>
            </a:r>
            <a:r>
              <a:rPr lang="en-US" sz="1200" kern="1200" baseline="0" dirty="0" smtClean="0">
                <a:solidFill>
                  <a:schemeClr val="tx1"/>
                </a:solidFill>
                <a:effectLst/>
                <a:latin typeface="+mn-lt"/>
                <a:ea typeface="+mn-ea"/>
                <a:cs typeface="+mn-cs"/>
              </a:rPr>
              <a:t> are reducing their serving size, increasing vegetarian options or hosting “meatless Mondays” to help promote healthier eating.  Have you taken steps to reduce meat in your diet?</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pitchFamily="34" charset="0"/>
                <a:ea typeface="ＭＳ Ｐゴシック" pitchFamily="34" charset="-128"/>
              </a:defRPr>
            </a:lvl1pPr>
            <a:lvl2pPr marL="702756" indent="-270291" eaLnBrk="0" hangingPunct="0">
              <a:defRPr sz="2300">
                <a:solidFill>
                  <a:schemeClr val="tx1"/>
                </a:solidFill>
                <a:latin typeface="Arial" pitchFamily="34" charset="0"/>
                <a:ea typeface="ＭＳ Ｐゴシック" pitchFamily="34" charset="-128"/>
              </a:defRPr>
            </a:lvl2pPr>
            <a:lvl3pPr marL="1081164" indent="-216233" eaLnBrk="0" hangingPunct="0">
              <a:defRPr sz="2300">
                <a:solidFill>
                  <a:schemeClr val="tx1"/>
                </a:solidFill>
                <a:latin typeface="Arial" pitchFamily="34" charset="0"/>
                <a:ea typeface="ＭＳ Ｐゴシック" pitchFamily="34" charset="-128"/>
              </a:defRPr>
            </a:lvl3pPr>
            <a:lvl4pPr marL="1513629" indent="-216233" eaLnBrk="0" hangingPunct="0">
              <a:defRPr sz="2300">
                <a:solidFill>
                  <a:schemeClr val="tx1"/>
                </a:solidFill>
                <a:latin typeface="Arial" pitchFamily="34" charset="0"/>
                <a:ea typeface="ＭＳ Ｐゴシック" pitchFamily="34" charset="-128"/>
              </a:defRPr>
            </a:lvl4pPr>
            <a:lvl5pPr marL="1946095" indent="-216233" eaLnBrk="0" hangingPunct="0">
              <a:defRPr sz="2300">
                <a:solidFill>
                  <a:schemeClr val="tx1"/>
                </a:solidFill>
                <a:latin typeface="Arial" pitchFamily="34" charset="0"/>
                <a:ea typeface="ＭＳ Ｐゴシック" pitchFamily="34" charset="-128"/>
              </a:defRPr>
            </a:lvl5pPr>
            <a:lvl6pPr marL="2378560" indent="-216233" eaLnBrk="0" fontAlgn="base" hangingPunct="0">
              <a:spcBef>
                <a:spcPct val="0"/>
              </a:spcBef>
              <a:spcAft>
                <a:spcPct val="0"/>
              </a:spcAft>
              <a:defRPr sz="2300">
                <a:solidFill>
                  <a:schemeClr val="tx1"/>
                </a:solidFill>
                <a:latin typeface="Arial" pitchFamily="34" charset="0"/>
                <a:ea typeface="ＭＳ Ｐゴシック" pitchFamily="34" charset="-128"/>
              </a:defRPr>
            </a:lvl6pPr>
            <a:lvl7pPr marL="2811026" indent="-216233" eaLnBrk="0" fontAlgn="base" hangingPunct="0">
              <a:spcBef>
                <a:spcPct val="0"/>
              </a:spcBef>
              <a:spcAft>
                <a:spcPct val="0"/>
              </a:spcAft>
              <a:defRPr sz="2300">
                <a:solidFill>
                  <a:schemeClr val="tx1"/>
                </a:solidFill>
                <a:latin typeface="Arial" pitchFamily="34" charset="0"/>
                <a:ea typeface="ＭＳ Ｐゴシック" pitchFamily="34" charset="-128"/>
              </a:defRPr>
            </a:lvl7pPr>
            <a:lvl8pPr marL="3243491" indent="-216233" eaLnBrk="0" fontAlgn="base" hangingPunct="0">
              <a:spcBef>
                <a:spcPct val="0"/>
              </a:spcBef>
              <a:spcAft>
                <a:spcPct val="0"/>
              </a:spcAft>
              <a:defRPr sz="2300">
                <a:solidFill>
                  <a:schemeClr val="tx1"/>
                </a:solidFill>
                <a:latin typeface="Arial" pitchFamily="34" charset="0"/>
                <a:ea typeface="ＭＳ Ｐゴシック" pitchFamily="34" charset="-128"/>
              </a:defRPr>
            </a:lvl8pPr>
            <a:lvl9pPr marL="3675957" indent="-216233" eaLnBrk="0" fontAlgn="base" hangingPunct="0">
              <a:spcBef>
                <a:spcPct val="0"/>
              </a:spcBef>
              <a:spcAft>
                <a:spcPct val="0"/>
              </a:spcAft>
              <a:defRPr sz="2300">
                <a:solidFill>
                  <a:schemeClr val="tx1"/>
                </a:solidFill>
                <a:latin typeface="Arial" pitchFamily="34" charset="0"/>
                <a:ea typeface="ＭＳ Ｐゴシック" pitchFamily="34" charset="-128"/>
              </a:defRPr>
            </a:lvl9pPr>
          </a:lstStyle>
          <a:p>
            <a:fld id="{F0C11719-A337-4A84-8E99-D44DC2EF8E7A}" type="slidenum">
              <a:rPr lang="en-US" altLang="en-US" sz="1200"/>
              <a:pPr/>
              <a:t>24</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Oregon Health &amp; Science University (OHSU) in Portland, Oregon developed a sustainability policy aimed at procurement of "antibiotic-free" meat and poultry.  Forty percent of their total beef and 2.5 percent of poultry purchases are now produced without the use of antibiotics.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Gill San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2007, Fletcher Allen Health Care in Burlington, Vermont developed an antibiotics-reduction plan for its food service department.  Five years later, 93 percent of beef and nearly 100 percent of poultry purchases are produced without non-therapeutic and medically-important antibiotics.  This is very important in helping antibiotics continue to be effective when needed for treating</a:t>
            </a:r>
            <a:r>
              <a:rPr lang="en-US" baseline="0" dirty="0" smtClean="0"/>
              <a:t> illness.</a:t>
            </a:r>
            <a:endParaRPr lang="en-US" dirty="0" smtClean="0">
              <a:latin typeface="Gill Sans"/>
            </a:endParaRPr>
          </a:p>
          <a:p>
            <a:endParaRPr lang="en-US" dirty="0"/>
          </a:p>
        </p:txBody>
      </p:sp>
      <p:sp>
        <p:nvSpPr>
          <p:cNvPr id="4" name="Slide Number Placeholder 3"/>
          <p:cNvSpPr>
            <a:spLocks noGrp="1"/>
          </p:cNvSpPr>
          <p:nvPr>
            <p:ph type="sldNum" sz="quarter" idx="10"/>
          </p:nvPr>
        </p:nvSpPr>
        <p:spPr/>
        <p:txBody>
          <a:bodyPr/>
          <a:lstStyle/>
          <a:p>
            <a:fld id="{A4896CB7-7EDB-4E1F-8706-597732D7EE8C}" type="slidenum">
              <a:rPr lang="en-US" smtClean="0"/>
              <a:pPr/>
              <a:t>25</a:t>
            </a:fld>
            <a:endParaRPr lang="en-US"/>
          </a:p>
        </p:txBody>
      </p:sp>
    </p:spTree>
    <p:extLst>
      <p:ext uri="{BB962C8B-B14F-4D97-AF65-F5344CB8AC3E}">
        <p14:creationId xmlns:p14="http://schemas.microsoft.com/office/powerpoint/2010/main" val="3663936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4EEE1A9-1B4D-40FA-899E-6A89A5EA3FB2}" type="slidenum">
              <a:rPr lang="en-US" altLang="en-US" smtClean="0">
                <a:solidFill>
                  <a:srgbClr val="000000"/>
                </a:solidFill>
                <a:latin typeface="Arial" pitchFamily="34" charset="0"/>
                <a:cs typeface="Arial" pitchFamily="34" charset="0"/>
              </a:rPr>
              <a:pPr eaLnBrk="1" hangingPunct="1">
                <a:spcBef>
                  <a:spcPct val="0"/>
                </a:spcBef>
              </a:pPr>
              <a:t>26</a:t>
            </a:fld>
            <a:endParaRPr lang="en-US" altLang="en-US" smtClean="0">
              <a:solidFill>
                <a:srgbClr val="000000"/>
              </a:solidFill>
              <a:latin typeface="Arial" pitchFamily="34" charset="0"/>
              <a:cs typeface="Arial" pitchFamily="34" charset="0"/>
            </a:endParaRPr>
          </a:p>
        </p:txBody>
      </p:sp>
      <p:sp>
        <p:nvSpPr>
          <p:cNvPr id="164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cs typeface="Arial" pitchFamily="34" charset="0"/>
              </a:rPr>
              <a:t>This is a roof top garden at Fletcher Allen in Vermont. The executive chef works with the line chefs and volunteer staff to plan what they will be growing in each garden. A line chef is assigned to each garden and is in charge of making sure to use the vegetables on  salad bars or in recipes.  Hospitals are increasingly hosting community gardens and farmer’s markets to think about gardening</a:t>
            </a:r>
            <a:r>
              <a:rPr lang="en-US" altLang="en-US" baseline="0" dirty="0" smtClean="0">
                <a:latin typeface="Arial" pitchFamily="34" charset="0"/>
                <a:cs typeface="Arial" pitchFamily="34" charset="0"/>
              </a:rPr>
              <a:t> as an opportunity for education, therapeutic support and healthier food offerings for staff, patients and the community.   Volunteers at </a:t>
            </a:r>
            <a:r>
              <a:rPr lang="en-US" sz="1200" b="0" i="0" kern="1200" dirty="0" smtClean="0">
                <a:solidFill>
                  <a:schemeClr val="tx1"/>
                </a:solidFill>
                <a:effectLst/>
                <a:latin typeface="+mn-lt"/>
                <a:ea typeface="+mn-ea"/>
                <a:cs typeface="+mn-cs"/>
              </a:rPr>
              <a:t>St. Joseph, a Dignity Hospital,  planted a 4,000-square-foot garden where they harvest and distribute vegetables to those in need through St. Mary’s Interfaith, a local soup kitchen located in downtown Stockton, California. The garden also has taken on greater meaning for volunteers and for the community. The local paper made the garden front-page news.  As John Kendle, one of the volunteers</a:t>
            </a:r>
            <a:r>
              <a:rPr lang="en-US" sz="1200" b="0" i="0" kern="1200" baseline="0" dirty="0" smtClean="0">
                <a:solidFill>
                  <a:schemeClr val="tx1"/>
                </a:solidFill>
                <a:effectLst/>
                <a:latin typeface="+mn-lt"/>
                <a:ea typeface="+mn-ea"/>
                <a:cs typeface="+mn-cs"/>
              </a:rPr>
              <a:t> stated, </a:t>
            </a:r>
            <a:r>
              <a:rPr lang="en-US" sz="1200" b="0" i="0" kern="1200" dirty="0" smtClean="0">
                <a:solidFill>
                  <a:schemeClr val="tx1"/>
                </a:solidFill>
                <a:effectLst/>
                <a:latin typeface="+mn-lt"/>
                <a:ea typeface="+mn-ea"/>
                <a:cs typeface="+mn-cs"/>
              </a:rPr>
              <a:t>“It’s a breath of fresh air for the entire community,”</a:t>
            </a:r>
            <a:endParaRPr lang="en-US" altLang="en-US" dirty="0" smtClean="0">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Inova Health System is committed to promoting healthy, sustainable consumption habits within its facilities and its local communities. </a:t>
            </a:r>
            <a:r>
              <a:rPr lang="en-US" sz="1200" kern="1200" dirty="0" err="1" smtClean="0">
                <a:solidFill>
                  <a:schemeClr val="tx1"/>
                </a:solidFill>
                <a:effectLst/>
                <a:latin typeface="+mn-lt"/>
                <a:ea typeface="+mn-ea"/>
                <a:cs typeface="+mn-cs"/>
              </a:rPr>
              <a:t>Inova</a:t>
            </a:r>
            <a:r>
              <a:rPr lang="en-US" sz="1200" kern="1200" dirty="0" smtClean="0">
                <a:solidFill>
                  <a:schemeClr val="tx1"/>
                </a:solidFill>
                <a:effectLst/>
                <a:latin typeface="+mn-lt"/>
                <a:ea typeface="+mn-ea"/>
                <a:cs typeface="+mn-cs"/>
              </a:rPr>
              <a:t> supports the community through its innovative Double Dollars program, which supplements the use of SNAP benefits at local farmers’ markets and provides incentives for food stamp recipients to purchase fresh, nutritious, sustainable foods. The program allows consumers to buy fresh fruits and vegetables that otherwise may have been cost-prohibitive by doubling the first $10 in SNAP benefits that are spent at the market.  </a:t>
            </a:r>
            <a:endParaRPr lang="en-US" dirty="0"/>
          </a:p>
        </p:txBody>
      </p:sp>
      <p:sp>
        <p:nvSpPr>
          <p:cNvPr id="4" name="Slide Number Placeholder 3"/>
          <p:cNvSpPr>
            <a:spLocks noGrp="1"/>
          </p:cNvSpPr>
          <p:nvPr>
            <p:ph type="sldNum" sz="quarter" idx="10"/>
          </p:nvPr>
        </p:nvSpPr>
        <p:spPr/>
        <p:txBody>
          <a:bodyPr/>
          <a:lstStyle/>
          <a:p>
            <a:fld id="{AA3AC397-73B2-444E-86AA-8583A180C8AC}" type="slidenum">
              <a:rPr lang="en-US" smtClean="0"/>
              <a:pPr/>
              <a:t>27</a:t>
            </a:fld>
            <a:endParaRPr lang="en-US"/>
          </a:p>
        </p:txBody>
      </p:sp>
    </p:spTree>
    <p:extLst>
      <p:ext uri="{BB962C8B-B14F-4D97-AF65-F5344CB8AC3E}">
        <p14:creationId xmlns:p14="http://schemas.microsoft.com/office/powerpoint/2010/main" val="4079256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a:lnSpc>
                <a:spcPct val="80000"/>
              </a:lnSpc>
            </a:pPr>
            <a:r>
              <a:rPr lang="en-US" altLang="en-US" sz="600" dirty="0" smtClean="0">
                <a:latin typeface="Arial" pitchFamily="34" charset="0"/>
                <a:ea typeface="MS PGothic" pitchFamily="34" charset="-128"/>
              </a:rPr>
              <a:t>And when leadership is onboard – there’s no end to the possibilities.  Every single person has a role to play with healthier</a:t>
            </a:r>
            <a:r>
              <a:rPr lang="en-US" altLang="en-US" sz="600" baseline="0" dirty="0" smtClean="0">
                <a:latin typeface="Arial" pitchFamily="34" charset="0"/>
                <a:ea typeface="MS PGothic" pitchFamily="34" charset="-128"/>
              </a:rPr>
              <a:t> environments and those making the most impact and the furthest progress, have leadership standing tall, front and center and leading by example.  People like Dr. Jeff Thompson, MD and CEO of </a:t>
            </a:r>
            <a:r>
              <a:rPr lang="en-US" altLang="en-US" sz="600" baseline="0" dirty="0" err="1" smtClean="0">
                <a:latin typeface="Arial" pitchFamily="34" charset="0"/>
                <a:ea typeface="MS PGothic" pitchFamily="34" charset="-128"/>
              </a:rPr>
              <a:t>Gundersen</a:t>
            </a:r>
            <a:r>
              <a:rPr lang="en-US" altLang="en-US" sz="600" baseline="0" dirty="0" smtClean="0">
                <a:latin typeface="Arial" pitchFamily="34" charset="0"/>
                <a:ea typeface="MS PGothic" pitchFamily="34" charset="-128"/>
              </a:rPr>
              <a:t> Health who says, “</a:t>
            </a:r>
            <a:r>
              <a:rPr altLang="ja-JP" sz="600" dirty="0" smtClean="0">
                <a:latin typeface="Arial" pitchFamily="34" charset="0"/>
                <a:ea typeface="MS PGothic" pitchFamily="34" charset="-128"/>
              </a:rPr>
              <a:t>The best part is that we can achieve this mission while, at the same time, reducing the cost to deliver care by passing along savings we see from our sustainability programs.</a:t>
            </a:r>
            <a:r>
              <a:rPr lang="ja-JP" altLang="en-US" sz="600" dirty="0" smtClean="0">
                <a:latin typeface="Arial" pitchFamily="34" charset="0"/>
                <a:ea typeface="MS PGothic" pitchFamily="34" charset="-128"/>
              </a:rPr>
              <a:t>”</a:t>
            </a:r>
            <a:r>
              <a:rPr altLang="ja-JP" sz="600" dirty="0" smtClean="0">
                <a:latin typeface="Arial" pitchFamily="34" charset="0"/>
                <a:ea typeface="MS PGothic" pitchFamily="34" charset="-128"/>
              </a:rPr>
              <a:t> </a:t>
            </a:r>
            <a:r>
              <a:rPr altLang="en-US" sz="600" dirty="0" smtClean="0">
                <a:latin typeface="Arial" pitchFamily="34" charset="0"/>
                <a:ea typeface="MS PGothic" pitchFamily="34" charset="-128"/>
              </a:rPr>
              <a:t> </a:t>
            </a:r>
          </a:p>
        </p:txBody>
      </p:sp>
      <p:sp>
        <p:nvSpPr>
          <p:cNvPr id="52228" name="Slide Number Placeholder 3"/>
          <p:cNvSpPr>
            <a:spLocks noGrp="1"/>
          </p:cNvSpPr>
          <p:nvPr>
            <p:ph type="sldNum" sz="quarter" idx="5"/>
          </p:nvPr>
        </p:nvSpPr>
        <p:spPr/>
        <p:txBody>
          <a:bodyPr/>
          <a:lstStyle/>
          <a:p>
            <a:pPr>
              <a:defRPr/>
            </a:pPr>
            <a:fld id="{BC86E34F-BF0E-4B81-B212-97C6716004B4}" type="slidenum">
              <a:rPr smtClean="0">
                <a:latin typeface="Arial" charset="0"/>
                <a:ea typeface="ＭＳ Ｐゴシック" pitchFamily="34" charset="-128"/>
              </a:rPr>
              <a:pPr>
                <a:defRPr/>
              </a:pPr>
              <a:t>28</a:t>
            </a:fld>
            <a:endParaRPr smtClean="0">
              <a:latin typeface="Arial"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the White House gets it!  You can learn more about how to eat healthier</a:t>
            </a:r>
            <a:r>
              <a:rPr lang="en-US" baseline="0" dirty="0" smtClean="0"/>
              <a:t> and exercise and the first lady, Michelle Obama’s let’s move campaign at www.letsmove.gov.</a:t>
            </a:r>
            <a:endParaRPr lang="en-US" dirty="0"/>
          </a:p>
        </p:txBody>
      </p:sp>
      <p:sp>
        <p:nvSpPr>
          <p:cNvPr id="4" name="Slide Number Placeholder 3"/>
          <p:cNvSpPr>
            <a:spLocks noGrp="1"/>
          </p:cNvSpPr>
          <p:nvPr>
            <p:ph type="sldNum" sz="quarter" idx="10"/>
          </p:nvPr>
        </p:nvSpPr>
        <p:spPr/>
        <p:txBody>
          <a:bodyPr/>
          <a:lstStyle/>
          <a:p>
            <a:fld id="{AA3AC397-73B2-444E-86AA-8583A180C8AC}" type="slidenum">
              <a:rPr lang="en-US" smtClean="0"/>
              <a:pPr/>
              <a:t>29</a:t>
            </a:fld>
            <a:endParaRPr lang="en-US"/>
          </a:p>
        </p:txBody>
      </p:sp>
    </p:spTree>
    <p:extLst>
      <p:ext uri="{BB962C8B-B14F-4D97-AF65-F5344CB8AC3E}">
        <p14:creationId xmlns:p14="http://schemas.microsoft.com/office/powerpoint/2010/main" val="33968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eaLnBrk="1" hangingPunct="1"/>
            <a:r>
              <a:rPr lang="en-US" dirty="0" smtClean="0"/>
              <a:t>When</a:t>
            </a:r>
            <a:r>
              <a:rPr lang="en-US" baseline="0" dirty="0" smtClean="0"/>
              <a:t> we talk about “the environment” – we mean lots of things.  The communities where we live, the countries where we extract natural resources for materials and even by the patient bedside.  We want to make all of these environments healthier.  For all of us – for you, your families, your children and friends – The more we understand, the more we can take steps, individually and together, to make the world a healthier place.</a:t>
            </a:r>
          </a:p>
          <a:p>
            <a:pPr eaLnBrk="1" hangingPunct="1"/>
            <a:endParaRPr lang="en-US" baseline="0"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
        <p:nvSpPr>
          <p:cNvPr id="54276" name="Slide Number Placeholder 3"/>
          <p:cNvSpPr>
            <a:spLocks noGrp="1"/>
          </p:cNvSpPr>
          <p:nvPr>
            <p:ph type="sldNum" sz="quarter" idx="5"/>
          </p:nvPr>
        </p:nvSpPr>
        <p:spPr>
          <a:noFill/>
        </p:spPr>
        <p:txBody>
          <a:bodyPr/>
          <a:lstStyle/>
          <a:p>
            <a:pPr defTabSz="913674"/>
            <a:fld id="{E1282619-BDB4-483D-8B46-F6A74442E96A}" type="slidenum">
              <a:rPr lang="en-US" smtClean="0"/>
              <a:pPr defTabSz="913674"/>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r>
              <a:rPr lang="en-US" dirty="0" smtClean="0"/>
              <a:t>If you work in a hospital or any business for that matter – get involved! By participating in recycling</a:t>
            </a:r>
            <a:r>
              <a:rPr lang="en-US" baseline="0" dirty="0" smtClean="0"/>
              <a:t> programs, turning off lights and carpooling to work, you are part of the solution.  Ask your supervisor how you can get involved and let your leadership know it’s important to you.  If you are a community member, write a letter to your local hospital and let the president, CEO or board of directors know that healthier environments are important to you.  Ask them what they are doing at their facility.  Think about things you can do at home.  Take a walk, don’t litter, local eat fruits and vegetables and be careful to educate yourself when using chemicals for cleaning, for killing bugs or for fertilizing your garden.  Take public transportation when possible, shut off lights when not in use and lower the thermostat at night.   Hospitals have a mission to prevent illness and heal.  It’s only logical that hospitals would play a leadership role in their communities and help others understand the connection between the health of the planet and human health.</a:t>
            </a:r>
            <a:endParaRPr lang="en-US" dirty="0" smtClean="0"/>
          </a:p>
        </p:txBody>
      </p:sp>
      <p:sp>
        <p:nvSpPr>
          <p:cNvPr id="92164" name="Slide Number Placeholder 3"/>
          <p:cNvSpPr>
            <a:spLocks noGrp="1"/>
          </p:cNvSpPr>
          <p:nvPr>
            <p:ph type="sldNum" sz="quarter" idx="5"/>
          </p:nvPr>
        </p:nvSpPr>
        <p:spPr>
          <a:noFill/>
        </p:spPr>
        <p:txBody>
          <a:bodyPr/>
          <a:lstStyle/>
          <a:p>
            <a:pPr defTabSz="913674"/>
            <a:fld id="{24C2A6C4-D3A6-447C-8B97-1EDEC28349C8}" type="slidenum">
              <a:rPr lang="en-US" smtClean="0">
                <a:solidFill>
                  <a:prstClr val="black"/>
                </a:solidFill>
              </a:rPr>
              <a:pPr defTabSz="913674"/>
              <a:t>30</a:t>
            </a:fld>
            <a:endParaRPr lang="en-US" smtClean="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Remember – Earth Day is</a:t>
            </a:r>
            <a:r>
              <a:rPr lang="en-US" baseline="0" dirty="0" smtClean="0"/>
              <a:t> a day to celebrate and give back.  But, especially in health care, every day is </a:t>
            </a:r>
            <a:r>
              <a:rPr lang="en-US" dirty="0" smtClean="0"/>
              <a:t>Earth Day. </a:t>
            </a:r>
            <a:r>
              <a:rPr lang="en-US" baseline="0" dirty="0" smtClean="0"/>
              <a:t> Make it fun, get creative and feel good knowing that anything you do, no matter how small, is important. At work, ask your leadership how you can be more involved in creating healthier environments and what you can do to make a difference.  Every single person has an important perspective in how to make the workplace healthier.  No one knows your perspective.  Bring your ideas to your supervisor, offer your important insights and feel empowered to do your part.  </a:t>
            </a:r>
            <a:endParaRPr lang="en-US" dirty="0" smtClean="0"/>
          </a:p>
          <a:p>
            <a:endParaRPr lang="en-US" dirty="0"/>
          </a:p>
        </p:txBody>
      </p:sp>
      <p:sp>
        <p:nvSpPr>
          <p:cNvPr id="4" name="Slide Number Placeholder 3"/>
          <p:cNvSpPr>
            <a:spLocks noGrp="1"/>
          </p:cNvSpPr>
          <p:nvPr>
            <p:ph type="sldNum" sz="quarter" idx="10"/>
          </p:nvPr>
        </p:nvSpPr>
        <p:spPr/>
        <p:txBody>
          <a:bodyPr/>
          <a:lstStyle/>
          <a:p>
            <a:fld id="{AA3AC397-73B2-444E-86AA-8583A180C8AC}" type="slidenum">
              <a:rPr lang="en-US" smtClean="0"/>
              <a:pPr/>
              <a:t>31</a:t>
            </a:fld>
            <a:endParaRPr lang="en-US"/>
          </a:p>
        </p:txBody>
      </p:sp>
    </p:spTree>
    <p:extLst>
      <p:ext uri="{BB962C8B-B14F-4D97-AF65-F5344CB8AC3E}">
        <p14:creationId xmlns:p14="http://schemas.microsoft.com/office/powerpoint/2010/main" val="226475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ea typeface="ＭＳ Ｐゴシック" pitchFamily="34" charset="-128"/>
            </a:endParaRPr>
          </a:p>
          <a:p>
            <a:pPr eaLnBrk="1" hangingPunct="1"/>
            <a:r>
              <a:rPr lang="en-US" altLang="en-US" dirty="0" smtClean="0">
                <a:ea typeface="ＭＳ Ｐゴシック" pitchFamily="34" charset="-128"/>
              </a:rPr>
              <a:t>The Practice Greenhealth and Health Care without Harm community work to educate, motivate, support and celebrate environmental excellence in health care.  The solutions are as unique as the facilities and individuals that work in them.  Large, small, rural, urban, stand-alone or part of a health system, hospitals can share strategies, learn from each other and take baby steps to healthier environments.  It takes team work – a shared responsibility.  Your participation matters and every program, every step takes the sector to a healthier future.</a:t>
            </a:r>
          </a:p>
          <a:p>
            <a:pPr eaLnBrk="1" hangingPunct="1"/>
            <a:endParaRPr lang="en-US" altLang="en-US" dirty="0" smtClean="0">
              <a:ea typeface="ＭＳ Ｐゴシック" pitchFamily="34" charset="-128"/>
            </a:endParaRPr>
          </a:p>
        </p:txBody>
      </p:sp>
      <p:sp>
        <p:nvSpPr>
          <p:cNvPr id="22532" name="Slide Number Placeholder 3"/>
          <p:cNvSpPr>
            <a:spLocks noGrp="1"/>
          </p:cNvSpPr>
          <p:nvPr>
            <p:ph type="sldNum" sz="quarter" idx="5"/>
          </p:nvPr>
        </p:nvSpPr>
        <p:spPr/>
        <p:txBody>
          <a:bodyPr/>
          <a:lstStyle/>
          <a:p>
            <a:pPr>
              <a:defRPr/>
            </a:pPr>
            <a:fld id="{1DECBFC9-D92C-49CA-A52D-7C8318DEC4BD}" type="slidenum">
              <a:rPr lang="en-US" smtClean="0"/>
              <a:pPr>
                <a:defRPr/>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really about people.  Respecting the earth is respecting people.</a:t>
            </a:r>
            <a:r>
              <a:rPr lang="en-US" dirty="0" smtClean="0"/>
              <a:t>.  Every health care worker has a right to a safe, healthy and respectful environment.  By minimizing</a:t>
            </a:r>
            <a:r>
              <a:rPr lang="en-US" baseline="0" dirty="0" smtClean="0"/>
              <a:t> </a:t>
            </a:r>
            <a:r>
              <a:rPr lang="en-US" dirty="0" smtClean="0"/>
              <a:t>chemicals of concern, serving healthier foods, reducing waste and resource use and building the next generation of high-performance</a:t>
            </a:r>
            <a:r>
              <a:rPr lang="en-US" baseline="0" dirty="0" smtClean="0"/>
              <a:t> healing environments</a:t>
            </a:r>
            <a:r>
              <a:rPr lang="en-US" dirty="0" smtClean="0"/>
              <a:t>, hospitals are demonstrating their commitment to healthier communities and to a healthy work force. The work positively impacts patients, staff the community and the world – it’s very powerful.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eaLnBrk="1" hangingPunct="1"/>
            <a:r>
              <a:rPr lang="en-US" baseline="0" dirty="0" smtClean="0"/>
              <a:t>Our commitment is about you.  Our goal is to create a healthy environment so you are best prepared to contribute to the healing of others – whether at work or at home.  We appreciate you and this is one of the ways that we contribute to your health and wellness. There are many ways to participate in healthier initiatives, and we’re excited to have you a part of it.</a:t>
            </a:r>
            <a:endParaRPr lang="en-US" dirty="0" smtClean="0"/>
          </a:p>
        </p:txBody>
      </p:sp>
      <p:sp>
        <p:nvSpPr>
          <p:cNvPr id="57348" name="Slide Number Placeholder 3"/>
          <p:cNvSpPr>
            <a:spLocks noGrp="1"/>
          </p:cNvSpPr>
          <p:nvPr>
            <p:ph type="sldNum" sz="quarter" idx="5"/>
          </p:nvPr>
        </p:nvSpPr>
        <p:spPr>
          <a:noFill/>
        </p:spPr>
        <p:txBody>
          <a:bodyPr/>
          <a:lstStyle/>
          <a:p>
            <a:pPr defTabSz="913674"/>
            <a:fld id="{1C361D56-063F-475D-AB7B-16D146A65A87}" type="slidenum">
              <a:rPr lang="en-US" smtClean="0"/>
              <a:pPr defTabSz="913674"/>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pPr eaLnBrk="1" hangingPunct="1"/>
            <a:r>
              <a:rPr lang="en-US" dirty="0" smtClean="0"/>
              <a:t>Keep up to date on Practice Greenhealth activities through  various social media outlets.  Like us on </a:t>
            </a:r>
            <a:r>
              <a:rPr lang="en-US" dirty="0" err="1" smtClean="0"/>
              <a:t>facebook</a:t>
            </a:r>
            <a:r>
              <a:rPr lang="en-US" dirty="0" smtClean="0"/>
              <a:t>.  Learn about regional events and initiatives, articles, news releases and more.  Thank you</a:t>
            </a:r>
            <a:r>
              <a:rPr lang="en-US" baseline="0" dirty="0" smtClean="0"/>
              <a:t> for being part of creating a healthy environment for staff, patients and the community.</a:t>
            </a:r>
            <a:endParaRPr lang="en-US" dirty="0" smtClean="0"/>
          </a:p>
        </p:txBody>
      </p:sp>
      <p:sp>
        <p:nvSpPr>
          <p:cNvPr id="91140" name="Slide Number Placeholder 3"/>
          <p:cNvSpPr>
            <a:spLocks noGrp="1"/>
          </p:cNvSpPr>
          <p:nvPr>
            <p:ph type="sldNum" sz="quarter" idx="5"/>
          </p:nvPr>
        </p:nvSpPr>
        <p:spPr>
          <a:noFill/>
        </p:spPr>
        <p:txBody>
          <a:bodyPr/>
          <a:lstStyle/>
          <a:p>
            <a:pPr defTabSz="913674"/>
            <a:fld id="{BC664022-A12D-46A0-B99D-D30E8C81024E}" type="slidenum">
              <a:rPr lang="en-US" smtClean="0"/>
              <a:pPr defTabSz="913674"/>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en-US" altLang="en-US" dirty="0" smtClean="0">
                <a:latin typeface="Calibri" pitchFamily="34" charset="0"/>
              </a:rPr>
              <a:t>Our work is only as powerful as individual involvement.  Are you up for the challenge?  What are you going to do to make your life healthier? How are you helping to heal the planet?</a:t>
            </a:r>
            <a:endParaRPr altLang="en-US" dirty="0" smtClean="0">
              <a:latin typeface="Calibri" pitchFamily="34" charset="0"/>
            </a:endParaRPr>
          </a:p>
        </p:txBody>
      </p:sp>
      <p:sp>
        <p:nvSpPr>
          <p:cNvPr id="89092" name="Slide Number Placeholder 3"/>
          <p:cNvSpPr txBox="1">
            <a:spLocks noChangeArrowheads="1"/>
          </p:cNvSpPr>
          <p:nvPr/>
        </p:nvSpPr>
        <p:spPr bwMode="auto">
          <a:xfrm>
            <a:off x="4008705" y="8552522"/>
            <a:ext cx="3066733" cy="45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9A3F114D-7EAE-4636-8651-FA05559B31F2}" type="slidenum">
              <a:rPr lang="en-US" altLang="en-US" sz="1200">
                <a:solidFill>
                  <a:srgbClr val="000000"/>
                </a:solidFill>
                <a:latin typeface="Calibri" pitchFamily="34" charset="0"/>
              </a:rPr>
              <a:pPr algn="r" eaLnBrk="1" hangingPunct="1"/>
              <a:t>35</a:t>
            </a:fld>
            <a:endParaRPr lang="en-US" altLang="en-US" sz="1200">
              <a:solidFill>
                <a:srgbClr val="000000"/>
              </a:solidFill>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Janet</a:t>
            </a:r>
            <a:r>
              <a:rPr lang="en-US" baseline="0" dirty="0" smtClean="0"/>
              <a:t> Howard</a:t>
            </a:r>
            <a:r>
              <a:rPr lang="en-US" dirty="0" smtClean="0"/>
              <a:t>, thanks for taking some time to learn more about healthier environments and why they’re important to all of us.  Each</a:t>
            </a:r>
            <a:r>
              <a:rPr lang="en-US" baseline="0" dirty="0" smtClean="0"/>
              <a:t> of us can take steps to live healthier lives and hospitals can lead communities to a healthier future.  Thank you and Happy Earth Day – but remember. Every day is earth day.  Learn more at www.noharm.org or www.practicegreenhealth.org. </a:t>
            </a:r>
            <a:endParaRPr lang="en-US" dirty="0"/>
          </a:p>
        </p:txBody>
      </p:sp>
      <p:sp>
        <p:nvSpPr>
          <p:cNvPr id="4" name="Slide Number Placeholder 3"/>
          <p:cNvSpPr>
            <a:spLocks noGrp="1"/>
          </p:cNvSpPr>
          <p:nvPr>
            <p:ph type="sldNum" sz="quarter" idx="10"/>
          </p:nvPr>
        </p:nvSpPr>
        <p:spPr/>
        <p:txBody>
          <a:bodyPr/>
          <a:lstStyle/>
          <a:p>
            <a:fld id="{AA3AC397-73B2-444E-86AA-8583A180C8AC}" type="slidenum">
              <a:rPr lang="en-US" smtClean="0"/>
              <a:pPr/>
              <a:t>36</a:t>
            </a:fld>
            <a:endParaRPr lang="en-US"/>
          </a:p>
        </p:txBody>
      </p:sp>
    </p:spTree>
    <p:extLst>
      <p:ext uri="{BB962C8B-B14F-4D97-AF65-F5344CB8AC3E}">
        <p14:creationId xmlns:p14="http://schemas.microsoft.com/office/powerpoint/2010/main" val="681175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sz="1200" baseline="0" dirty="0" smtClean="0">
                <a:latin typeface="Arial" charset="0"/>
              </a:rPr>
              <a:t>The first Earth Day started on April 22, 1970 by </a:t>
            </a:r>
            <a:r>
              <a:rPr lang="en-US" sz="1200" b="0" i="0" kern="1200" dirty="0" smtClean="0">
                <a:solidFill>
                  <a:schemeClr val="tx1"/>
                </a:solidFill>
                <a:effectLst/>
                <a:latin typeface="+mn-lt"/>
                <a:ea typeface="+mn-ea"/>
                <a:cs typeface="+mn-cs"/>
              </a:rPr>
              <a:t>Gaylord Nelson while he was working as a U.S. Senator in Wisconsin.  It became</a:t>
            </a:r>
            <a:r>
              <a:rPr lang="en-US" sz="1200" b="0" i="0" kern="1200" baseline="0" dirty="0" smtClean="0">
                <a:solidFill>
                  <a:schemeClr val="tx1"/>
                </a:solidFill>
                <a:effectLst/>
                <a:latin typeface="+mn-lt"/>
                <a:ea typeface="+mn-ea"/>
                <a:cs typeface="+mn-cs"/>
              </a:rPr>
              <a:t> </a:t>
            </a:r>
            <a:r>
              <a:rPr lang="en-US" sz="1200" baseline="0" dirty="0" smtClean="0">
                <a:latin typeface="Arial" charset="0"/>
              </a:rPr>
              <a:t>a world wide event in 1990.</a:t>
            </a:r>
            <a:r>
              <a:rPr lang="en-US" sz="1200" b="0" i="0" kern="1200" dirty="0" smtClean="0">
                <a:solidFill>
                  <a:schemeClr val="tx1"/>
                </a:solidFill>
                <a:effectLst/>
                <a:latin typeface="+mn-lt"/>
                <a:ea typeface="+mn-ea"/>
                <a:cs typeface="+mn-cs"/>
              </a:rPr>
              <a:t> On the very first Earth Day back in 1970, 20 million people gathered in the streets of America to protest the industrial revolution. One in ten Americans took part in the first Earth Day activities with the result that, according to the </a:t>
            </a:r>
            <a:r>
              <a:rPr lang="en-US" sz="1200" b="0" i="1" kern="1200" dirty="0" smtClean="0">
                <a:solidFill>
                  <a:schemeClr val="tx1"/>
                </a:solidFill>
                <a:effectLst/>
                <a:latin typeface="+mn-lt"/>
                <a:ea typeface="+mn-ea"/>
                <a:cs typeface="+mn-cs"/>
              </a:rPr>
              <a:t>New York Times,</a:t>
            </a:r>
            <a:r>
              <a:rPr lang="en-US" sz="1200" b="0" i="0" kern="1200" dirty="0" smtClean="0">
                <a:solidFill>
                  <a:schemeClr val="tx1"/>
                </a:solidFill>
                <a:effectLst/>
                <a:latin typeface="+mn-lt"/>
                <a:ea typeface="+mn-ea"/>
                <a:cs typeface="+mn-cs"/>
              </a:rPr>
              <a:t> it ranks among “the largest participation in a political action in the nation’s history.” Every year on April 22, men, women, and children participate in neighborhood clean ups, learn about healthier practices, plant trees, clean up beaches or coral reefs, sign petitions, and think about how they can give back</a:t>
            </a:r>
            <a:r>
              <a:rPr lang="en-US" sz="1200" b="0" i="0" kern="1200" baseline="0" dirty="0" smtClean="0">
                <a:solidFill>
                  <a:schemeClr val="tx1"/>
                </a:solidFill>
                <a:effectLst/>
                <a:latin typeface="+mn-lt"/>
                <a:ea typeface="+mn-ea"/>
                <a:cs typeface="+mn-cs"/>
              </a:rPr>
              <a:t> to the planet. </a:t>
            </a:r>
          </a:p>
          <a:p>
            <a:pPr>
              <a:spcBef>
                <a:spcPct val="0"/>
              </a:spcBef>
            </a:pPr>
            <a:endParaRPr lang="en-US" altLang="en-US" sz="1200" dirty="0" smtClean="0">
              <a:latin typeface="Calibri" pitchFamily="34" charset="0"/>
              <a:sym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AA3AC397-73B2-444E-86AA-8583A180C8AC}" type="slidenum">
              <a:rPr lang="en-US" smtClean="0"/>
              <a:pPr/>
              <a:t>4</a:t>
            </a:fld>
            <a:endParaRPr lang="en-US"/>
          </a:p>
        </p:txBody>
      </p:sp>
    </p:spTree>
    <p:extLst>
      <p:ext uri="{BB962C8B-B14F-4D97-AF65-F5344CB8AC3E}">
        <p14:creationId xmlns:p14="http://schemas.microsoft.com/office/powerpoint/2010/main" val="2555146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air we breathe, the water we drink, the food we eat and the products and processes we are exposed to every day—all play a role in our health. More and more people are realizing that we have to take better care of our planet – it’s the only one we’ve got. But we can learn how we can treat every day like it’s earth day. Human health is influenced by a variety of factors. By taking care of the planet, we are taking care of ourselves, our children, friends, parents and the future.  Here are a variety of ways that man’s actions impact the environment and ourselves. Energy sources, driving cars, pesticides, herbicides even consumer products like nail polish and shampoo have an impact. The more we understand, the more we can work together to create a healthier future.</a:t>
            </a:r>
          </a:p>
          <a:p>
            <a:endParaRPr lang="en-US" baseline="0" dirty="0" smtClean="0"/>
          </a:p>
          <a:p>
            <a:r>
              <a:rPr lang="en-US" baseline="0" dirty="0" smtClean="0">
                <a:latin typeface="Arial" charset="0"/>
              </a:rPr>
              <a:t>“Going green” is more than just recycling, we are taking a closer look at how we build, what we buy, the food we serve, chemicals in use and the amount of energy and water that is consumed.  We have a responsibility to preserve our natural resources and provide quality health care without negatively impacting human health and the environment and you are part of it!  And you can take steps to improve the health of your home and community, as well.</a:t>
            </a:r>
            <a:endParaRPr lang="en-US" dirty="0"/>
          </a:p>
        </p:txBody>
      </p:sp>
      <p:sp>
        <p:nvSpPr>
          <p:cNvPr id="4" name="Slide Number Placeholder 3"/>
          <p:cNvSpPr>
            <a:spLocks noGrp="1"/>
          </p:cNvSpPr>
          <p:nvPr>
            <p:ph type="sldNum" sz="quarter" idx="10"/>
          </p:nvPr>
        </p:nvSpPr>
        <p:spPr/>
        <p:txBody>
          <a:bodyPr/>
          <a:lstStyle/>
          <a:p>
            <a:pPr>
              <a:defRPr/>
            </a:pPr>
            <a:fld id="{9689031A-3453-4A01-B879-F61DC85FA477}"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eaLnBrk="1" hangingPunct="1"/>
            <a:r>
              <a:rPr lang="en-US" dirty="0" smtClean="0"/>
              <a:t>I’m sure you’ve been hearing a lot about sustainability lately – what is “sustainability,” “environmental stewardship” and “going green?”  By definition, it’s about making decisions now that don’t negatively impact future generations or public health. The fact is, though, that humans are negatively impacting the environment – we consume far too much energy and water and generate too much waste.  We use toxic chemicals, have transportation impacts and food systems that are out of balance with the earth’s ability to regenerate for future needs. And these same impacts on the environment can also impact human health – through the air we breathe, the water we drink, the food we eat and the chemicals to which we are exposed. While the language we use to describe healthier environments may be different, “sustainability”  “Environmental Stewardship”  “going green” the actions</a:t>
            </a:r>
            <a:r>
              <a:rPr lang="en-US" baseline="0" dirty="0" smtClean="0"/>
              <a:t> are the same. Taking a closer look at what we buy individually or as an organization and how we can work together for positive change – a step at a time.  It’s a lot of work, we can’t do everything at once.  But we can set goals for ourselves and for our organizations – goals that one at a time might seem small, but added up over time, they can have a huge and lasting impact.  </a:t>
            </a:r>
            <a:endParaRPr lang="en-US" dirty="0" smtClean="0"/>
          </a:p>
        </p:txBody>
      </p:sp>
      <p:sp>
        <p:nvSpPr>
          <p:cNvPr id="56324" name="Slide Number Placeholder 3"/>
          <p:cNvSpPr>
            <a:spLocks noGrp="1"/>
          </p:cNvSpPr>
          <p:nvPr>
            <p:ph type="sldNum" sz="quarter" idx="5"/>
          </p:nvPr>
        </p:nvSpPr>
        <p:spPr>
          <a:noFill/>
        </p:spPr>
        <p:txBody>
          <a:bodyPr/>
          <a:lstStyle/>
          <a:p>
            <a:pPr defTabSz="913674"/>
            <a:fld id="{867D9161-E993-4655-AB1C-C710FB0110E8}" type="slidenum">
              <a:rPr lang="en-US" smtClean="0"/>
              <a:pPr defTabSz="913674"/>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itchFamily="34" charset="0"/>
                <a:ea typeface="MS PGothic" pitchFamily="34" charset="-128"/>
              </a:defRPr>
            </a:lvl1pPr>
            <a:lvl2pPr marL="742950" indent="-285750" eaLnBrk="0" hangingPunct="0">
              <a:defRPr>
                <a:solidFill>
                  <a:schemeClr val="tx1"/>
                </a:solidFill>
                <a:latin typeface="Candara" pitchFamily="34" charset="0"/>
                <a:ea typeface="MS PGothic" pitchFamily="34" charset="-128"/>
              </a:defRPr>
            </a:lvl2pPr>
            <a:lvl3pPr marL="1143000" indent="-228600" eaLnBrk="0" hangingPunct="0">
              <a:defRPr>
                <a:solidFill>
                  <a:schemeClr val="tx1"/>
                </a:solidFill>
                <a:latin typeface="Candara" pitchFamily="34" charset="0"/>
                <a:ea typeface="MS PGothic" pitchFamily="34" charset="-128"/>
              </a:defRPr>
            </a:lvl3pPr>
            <a:lvl4pPr marL="1600200" indent="-228600" eaLnBrk="0" hangingPunct="0">
              <a:defRPr>
                <a:solidFill>
                  <a:schemeClr val="tx1"/>
                </a:solidFill>
                <a:latin typeface="Candara" pitchFamily="34" charset="0"/>
                <a:ea typeface="MS PGothic" pitchFamily="34" charset="-128"/>
              </a:defRPr>
            </a:lvl4pPr>
            <a:lvl5pPr marL="2057400" indent="-228600" eaLnBrk="0" hangingPunct="0">
              <a:defRPr>
                <a:solidFill>
                  <a:schemeClr val="tx1"/>
                </a:solidFill>
                <a:latin typeface="Candar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ndar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ndar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ndar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ndara" pitchFamily="34" charset="0"/>
                <a:ea typeface="MS PGothic" pitchFamily="34" charset="-128"/>
              </a:defRPr>
            </a:lvl9pPr>
          </a:lstStyle>
          <a:p>
            <a:pPr eaLnBrk="1" hangingPunct="1"/>
            <a:fld id="{F81166EF-CCEB-4DAB-9239-FA7C493CF6D8}" type="slidenum">
              <a:rPr lang="en-US" altLang="en-US" smtClean="0">
                <a:latin typeface="Arial" pitchFamily="34" charset="0"/>
              </a:rPr>
              <a:pPr eaLnBrk="1" hangingPunct="1"/>
              <a:t>7</a:t>
            </a:fld>
            <a:endParaRPr lang="en-US" altLang="en-US" smtClean="0">
              <a:latin typeface="Arial" pitchFamily="34"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xfrm>
            <a:off x="943610" y="4277043"/>
            <a:ext cx="5189855" cy="40519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We have all experienced</a:t>
            </a:r>
            <a:r>
              <a:rPr lang="en-US" sz="1200" b="0" i="0" kern="1200" baseline="0" dirty="0" smtClean="0">
                <a:solidFill>
                  <a:schemeClr val="tx1"/>
                </a:solidFill>
                <a:effectLst/>
                <a:latin typeface="+mn-lt"/>
                <a:ea typeface="+mn-ea"/>
                <a:cs typeface="+mn-cs"/>
              </a:rPr>
              <a:t> or seen the on the news, the outcome of extreme weather events.  We have seen </a:t>
            </a:r>
            <a:r>
              <a:rPr lang="en-US" sz="1200" b="0" i="0" kern="1200" baseline="0" dirty="0" err="1" smtClean="0">
                <a:solidFill>
                  <a:schemeClr val="tx1"/>
                </a:solidFill>
                <a:effectLst/>
                <a:latin typeface="+mn-lt"/>
                <a:ea typeface="+mn-ea"/>
                <a:cs typeface="+mn-cs"/>
              </a:rPr>
              <a:t>Hurrican</a:t>
            </a:r>
            <a:r>
              <a:rPr lang="en-US" sz="1200" b="0" i="0" kern="1200" baseline="0" dirty="0" smtClean="0">
                <a:solidFill>
                  <a:schemeClr val="tx1"/>
                </a:solidFill>
                <a:effectLst/>
                <a:latin typeface="+mn-lt"/>
                <a:ea typeface="+mn-ea"/>
                <a:cs typeface="+mn-cs"/>
              </a:rPr>
              <a:t> Katrina.  We have seen </a:t>
            </a:r>
            <a:r>
              <a:rPr lang="en-US" sz="1200" b="0" i="0" kern="1200" baseline="0" dirty="0" err="1" smtClean="0">
                <a:solidFill>
                  <a:schemeClr val="tx1"/>
                </a:solidFill>
                <a:effectLst/>
                <a:latin typeface="+mn-lt"/>
                <a:ea typeface="+mn-ea"/>
                <a:cs typeface="+mn-cs"/>
              </a:rPr>
              <a:t>Superstorm</a:t>
            </a:r>
            <a:r>
              <a:rPr lang="en-US" sz="1200" b="0" i="0" kern="1200" baseline="0" dirty="0" smtClean="0">
                <a:solidFill>
                  <a:schemeClr val="tx1"/>
                </a:solidFill>
                <a:effectLst/>
                <a:latin typeface="+mn-lt"/>
                <a:ea typeface="+mn-ea"/>
                <a:cs typeface="+mn-cs"/>
              </a:rPr>
              <a:t> Sandy.  Flooding, damage, emergency response and a need to prepare for the next extreme weather event.  What is global warming and what can we do about it?  </a:t>
            </a:r>
            <a:r>
              <a:rPr lang="en-US" sz="1200" b="0" i="0" kern="1200" dirty="0" smtClean="0">
                <a:solidFill>
                  <a:schemeClr val="tx1"/>
                </a:solidFill>
                <a:effectLst/>
                <a:latin typeface="+mn-lt"/>
                <a:ea typeface="+mn-ea"/>
                <a:cs typeface="+mn-cs"/>
              </a:rPr>
              <a:t>Carbon dioxide is the primary </a:t>
            </a:r>
            <a:r>
              <a:rPr lang="en-US" sz="1200" b="0" i="0" u="none" strike="noStrike" kern="1200" dirty="0" smtClean="0">
                <a:solidFill>
                  <a:schemeClr val="accent3">
                    <a:lumMod val="50000"/>
                  </a:schemeClr>
                </a:solidFill>
                <a:effectLst/>
                <a:latin typeface="+mn-lt"/>
                <a:ea typeface="+mn-ea"/>
                <a:cs typeface="+mn-cs"/>
                <a:hlinkClick r:id="rId3" tooltip="Cause and effects of global warming"/>
              </a:rPr>
              <a:t>greenhouse gas causing global warming</a:t>
            </a:r>
            <a:r>
              <a:rPr lang="en-US" sz="1200" b="0" i="0" u="none" kern="1200" dirty="0" smtClean="0">
                <a:solidFill>
                  <a:schemeClr val="accent3">
                    <a:lumMod val="50000"/>
                  </a:schemeClr>
                </a:solidFill>
                <a:effectLst/>
                <a:latin typeface="+mn-lt"/>
                <a:ea typeface="+mn-ea"/>
                <a:cs typeface="+mn-cs"/>
              </a:rPr>
              <a:t>.   </a:t>
            </a:r>
            <a:r>
              <a:rPr lang="en-US" altLang="en-US" sz="1200" kern="1200" dirty="0" smtClean="0">
                <a:solidFill>
                  <a:schemeClr val="tx1"/>
                </a:solidFill>
                <a:effectLst/>
                <a:latin typeface="+mn-lt"/>
                <a:ea typeface="+mn-ea"/>
                <a:cs typeface="+mn-cs"/>
              </a:rPr>
              <a:t>Global</a:t>
            </a:r>
            <a:r>
              <a:rPr lang="en-US" altLang="en-US" sz="1200" kern="1200" baseline="0" dirty="0" smtClean="0">
                <a:solidFill>
                  <a:schemeClr val="tx1"/>
                </a:solidFill>
                <a:effectLst/>
                <a:latin typeface="+mn-lt"/>
                <a:ea typeface="+mn-ea"/>
                <a:cs typeface="+mn-cs"/>
              </a:rPr>
              <a:t> climate change or global warming is a result of carbon dioxide surrounding the planet.  T</a:t>
            </a:r>
            <a:r>
              <a:rPr lang="en-US" sz="1200" b="0" i="0" kern="1200" baseline="0" dirty="0" smtClean="0">
                <a:solidFill>
                  <a:schemeClr val="tx1"/>
                </a:solidFill>
                <a:effectLst/>
                <a:latin typeface="+mn-lt"/>
                <a:ea typeface="+mn-ea"/>
                <a:cs typeface="+mn-cs"/>
              </a:rPr>
              <a:t>hink of it like a puffy down jacket that is holding heat in for the planet.  This might sound cozy but it’s a little too cozy – it’s warming the planet. We are experiencing the impacts of global climate change.</a:t>
            </a:r>
            <a:r>
              <a:rPr lang="en-US" sz="1200" kern="1200" dirty="0" smtClean="0">
                <a:solidFill>
                  <a:schemeClr val="tx1"/>
                </a:solidFill>
                <a:effectLst/>
                <a:latin typeface="+mn-lt"/>
                <a:ea typeface="+mn-ea"/>
                <a:cs typeface="+mn-cs"/>
              </a:rPr>
              <a:t> Extreme heat resulting in heat stress, heat stroke, poor air quality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an increase in asthma – as temperatures goes up, air quality goes down and those with respiratory or cardiac frailty suffer the most.  Wildfires continue which increase air pollution and ozone. Flooding comes with a loss of livelihood, loss of homes and death. Vector born diseases (sometimes transmitted by mosquitoes that are traveling beyond their usual geography) are coming north with the tropical weather. They bring diseases like West Nile virus</a:t>
            </a:r>
            <a:r>
              <a:rPr lang="en-US" sz="1200" kern="1200" baseline="0" dirty="0" smtClean="0">
                <a:solidFill>
                  <a:schemeClr val="tx1"/>
                </a:solidFill>
                <a:effectLst/>
                <a:latin typeface="+mn-lt"/>
                <a:ea typeface="+mn-ea"/>
                <a:cs typeface="+mn-cs"/>
              </a:rPr>
              <a:t> and</a:t>
            </a:r>
            <a:r>
              <a:rPr lang="en-US" sz="1200" kern="1200" dirty="0" smtClean="0">
                <a:solidFill>
                  <a:schemeClr val="tx1"/>
                </a:solidFill>
                <a:effectLst/>
                <a:latin typeface="+mn-lt"/>
                <a:ea typeface="+mn-ea"/>
                <a:cs typeface="+mn-cs"/>
              </a:rPr>
              <a:t> Dengue fever to regions that were not previously experiencing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Other greenhouse gases besides carbon dioxide  include methane and ozone and there are anesthetic gases used in the operating room that are greenhouse</a:t>
            </a:r>
            <a:r>
              <a:rPr lang="en-US" sz="1200" b="0" i="0" kern="1200" baseline="0" dirty="0" smtClean="0">
                <a:solidFill>
                  <a:schemeClr val="tx1"/>
                </a:solidFill>
                <a:effectLst/>
                <a:latin typeface="+mn-lt"/>
                <a:ea typeface="+mn-ea"/>
                <a:cs typeface="+mn-cs"/>
              </a:rPr>
              <a:t> gases, as well.  On a personal level,  w</a:t>
            </a:r>
            <a:r>
              <a:rPr lang="en-US" sz="1200" b="0" i="0" kern="1200" dirty="0" smtClean="0">
                <a:solidFill>
                  <a:schemeClr val="tx1"/>
                </a:solidFill>
                <a:effectLst/>
                <a:latin typeface="+mn-lt"/>
                <a:ea typeface="+mn-ea"/>
                <a:cs typeface="+mn-cs"/>
              </a:rPr>
              <a:t>hen you drive a car, the engine burns fuel which creates a certain amount of carbon dioxide or CO2, depending on how</a:t>
            </a:r>
            <a:r>
              <a:rPr lang="en-US" sz="1200" b="0" i="0" kern="1200" baseline="0" dirty="0" smtClean="0">
                <a:solidFill>
                  <a:schemeClr val="tx1"/>
                </a:solidFill>
                <a:effectLst/>
                <a:latin typeface="+mn-lt"/>
                <a:ea typeface="+mn-ea"/>
                <a:cs typeface="+mn-cs"/>
              </a:rPr>
              <a:t> much gas is used per mile and how far you drive your car.</a:t>
            </a:r>
            <a:r>
              <a:rPr lang="en-US" sz="1200" b="0" i="0" kern="1200" dirty="0" smtClean="0">
                <a:solidFill>
                  <a:schemeClr val="tx1"/>
                </a:solidFill>
                <a:effectLst/>
                <a:latin typeface="+mn-lt"/>
                <a:ea typeface="+mn-ea"/>
                <a:cs typeface="+mn-cs"/>
              </a:rPr>
              <a:t>   When you buy food and goods, the production of the food and goods also emitted some quantities of CO2.  When</a:t>
            </a:r>
            <a:r>
              <a:rPr lang="en-US" sz="1200" b="0" i="0" kern="1200" baseline="0" dirty="0" smtClean="0">
                <a:solidFill>
                  <a:schemeClr val="tx1"/>
                </a:solidFill>
                <a:effectLst/>
                <a:latin typeface="+mn-lt"/>
                <a:ea typeface="+mn-ea"/>
                <a:cs typeface="+mn-cs"/>
              </a:rPr>
              <a:t> we throw food away into a landfill, methane gas is produced, which is a greenhouse gas, as well, contributing to carbon in the atmosphere.  Energy sources like gas, oil and coal are sources of carbon emissions contributing to global climate change.  These are some of the sources of greenhouse gases and contributors to excessive carbon dioxide in the atmosphere.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kern="1200" dirty="0" smtClean="0">
              <a:solidFill>
                <a:schemeClr val="tx1"/>
              </a:solidFill>
              <a:effectLst/>
              <a:latin typeface="+mn-lt"/>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t>
            </a:r>
            <a:r>
              <a:rPr lang="en-US" sz="1200" b="0" i="0" kern="1200" dirty="0" smtClean="0">
                <a:solidFill>
                  <a:schemeClr val="tx1"/>
                </a:solidFill>
                <a:effectLst/>
                <a:latin typeface="+mn-lt"/>
                <a:ea typeface="+mn-ea"/>
                <a:cs typeface="+mn-cs"/>
              </a:rPr>
              <a:t>o preserve a livable planet, scientists tell us we must reduce the amount of carbon dioxide in the atmosphere from its current level of 400 parts per million (ppm) to below 350 ppm.  And that is our task, as a sector and as individuals.</a:t>
            </a:r>
            <a:r>
              <a:rPr lang="en-US" sz="1200" b="0" i="0" kern="1200" baseline="0" dirty="0" smtClean="0">
                <a:solidFill>
                  <a:schemeClr val="tx1"/>
                </a:solidFill>
                <a:effectLst/>
                <a:latin typeface="+mn-lt"/>
                <a:ea typeface="+mn-ea"/>
                <a:cs typeface="+mn-cs"/>
              </a:rPr>
              <a:t> and the way we can measure improvement or try to reduce the impacts of climate change is to reduce the amount of carbon dioxide that is generated individually and in businesses, like health care.   Each one of us individually has a carbon footprint based on how we heat our homes, how much we drive cars and fly in airplanes, the types of products we purchase and how we discard our waste, to name a few.  Businesses have started to measure their carbon footprint or, the amount of carbon they generate, so they can measure progress and contribute to the health of the planet.  Every person and business has a role to play to reduce carbon emissions and reduce their carbon footprint.</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health care, there are</a:t>
            </a:r>
            <a:r>
              <a:rPr lang="en-US" sz="1200" b="0" i="0" kern="1200" baseline="0" dirty="0" smtClean="0">
                <a:solidFill>
                  <a:schemeClr val="tx1"/>
                </a:solidFill>
                <a:effectLst/>
                <a:latin typeface="+mn-lt"/>
                <a:ea typeface="+mn-ea"/>
                <a:cs typeface="+mn-cs"/>
              </a:rPr>
              <a:t> many</a:t>
            </a:r>
            <a:r>
              <a:rPr lang="en-US" sz="1200" b="0" i="0" kern="1200" dirty="0" smtClean="0">
                <a:solidFill>
                  <a:schemeClr val="tx1"/>
                </a:solidFill>
                <a:effectLst/>
                <a:latin typeface="+mn-lt"/>
                <a:ea typeface="+mn-ea"/>
                <a:cs typeface="+mn-cs"/>
              </a:rPr>
              <a:t> supplies</a:t>
            </a:r>
            <a:r>
              <a:rPr lang="en-US" sz="1200" b="0" i="0" kern="1200" baseline="0" dirty="0" smtClean="0">
                <a:solidFill>
                  <a:schemeClr val="tx1"/>
                </a:solidFill>
                <a:effectLst/>
                <a:latin typeface="+mn-lt"/>
                <a:ea typeface="+mn-ea"/>
                <a:cs typeface="+mn-cs"/>
              </a:rPr>
              <a:t> to purchase and manage.  The supplies are manufactured, often from very far away and then transported by plane or truck to the facilities.   Hospitals use a lot of energy for heating and cooling and electricity for running medical equipment and lighting.  All of these activities contribute to the carbon footprint.  Of course, much of these activities cannot be avoided but people and hospitals can purchase equipment that is energy efficient or buy locally to reduce the distance that products are transported.  They can also make sure to shut off lights when not in use and increase natural day lighting to reduce the need for lighting.  These efforts reduce the carbon footprint.  </a:t>
            </a:r>
            <a:endParaRPr lang="en-US" dirty="0"/>
          </a:p>
        </p:txBody>
      </p:sp>
      <p:sp>
        <p:nvSpPr>
          <p:cNvPr id="4" name="Slide Number Placeholder 3"/>
          <p:cNvSpPr>
            <a:spLocks noGrp="1"/>
          </p:cNvSpPr>
          <p:nvPr>
            <p:ph type="sldNum" sz="quarter" idx="10"/>
          </p:nvPr>
        </p:nvSpPr>
        <p:spPr/>
        <p:txBody>
          <a:bodyPr/>
          <a:lstStyle/>
          <a:p>
            <a:fld id="{AA3AC397-73B2-444E-86AA-8583A180C8AC}" type="slidenum">
              <a:rPr lang="en-US" smtClean="0"/>
              <a:pPr/>
              <a:t>8</a:t>
            </a:fld>
            <a:endParaRPr lang="en-US"/>
          </a:p>
        </p:txBody>
      </p:sp>
    </p:spTree>
    <p:extLst>
      <p:ext uri="{BB962C8B-B14F-4D97-AF65-F5344CB8AC3E}">
        <p14:creationId xmlns:p14="http://schemas.microsoft.com/office/powerpoint/2010/main" val="3288905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700"/>
              </a:spcBef>
            </a:pPr>
            <a:r>
              <a:rPr lang="en-US" dirty="0" smtClean="0"/>
              <a:t>Leading hospitals are getting serious about climate change.  Kaiser</a:t>
            </a:r>
            <a:r>
              <a:rPr lang="en-US" baseline="0" dirty="0" smtClean="0"/>
              <a:t> Permanente is investing in renewable energy which means the energy is naturally replenished from the wind or sun.  A couple of things they did onsite to conserve energy was to</a:t>
            </a:r>
            <a:r>
              <a:rPr lang="en-US" altLang="en-US" sz="1200" b="1" dirty="0" smtClean="0">
                <a:solidFill>
                  <a:srgbClr val="000000"/>
                </a:solidFill>
                <a:latin typeface="Calibri" pitchFamily="34" charset="0"/>
              </a:rPr>
              <a:t> </a:t>
            </a:r>
            <a:r>
              <a:rPr lang="en-US" altLang="en-US" sz="1200" dirty="0" smtClean="0">
                <a:solidFill>
                  <a:srgbClr val="000000"/>
                </a:solidFill>
                <a:latin typeface="Calibri" pitchFamily="34" charset="0"/>
              </a:rPr>
              <a:t>switch surgical lights from halogen bulbs to LED bulbs, a more efficient bulb which resulted</a:t>
            </a:r>
            <a:r>
              <a:rPr lang="en-US" altLang="en-US" sz="1200" baseline="0" dirty="0" smtClean="0">
                <a:solidFill>
                  <a:srgbClr val="000000"/>
                </a:solidFill>
                <a:latin typeface="Calibri" pitchFamily="34" charset="0"/>
              </a:rPr>
              <a:t> in </a:t>
            </a:r>
            <a:r>
              <a:rPr lang="en-US" altLang="en-US" sz="1200" dirty="0" smtClean="0">
                <a:solidFill>
                  <a:srgbClr val="000000"/>
                </a:solidFill>
                <a:latin typeface="Calibri" pitchFamily="34" charset="0"/>
              </a:rPr>
              <a:t>reducing energy by 33% and reducing heat from the lighting.  And reducing energy is also fiscally responsible.   For regular bulbs throughout</a:t>
            </a:r>
            <a:r>
              <a:rPr lang="en-US" altLang="en-US" sz="1200" baseline="0" dirty="0" smtClean="0">
                <a:solidFill>
                  <a:srgbClr val="000000"/>
                </a:solidFill>
                <a:latin typeface="Calibri" pitchFamily="34" charset="0"/>
              </a:rPr>
              <a:t> the hospitals, they s</a:t>
            </a:r>
            <a:r>
              <a:rPr lang="en-US" altLang="en-US" sz="1200" dirty="0" smtClean="0">
                <a:solidFill>
                  <a:srgbClr val="000000"/>
                </a:solidFill>
                <a:latin typeface="Calibri" pitchFamily="34" charset="0"/>
              </a:rPr>
              <a:t>witched to long lasting, higher quality light bulbs containing 72% less mercury</a:t>
            </a:r>
            <a:r>
              <a:rPr lang="en-US" altLang="en-US" sz="1200" baseline="0" dirty="0" smtClean="0">
                <a:solidFill>
                  <a:srgbClr val="000000"/>
                </a:solidFill>
                <a:latin typeface="Calibri" pitchFamily="34" charset="0"/>
              </a:rPr>
              <a:t> and</a:t>
            </a:r>
            <a:r>
              <a:rPr lang="en-US" altLang="en-US" sz="1200" dirty="0" smtClean="0">
                <a:solidFill>
                  <a:srgbClr val="000000"/>
                </a:solidFill>
                <a:latin typeface="Calibri" pitchFamily="34" charset="0"/>
              </a:rPr>
              <a:t> using 20% less energy. </a:t>
            </a:r>
            <a:r>
              <a:rPr lang="en-US" altLang="en-US" sz="1200" b="1" dirty="0" smtClean="0">
                <a:solidFill>
                  <a:srgbClr val="000000"/>
                </a:solidFill>
                <a:latin typeface="Calibri" pitchFamily="34" charset="0"/>
              </a:rPr>
              <a:t>  </a:t>
            </a:r>
            <a:r>
              <a:rPr lang="en-US" altLang="en-US" sz="1200" b="0" dirty="0" smtClean="0">
                <a:solidFill>
                  <a:srgbClr val="000000"/>
                </a:solidFill>
                <a:latin typeface="Calibri" pitchFamily="34" charset="0"/>
              </a:rPr>
              <a:t>These</a:t>
            </a:r>
            <a:r>
              <a:rPr lang="en-US" altLang="en-US" sz="1200" b="0" baseline="0" dirty="0" smtClean="0">
                <a:solidFill>
                  <a:srgbClr val="000000"/>
                </a:solidFill>
                <a:latin typeface="Calibri" pitchFamily="34" charset="0"/>
              </a:rPr>
              <a:t> practices can be realized at home too through buying LED lighting, which are more efficient, meaning they use less energy and last longer, reducing household expenses.  We call that win-win – better for the environment and saves money. </a:t>
            </a:r>
            <a:endParaRPr lang="en-US" altLang="en-US" sz="1200" b="0" dirty="0" smtClean="0">
              <a:solidFill>
                <a:srgbClr val="000000"/>
              </a:solidFill>
              <a:latin typeface="Calibri" pitchFamily="34" charset="0"/>
            </a:endParaRPr>
          </a:p>
          <a:p>
            <a:pPr eaLnBrk="1" hangingPunct="1">
              <a:spcBef>
                <a:spcPts val="700"/>
              </a:spcBef>
            </a:pPr>
            <a:endParaRPr lang="en-US" altLang="en-US" sz="1200" b="1" dirty="0" smtClean="0">
              <a:solidFill>
                <a:srgbClr val="000000"/>
              </a:solidFill>
              <a:latin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AA3AC397-73B2-444E-86AA-8583A180C8AC}" type="slidenum">
              <a:rPr lang="en-US" smtClean="0"/>
              <a:pPr/>
              <a:t>9</a:t>
            </a:fld>
            <a:endParaRPr lang="en-US"/>
          </a:p>
        </p:txBody>
      </p:sp>
    </p:spTree>
    <p:extLst>
      <p:ext uri="{BB962C8B-B14F-4D97-AF65-F5344CB8AC3E}">
        <p14:creationId xmlns:p14="http://schemas.microsoft.com/office/powerpoint/2010/main" val="654814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E098A56-41AA-4BF1-B422-D2CA09F319B7}" type="datetimeFigureOut">
              <a:rPr lang="en-US">
                <a:solidFill>
                  <a:srgbClr val="000000"/>
                </a:solidFill>
              </a:rPr>
              <a:pPr>
                <a:defRPr/>
              </a:pPr>
              <a:t>3/12/2014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26450C-CEFD-4FAD-B441-93AEF471C5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2116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52C4ACF-46E9-4753-A4EE-81F2907C7D41}" type="datetimeFigureOut">
              <a:rPr lang="en-US">
                <a:solidFill>
                  <a:srgbClr val="000000"/>
                </a:solidFill>
              </a:rPr>
              <a:pPr>
                <a:defRPr/>
              </a:pPr>
              <a:t>3/12/2014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30D141-0460-4218-988F-78162C9450D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15803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791E1F4-5488-434C-B214-E1651F499488}" type="datetimeFigureOut">
              <a:rPr lang="en-US">
                <a:solidFill>
                  <a:srgbClr val="000000"/>
                </a:solidFill>
              </a:rPr>
              <a:pPr>
                <a:defRPr/>
              </a:pPr>
              <a:t>3/12/2014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D87651-C48A-4117-93CB-070AA04D950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9984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F4E68D0-B870-4A64-8447-C61C430576F9}" type="datetimeFigureOut">
              <a:rPr lang="en-US">
                <a:solidFill>
                  <a:srgbClr val="000000"/>
                </a:solidFill>
              </a:rPr>
              <a:pPr>
                <a:defRPr/>
              </a:pPr>
              <a:t>3/12/2014</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6172D3-D30E-481B-A4C8-85CF7C8229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67521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991C22DA-8E2A-4968-B538-35D8257F4078}" type="datetimeFigureOut">
              <a:rPr lang="en-US">
                <a:solidFill>
                  <a:srgbClr val="000000"/>
                </a:solidFill>
              </a:rPr>
              <a:pPr>
                <a:defRPr/>
              </a:pPr>
              <a:t>3/12/2014</a:t>
            </a:fld>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70078E4-3A22-43CB-9076-F521E55E3BD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22543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142"/>
        <p:cNvGrpSpPr/>
        <p:nvPr/>
      </p:nvGrpSpPr>
      <p:grpSpPr>
        <a:xfrm>
          <a:off x="0" y="0"/>
          <a:ext cx="0" cy="0"/>
          <a:chOff x="0" y="0"/>
          <a:chExt cx="0" cy="0"/>
        </a:xfrm>
      </p:grpSpPr>
      <p:sp>
        <p:nvSpPr>
          <p:cNvPr id="3" name="Shape 143"/>
          <p:cNvSpPr>
            <a:spLocks noChangeArrowheads="1"/>
          </p:cNvSpPr>
          <p:nvPr/>
        </p:nvSpPr>
        <p:spPr bwMode="auto">
          <a:xfrm>
            <a:off x="4763" y="0"/>
            <a:ext cx="9134475" cy="6858000"/>
          </a:xfrm>
          <a:prstGeom prst="rect">
            <a:avLst/>
          </a:prstGeom>
          <a:blipFill dpi="0" rotWithShape="1">
            <a:blip r:embed="rId2" cstate="print"/>
            <a:srcRect/>
            <a:stretch>
              <a:fillRect/>
            </a:stretch>
          </a:blipFill>
          <a:ln>
            <a:noFill/>
          </a:ln>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US" altLang="en-US" smtClean="0">
              <a:ea typeface="+mn-ea"/>
            </a:endParaRPr>
          </a:p>
        </p:txBody>
      </p:sp>
      <p:sp>
        <p:nvSpPr>
          <p:cNvPr id="144" name="Shape 144"/>
          <p:cNvSpPr txBox="1">
            <a:spLocks noGrp="1"/>
          </p:cNvSpPr>
          <p:nvPr>
            <p:ph type="title"/>
          </p:nvPr>
        </p:nvSpPr>
        <p:spPr>
          <a:xfrm>
            <a:off x="315912" y="85725"/>
            <a:ext cx="6383337" cy="852488"/>
          </a:xfrm>
          <a:prstGeom prst="rect">
            <a:avLst/>
          </a:prstGeom>
          <a:noFill/>
          <a:ln>
            <a:noFill/>
          </a:ln>
        </p:spPr>
        <p:txBody>
          <a:bodyPr/>
          <a:lstStyle>
            <a:lvl1pPr rtl="0">
              <a:defRPr>
                <a:solidFill>
                  <a:srgbClr val="FFFFFF"/>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4" name="Shape 145"/>
          <p:cNvSpPr txBox="1">
            <a:spLocks noGrp="1"/>
          </p:cNvSpPr>
          <p:nvPr>
            <p:ph type="dt" idx="10"/>
          </p:nvPr>
        </p:nvSpPr>
        <p:spPr/>
        <p:txBody>
          <a:bodyPr/>
          <a:lstStyle>
            <a:lvl1pPr fontAlgn="auto">
              <a:spcBef>
                <a:spcPts val="0"/>
              </a:spcBef>
              <a:spcAft>
                <a:spcPts val="0"/>
              </a:spcAft>
              <a:defRPr>
                <a:latin typeface="Calibri"/>
                <a:ea typeface="+mn-ea"/>
                <a:cs typeface="+mn-cs"/>
              </a:defRPr>
            </a:lvl1pPr>
          </a:lstStyle>
          <a:p>
            <a:pPr>
              <a:defRPr/>
            </a:pPr>
            <a:endParaRPr lang="en-US" altLang="en-US"/>
          </a:p>
        </p:txBody>
      </p:sp>
      <p:sp>
        <p:nvSpPr>
          <p:cNvPr id="5" name="Shape 146"/>
          <p:cNvSpPr txBox="1">
            <a:spLocks noGrp="1"/>
          </p:cNvSpPr>
          <p:nvPr>
            <p:ph type="ftr" idx="11"/>
          </p:nvPr>
        </p:nvSpPr>
        <p:spPr/>
        <p:txBody>
          <a:bodyPr/>
          <a:lstStyle>
            <a:lvl1pPr fontAlgn="auto">
              <a:spcBef>
                <a:spcPts val="0"/>
              </a:spcBef>
              <a:spcAft>
                <a:spcPts val="0"/>
              </a:spcAft>
              <a:buClr>
                <a:srgbClr val="FFFFFF"/>
              </a:buClr>
              <a:defRPr>
                <a:solidFill>
                  <a:srgbClr val="FFFFFF"/>
                </a:solidFill>
                <a:latin typeface="Calibri" pitchFamily="34"/>
                <a:ea typeface="ＭＳ Ｐゴシック" pitchFamily="34"/>
                <a:cs typeface="Arial" pitchFamily="34"/>
              </a:defRPr>
            </a:lvl1pPr>
          </a:lstStyle>
          <a:p>
            <a:pPr>
              <a:defRPr/>
            </a:pPr>
            <a:endParaRPr lang="en-US" altLang="en-US"/>
          </a:p>
        </p:txBody>
      </p:sp>
      <p:sp>
        <p:nvSpPr>
          <p:cNvPr id="6" name="Shape 147"/>
          <p:cNvSpPr txBox="1">
            <a:spLocks noGrp="1"/>
          </p:cNvSpPr>
          <p:nvPr>
            <p:ph type="sldNum" idx="12"/>
          </p:nvPr>
        </p:nvSpPr>
        <p:spPr/>
        <p:txBody>
          <a:bodyPr/>
          <a:lstStyle>
            <a:lvl1pPr fontAlgn="auto">
              <a:spcBef>
                <a:spcPts val="0"/>
              </a:spcBef>
              <a:spcAft>
                <a:spcPts val="0"/>
              </a:spcAft>
              <a:buClr>
                <a:srgbClr val="FFFFFF"/>
              </a:buClr>
              <a:defRPr>
                <a:solidFill>
                  <a:srgbClr val="FFFFFF"/>
                </a:solidFill>
                <a:latin typeface="Calibri"/>
                <a:ea typeface="+mn-ea"/>
                <a:cs typeface="+mn-cs"/>
              </a:defRPr>
            </a:lvl1pPr>
          </a:lstStyle>
          <a:p>
            <a:pPr>
              <a:defRPr/>
            </a:pPr>
            <a:endParaRPr lang="en-US" altLang="en-US"/>
          </a:p>
        </p:txBody>
      </p:sp>
    </p:spTree>
    <p:extLst>
      <p:ext uri="{BB962C8B-B14F-4D97-AF65-F5344CB8AC3E}">
        <p14:creationId xmlns:p14="http://schemas.microsoft.com/office/powerpoint/2010/main" val="1082405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email"/>
          <a:srcRect/>
          <a:stretch>
            <a:fillRect/>
          </a:stretch>
        </p:blipFill>
        <p:spPr bwMode="auto">
          <a:xfrm>
            <a:off x="0" y="3175"/>
            <a:ext cx="9142413" cy="6856413"/>
          </a:xfrm>
          <a:prstGeom prst="rect">
            <a:avLst/>
          </a:prstGeom>
          <a:noFill/>
          <a:ln w="9525">
            <a:noFill/>
            <a:miter lim="800000"/>
            <a:headEnd/>
            <a:tailEnd/>
          </a:ln>
        </p:spPr>
      </p:pic>
      <p:pic>
        <p:nvPicPr>
          <p:cNvPr id="5" name="Picture 5" descr="biohazard-symbol.png"/>
          <p:cNvPicPr>
            <a:picLocks noChangeAspect="1"/>
          </p:cNvPicPr>
          <p:nvPr userDrawn="1"/>
        </p:nvPicPr>
        <p:blipFill>
          <a:blip r:embed="rId3" cstate="email"/>
          <a:srcRect/>
          <a:stretch>
            <a:fillRect/>
          </a:stretch>
        </p:blipFill>
        <p:spPr bwMode="auto">
          <a:xfrm>
            <a:off x="-838200" y="4191000"/>
            <a:ext cx="2057400" cy="2057400"/>
          </a:xfrm>
          <a:prstGeom prst="rect">
            <a:avLst/>
          </a:prstGeom>
          <a:noFill/>
          <a:ln w="9525">
            <a:noFill/>
            <a:miter lim="800000"/>
            <a:headEnd/>
            <a:tailEnd/>
          </a:ln>
          <a:effectLst>
            <a:outerShdw dist="114300" dir="2700000" rotWithShape="0">
              <a:srgbClr val="808080">
                <a:alpha val="28000"/>
              </a:srgbClr>
            </a:outerShdw>
          </a:effectLst>
        </p:spPr>
      </p:pic>
      <p:pic>
        <p:nvPicPr>
          <p:cNvPr id="6" name="Picture 7" descr="water-symbol.png"/>
          <p:cNvPicPr>
            <a:picLocks noChangeAspect="1"/>
          </p:cNvPicPr>
          <p:nvPr userDrawn="1"/>
        </p:nvPicPr>
        <p:blipFill>
          <a:blip r:embed="rId4" cstate="email"/>
          <a:srcRect/>
          <a:stretch>
            <a:fillRect/>
          </a:stretch>
        </p:blipFill>
        <p:spPr bwMode="auto">
          <a:xfrm>
            <a:off x="533400" y="5638800"/>
            <a:ext cx="1447800" cy="1447800"/>
          </a:xfrm>
          <a:prstGeom prst="rect">
            <a:avLst/>
          </a:prstGeom>
          <a:noFill/>
          <a:ln w="9525">
            <a:noFill/>
            <a:miter lim="800000"/>
            <a:headEnd/>
            <a:tailEnd/>
          </a:ln>
          <a:effectLst>
            <a:outerShdw dist="114300" dir="2700000" rotWithShape="0">
              <a:srgbClr val="808080">
                <a:alpha val="28000"/>
              </a:srgbClr>
            </a:outerShdw>
          </a:effectLst>
        </p:spPr>
      </p:pic>
      <p:sp>
        <p:nvSpPr>
          <p:cNvPr id="9219" name="Rectangle 3"/>
          <p:cNvSpPr>
            <a:spLocks noGrp="1" noChangeArrowheads="1"/>
          </p:cNvSpPr>
          <p:nvPr>
            <p:ph type="ctrTitle"/>
          </p:nvPr>
        </p:nvSpPr>
        <p:spPr>
          <a:xfrm>
            <a:off x="685800" y="1981200"/>
            <a:ext cx="7772400" cy="1600200"/>
          </a:xfrm>
        </p:spPr>
        <p:txBody>
          <a:bodyPr/>
          <a:lstStyle>
            <a:lvl1pPr algn="ctr">
              <a:defRPr/>
            </a:lvl1pPr>
          </a:lstStyle>
          <a:p>
            <a:r>
              <a:rPr lang="en-US"/>
              <a:t>Click to edit Master title style</a:t>
            </a:r>
          </a:p>
        </p:txBody>
      </p:sp>
      <p:sp>
        <p:nvSpPr>
          <p:cNvPr id="9220"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7" name="Rectangle 6"/>
          <p:cNvSpPr>
            <a:spLocks noGrp="1" noChangeArrowheads="1"/>
          </p:cNvSpPr>
          <p:nvPr>
            <p:ph type="ftr" sz="quarter" idx="10"/>
          </p:nvPr>
        </p:nvSpPr>
        <p:spPr>
          <a:xfrm>
            <a:off x="3124200" y="6248400"/>
            <a:ext cx="2895600" cy="457200"/>
          </a:xfrm>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sldNum" sz="quarter" idx="11"/>
          </p:nvPr>
        </p:nvSpPr>
        <p:spPr/>
        <p:txBody>
          <a:bodyPr/>
          <a:lstStyle>
            <a:lvl1pPr>
              <a:defRPr/>
            </a:lvl1pPr>
          </a:lstStyle>
          <a:p>
            <a:pPr>
              <a:defRPr/>
            </a:pPr>
            <a:fld id="{5F62F6D3-B0AE-4067-BDDC-C2BA14E5D95E}" type="slidenum">
              <a:rPr lang="en-US">
                <a:solidFill>
                  <a:srgbClr val="000000"/>
                </a:solidFill>
              </a:rPr>
              <a:pPr>
                <a:defRPr/>
              </a:pPr>
              <a:t>‹#›</a:t>
            </a:fld>
            <a:endParaRPr lang="en-US">
              <a:solidFill>
                <a:srgbClr val="000000"/>
              </a:solidFill>
            </a:endParaRPr>
          </a:p>
        </p:txBody>
      </p:sp>
      <p:sp>
        <p:nvSpPr>
          <p:cNvPr id="9" name="Rectangle 5"/>
          <p:cNvSpPr>
            <a:spLocks noGrp="1" noChangeArrowheads="1"/>
          </p:cNvSpPr>
          <p:nvPr>
            <p:ph type="dt" sz="half" idx="12"/>
          </p:nvPr>
        </p:nvSpPr>
        <p:spPr>
          <a:xfrm>
            <a:off x="685800" y="6248400"/>
            <a:ext cx="1905000" cy="457200"/>
          </a:xfrm>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16776634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0" y="6642100"/>
            <a:ext cx="1447800" cy="215900"/>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sz="800" dirty="0">
                <a:solidFill>
                  <a:srgbClr val="FFFFFF"/>
                </a:solidFill>
                <a:latin typeface="Calibri" pitchFamily="34" charset="0"/>
              </a:rPr>
              <a:t>© </a:t>
            </a:r>
            <a:r>
              <a:rPr lang="en-US" sz="800" dirty="0" smtClean="0">
                <a:solidFill>
                  <a:srgbClr val="FFFFFF"/>
                </a:solidFill>
                <a:latin typeface="Calibri" pitchFamily="34" charset="0"/>
              </a:rPr>
              <a:t>2013 </a:t>
            </a:r>
            <a:r>
              <a:rPr lang="en-US" sz="800" dirty="0">
                <a:solidFill>
                  <a:srgbClr val="FFFFFF"/>
                </a:solidFill>
                <a:latin typeface="Calibri" pitchFamily="34" charset="0"/>
              </a:rPr>
              <a:t>Practice Greenhealth</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1AC3B5D-2255-4BBF-AB78-F49B35D80F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215160"/>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5B8C86-5734-4BB0-BD15-633C389F2D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902070"/>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0D70AC-85DE-412D-8DBC-29CE1DDA8B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050086"/>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9A7A8F-3676-4846-9718-51E18832F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12710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28E1A90-8D74-4E9B-A27D-8B5CFA3072E5}" type="datetimeFigureOut">
              <a:rPr lang="en-US">
                <a:solidFill>
                  <a:srgbClr val="000000"/>
                </a:solidFill>
              </a:rPr>
              <a:pPr>
                <a:defRPr/>
              </a:pPr>
              <a:t>3/12/2014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8A80BC-BB96-4F9D-8C8B-BF87473742B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19317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3"/>
          <p:cNvSpPr txBox="1">
            <a:spLocks noChangeArrowheads="1"/>
          </p:cNvSpPr>
          <p:nvPr userDrawn="1"/>
        </p:nvSpPr>
        <p:spPr bwMode="auto">
          <a:xfrm>
            <a:off x="0" y="6642100"/>
            <a:ext cx="1447800" cy="215900"/>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sz="800" dirty="0">
                <a:solidFill>
                  <a:srgbClr val="FFFFFF"/>
                </a:solidFill>
                <a:latin typeface="Calibri" pitchFamily="34" charset="0"/>
              </a:rPr>
              <a:t>© </a:t>
            </a:r>
            <a:r>
              <a:rPr lang="en-US" sz="800" dirty="0" smtClean="0">
                <a:solidFill>
                  <a:srgbClr val="FFFFFF"/>
                </a:solidFill>
                <a:latin typeface="Calibri" pitchFamily="34" charset="0"/>
              </a:rPr>
              <a:t>2013 </a:t>
            </a:r>
            <a:r>
              <a:rPr lang="en-US" sz="800" dirty="0">
                <a:solidFill>
                  <a:srgbClr val="FFFFFF"/>
                </a:solidFill>
                <a:latin typeface="Calibri" pitchFamily="34" charset="0"/>
              </a:rPr>
              <a:t>Practice Greenhealth</a:t>
            </a:r>
          </a:p>
        </p:txBody>
      </p:sp>
      <p:sp>
        <p:nvSpPr>
          <p:cNvPr id="2" name="Title 1"/>
          <p:cNvSpPr>
            <a:spLocks noGrp="1"/>
          </p:cNvSpPr>
          <p:nvPr>
            <p:ph type="title"/>
          </p:nvPr>
        </p:nvSpPr>
        <p:spPr>
          <a:xfrm>
            <a:off x="685800" y="381000"/>
            <a:ext cx="7772400" cy="990600"/>
          </a:xfrm>
        </p:spPr>
        <p:txBody>
          <a:bodyPr/>
          <a:lstStyle>
            <a:lvl1pPr algn="l" rtl="0" eaLnBrk="0" fontAlgn="base" hangingPunct="0">
              <a:spcBef>
                <a:spcPct val="0"/>
              </a:spcBef>
              <a:spcAft>
                <a:spcPct val="0"/>
              </a:spcAft>
              <a:defRPr lang="en-US" sz="4400" dirty="0">
                <a:solidFill>
                  <a:srgbClr val="01674E"/>
                </a:solidFill>
                <a:effectLst>
                  <a:outerShdw blurRad="38100" dist="38100" dir="2700000" algn="tl">
                    <a:srgbClr val="000000">
                      <a:alpha val="43137"/>
                    </a:srgbClr>
                  </a:outerShdw>
                </a:effectLst>
                <a:latin typeface="+mj-lt"/>
                <a:ea typeface="MS PGothic" pitchFamily="34" charset="-128"/>
                <a:cs typeface="+mj-cs"/>
              </a:defRPr>
            </a:lvl1pPr>
          </a:lstStyle>
          <a:p>
            <a:r>
              <a:rPr lang="en-US" dirty="0"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2083C7C-10B7-4E66-90EE-079085104E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221054"/>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498DCA-FB60-41AA-BC18-61E6D43EC7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806553"/>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6F404B-103F-4599-BBA2-A77250FCFE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9360118"/>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3"/>
          <p:cNvSpPr txBox="1">
            <a:spLocks noChangeArrowheads="1"/>
          </p:cNvSpPr>
          <p:nvPr userDrawn="1"/>
        </p:nvSpPr>
        <p:spPr bwMode="auto">
          <a:xfrm>
            <a:off x="0" y="6642100"/>
            <a:ext cx="1447800" cy="215900"/>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sz="800" dirty="0">
                <a:solidFill>
                  <a:srgbClr val="FFFFFF"/>
                </a:solidFill>
                <a:latin typeface="Calibri" pitchFamily="34" charset="0"/>
              </a:rPr>
              <a:t>© </a:t>
            </a:r>
            <a:r>
              <a:rPr lang="en-US" sz="800" dirty="0" smtClean="0">
                <a:solidFill>
                  <a:srgbClr val="FFFFFF"/>
                </a:solidFill>
                <a:latin typeface="Calibri" pitchFamily="34" charset="0"/>
              </a:rPr>
              <a:t>2013 </a:t>
            </a:r>
            <a:r>
              <a:rPr lang="en-US" sz="800" dirty="0">
                <a:solidFill>
                  <a:srgbClr val="FFFFFF"/>
                </a:solidFill>
                <a:latin typeface="Calibri" pitchFamily="34" charset="0"/>
              </a:rPr>
              <a:t>Practice Greenhealth</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pPr>
              <a:defRPr/>
            </a:pPr>
            <a:fld id="{9BF98E19-5137-4EF6-8833-F1F998D434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575030"/>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04AC1-EA4D-4CF8-998E-9F65CBC278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5088392"/>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B603E-AE84-4BA5-8A50-2D53C4D26D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714716"/>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3B760D03-2419-4561-A1D9-5D1BC315EEF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44977289"/>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6705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981200" y="1905000"/>
            <a:ext cx="3276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05000"/>
            <a:ext cx="3276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DE14AC-D4FD-4202-A973-543073637B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333338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3BB5E0E-FA9B-4287-B1C3-80144FF0E5F8}" type="datetimeFigureOut">
              <a:rPr lang="en-US">
                <a:solidFill>
                  <a:srgbClr val="000000"/>
                </a:solidFill>
              </a:rPr>
              <a:pPr>
                <a:defRPr/>
              </a:pPr>
              <a:t>3/12/2014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7149FC-E296-40B5-A11E-F2E157E2B0A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75049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6BF0A88-F919-4364-862B-828A49D1F0C8}" type="datetimeFigureOut">
              <a:rPr lang="en-US">
                <a:solidFill>
                  <a:srgbClr val="000000"/>
                </a:solidFill>
              </a:rPr>
              <a:pPr>
                <a:defRPr/>
              </a:pPr>
              <a:t>3/12/2014</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207C8D-813B-4991-9120-E327243FEAA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3392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889763E-E643-42D2-9ED6-72C1832FDE93}" type="datetimeFigureOut">
              <a:rPr lang="en-US">
                <a:solidFill>
                  <a:srgbClr val="000000"/>
                </a:solidFill>
              </a:rPr>
              <a:pPr>
                <a:defRPr/>
              </a:pPr>
              <a:t>3/12/2014</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1B2B99-E9EE-44BF-91A1-B398E34310D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3880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9982DD6-33E5-4958-B065-75D252152644}" type="datetimeFigureOut">
              <a:rPr lang="en-US">
                <a:solidFill>
                  <a:srgbClr val="000000"/>
                </a:solidFill>
              </a:rPr>
              <a:pPr>
                <a:defRPr/>
              </a:pPr>
              <a:t>3/12/2014</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A2DAACA-DF07-4D55-B489-F3EBFF9A394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53036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D376DDD-7663-43CE-AFC4-143FF9B5BAEC}" type="datetimeFigureOut">
              <a:rPr lang="en-US">
                <a:solidFill>
                  <a:srgbClr val="000000"/>
                </a:solidFill>
              </a:rPr>
              <a:pPr>
                <a:defRPr/>
              </a:pPr>
              <a:t>3/12/2014</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88FC6E5-E700-46D4-A5A9-D5C1EE6D777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90970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9E6D489-2C44-4224-88E7-15A151403AD4}" type="datetimeFigureOut">
              <a:rPr lang="en-US">
                <a:solidFill>
                  <a:srgbClr val="000000"/>
                </a:solidFill>
              </a:rPr>
              <a:pPr>
                <a:defRPr/>
              </a:pPr>
              <a:t>3/12/2014</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1FC74C-8A02-4AF8-929D-6BCB9BC219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43576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2512DE6-C6B1-40BB-BEB9-AAE292D7C97D}" type="datetimeFigureOut">
              <a:rPr lang="en-US">
                <a:solidFill>
                  <a:srgbClr val="000000"/>
                </a:solidFill>
              </a:rPr>
              <a:pPr>
                <a:defRPr/>
              </a:pPr>
              <a:t>3/12/2014</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30B2EC-72DF-4E53-B272-2880B41673E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16531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4.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u="none"/>
            </a:lvl1pPr>
          </a:lstStyle>
          <a:p>
            <a:pPr fontAlgn="base">
              <a:spcBef>
                <a:spcPct val="0"/>
              </a:spcBef>
              <a:spcAft>
                <a:spcPct val="0"/>
              </a:spcAft>
              <a:defRPr/>
            </a:pPr>
            <a:fld id="{5D436DBA-F3B0-4932-B4CF-F8DC1A7C5878}" type="datetimeFigureOut">
              <a:rPr lang="en-US">
                <a:solidFill>
                  <a:srgbClr val="000000"/>
                </a:solidFill>
                <a:ea typeface="ＭＳ Ｐゴシック" pitchFamily="34" charset="-128"/>
              </a:rPr>
              <a:pPr fontAlgn="base">
                <a:spcBef>
                  <a:spcPct val="0"/>
                </a:spcBef>
                <a:spcAft>
                  <a:spcPct val="0"/>
                </a:spcAft>
                <a:defRPr/>
              </a:pPr>
              <a:t>3/12/2014</a:t>
            </a:fld>
            <a:endParaRPr lang="en-US" dirty="0">
              <a:solidFill>
                <a:srgbClr val="000000"/>
              </a:solidFill>
              <a:ea typeface="ＭＳ Ｐゴシック" pitchFamily="34" charset="-128"/>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lvl1pPr>
          </a:lstStyle>
          <a:p>
            <a:pPr fontAlgn="base">
              <a:spcBef>
                <a:spcPct val="0"/>
              </a:spcBef>
              <a:spcAft>
                <a:spcPct val="0"/>
              </a:spcAft>
              <a:defRPr/>
            </a:pPr>
            <a:endParaRPr lang="en-US" dirty="0">
              <a:solidFill>
                <a:srgbClr val="000000"/>
              </a:solidFill>
              <a:ea typeface="ＭＳ Ｐゴシック" pitchFamily="34" charset="-128"/>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u="none"/>
            </a:lvl1pPr>
          </a:lstStyle>
          <a:p>
            <a:pPr fontAlgn="base">
              <a:spcBef>
                <a:spcPct val="0"/>
              </a:spcBef>
              <a:spcAft>
                <a:spcPct val="0"/>
              </a:spcAft>
              <a:defRPr/>
            </a:pPr>
            <a:fld id="{50F03CFC-932E-4D9A-8EFF-A96D8A224BB9}" type="slidenum">
              <a:rPr lang="en-US">
                <a:solidFill>
                  <a:srgbClr val="000000"/>
                </a:solidFill>
                <a:ea typeface="ＭＳ Ｐゴシック" pitchFamily="34" charset="-128"/>
              </a:rPr>
              <a:pPr fontAlgn="base">
                <a:spcBef>
                  <a:spcPct val="0"/>
                </a:spcBef>
                <a:spcAft>
                  <a:spcPct val="0"/>
                </a:spcAft>
                <a:defRPr/>
              </a:pPr>
              <a:t>‹#›</a:t>
            </a:fld>
            <a:endParaRPr lang="en-US" dirty="0">
              <a:solidFill>
                <a:srgbClr val="000000"/>
              </a:solidFill>
              <a:ea typeface="ＭＳ Ｐゴシック" pitchFamily="34" charset="-128"/>
            </a:endParaRPr>
          </a:p>
        </p:txBody>
      </p:sp>
      <p:pic>
        <p:nvPicPr>
          <p:cNvPr id="1031" name="Picture 7" descr="SusTrain_GradBG"/>
          <p:cNvPicPr>
            <a:picLocks noChangeAspect="1" noChangeArrowheads="1"/>
          </p:cNvPicPr>
          <p:nvPr/>
        </p:nvPicPr>
        <p:blipFill>
          <a:blip r:embed="rId16" cstate="email"/>
          <a:srcRect/>
          <a:stretch>
            <a:fillRect/>
          </a:stretch>
        </p:blipFill>
        <p:spPr bwMode="auto">
          <a:xfrm>
            <a:off x="0" y="0"/>
            <a:ext cx="9145588" cy="6859588"/>
          </a:xfrm>
          <a:prstGeom prst="rect">
            <a:avLst/>
          </a:prstGeom>
          <a:noFill/>
          <a:ln w="9525">
            <a:noFill/>
            <a:miter lim="800000"/>
            <a:headEnd/>
            <a:tailEnd/>
          </a:ln>
        </p:spPr>
      </p:pic>
      <p:grpSp>
        <p:nvGrpSpPr>
          <p:cNvPr id="1032" name="Group 11"/>
          <p:cNvGrpSpPr>
            <a:grpSpLocks/>
          </p:cNvGrpSpPr>
          <p:nvPr/>
        </p:nvGrpSpPr>
        <p:grpSpPr bwMode="auto">
          <a:xfrm>
            <a:off x="7467600" y="6248400"/>
            <a:ext cx="990600" cy="306388"/>
            <a:chOff x="4704" y="3792"/>
            <a:chExt cx="624" cy="193"/>
          </a:xfrm>
        </p:grpSpPr>
        <p:sp>
          <p:nvSpPr>
            <p:cNvPr id="1033" name="Oval 9"/>
            <p:cNvSpPr>
              <a:spLocks noChangeArrowheads="1"/>
            </p:cNvSpPr>
            <p:nvPr userDrawn="1"/>
          </p:nvSpPr>
          <p:spPr bwMode="auto">
            <a:xfrm>
              <a:off x="4704" y="3792"/>
              <a:ext cx="192" cy="192"/>
            </a:xfrm>
            <a:prstGeom prst="ellipse">
              <a:avLst/>
            </a:prstGeom>
            <a:solidFill>
              <a:schemeClr val="bg1"/>
            </a:solidFill>
            <a:ln w="9525">
              <a:noFill/>
              <a:round/>
              <a:headEnd/>
              <a:tailEnd/>
            </a:ln>
          </p:spPr>
          <p:txBody>
            <a:bodyPr wrap="none" anchor="ctr"/>
            <a:lstStyle/>
            <a:p>
              <a:pPr eaLnBrk="0" fontAlgn="base" hangingPunct="0">
                <a:spcBef>
                  <a:spcPct val="0"/>
                </a:spcBef>
                <a:spcAft>
                  <a:spcPct val="0"/>
                </a:spcAft>
                <a:defRPr/>
              </a:pPr>
              <a:endParaRPr lang="en-US" sz="2400" dirty="0">
                <a:solidFill>
                  <a:srgbClr val="000000"/>
                </a:solidFill>
                <a:ea typeface="ＭＳ Ｐゴシック" pitchFamily="34" charset="-128"/>
              </a:endParaRPr>
            </a:p>
          </p:txBody>
        </p:sp>
        <p:pic>
          <p:nvPicPr>
            <p:cNvPr id="1034" name="Picture 10" descr="PGlogo08_RGB_Green555&amp;Orange138_Horiz_NoBG"/>
            <p:cNvPicPr>
              <a:picLocks noChangeAspect="1" noChangeArrowheads="1"/>
            </p:cNvPicPr>
            <p:nvPr userDrawn="1"/>
          </p:nvPicPr>
          <p:blipFill>
            <a:blip r:embed="rId17" cstate="email"/>
            <a:srcRect/>
            <a:stretch>
              <a:fillRect/>
            </a:stretch>
          </p:blipFill>
          <p:spPr bwMode="auto">
            <a:xfrm>
              <a:off x="4704" y="3792"/>
              <a:ext cx="624" cy="193"/>
            </a:xfrm>
            <a:prstGeom prst="rect">
              <a:avLst/>
            </a:prstGeom>
            <a:noFill/>
            <a:ln w="9525">
              <a:noFill/>
              <a:miter lim="800000"/>
              <a:headEnd/>
              <a:tailEnd/>
            </a:ln>
          </p:spPr>
        </p:pic>
      </p:grpSp>
    </p:spTree>
    <p:extLst>
      <p:ext uri="{BB962C8B-B14F-4D97-AF65-F5344CB8AC3E}">
        <p14:creationId xmlns:p14="http://schemas.microsoft.com/office/powerpoint/2010/main" val="3469906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
          <p:cNvPicPr>
            <a:picLocks noChangeAspect="1" noChangeArrowheads="1"/>
          </p:cNvPicPr>
          <p:nvPr userDrawn="1"/>
        </p:nvPicPr>
        <p:blipFill>
          <a:blip r:embed="rId15" cstate="email"/>
          <a:srcRect/>
          <a:stretch>
            <a:fillRect/>
          </a:stretch>
        </p:blipFill>
        <p:spPr bwMode="auto">
          <a:xfrm>
            <a:off x="0" y="0"/>
            <a:ext cx="9142413" cy="6856413"/>
          </a:xfrm>
          <a:prstGeom prst="rect">
            <a:avLst/>
          </a:prstGeom>
          <a:noFill/>
          <a:ln w="9525">
            <a:noFill/>
            <a:miter lim="800000"/>
            <a:headEnd/>
            <a:tailEnd/>
          </a:ln>
        </p:spPr>
      </p:pic>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000">
                <a:latin typeface="Arial" pitchFamily="34" charset="0"/>
                <a:ea typeface="MS PGothic" pitchFamily="34" charset="-128"/>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000">
                <a:latin typeface="Arial" pitchFamily="34" charset="0"/>
                <a:ea typeface="MS PGothic" pitchFamily="34" charset="-128"/>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534400" y="6324600"/>
            <a:ext cx="381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000">
                <a:latin typeface="Arial" pitchFamily="34" charset="0"/>
                <a:ea typeface="MS PGothic" pitchFamily="34" charset="-128"/>
                <a:cs typeface="+mn-cs"/>
              </a:defRPr>
            </a:lvl1pPr>
          </a:lstStyle>
          <a:p>
            <a:pPr fontAlgn="base">
              <a:spcBef>
                <a:spcPct val="0"/>
              </a:spcBef>
              <a:spcAft>
                <a:spcPct val="0"/>
              </a:spcAft>
              <a:defRPr/>
            </a:pPr>
            <a:fld id="{C08A9F6F-C627-45B0-876B-2DE36C3A9C9D}"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1032" name="Picture 14"/>
          <p:cNvPicPr>
            <a:picLocks noChangeAspect="1" noChangeArrowheads="1"/>
          </p:cNvPicPr>
          <p:nvPr userDrawn="1"/>
        </p:nvPicPr>
        <p:blipFill>
          <a:blip r:embed="rId16" cstate="email"/>
          <a:srcRect/>
          <a:stretch>
            <a:fillRect/>
          </a:stretch>
        </p:blipFill>
        <p:spPr bwMode="auto">
          <a:xfrm>
            <a:off x="7467600" y="6248400"/>
            <a:ext cx="990600" cy="304800"/>
          </a:xfrm>
          <a:prstGeom prst="rect">
            <a:avLst/>
          </a:prstGeom>
          <a:noFill/>
          <a:ln w="9525">
            <a:noFill/>
            <a:miter lim="800000"/>
            <a:headEnd/>
            <a:tailEnd/>
          </a:ln>
        </p:spPr>
      </p:pic>
    </p:spTree>
    <p:extLst>
      <p:ext uri="{BB962C8B-B14F-4D97-AF65-F5344CB8AC3E}">
        <p14:creationId xmlns:p14="http://schemas.microsoft.com/office/powerpoint/2010/main" val="364762134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spd="slow"/>
  <p:txStyles>
    <p:titleStyle>
      <a:lvl1pPr algn="l" rtl="0" eaLnBrk="0" fontAlgn="base" hangingPunct="0">
        <a:spcBef>
          <a:spcPct val="0"/>
        </a:spcBef>
        <a:spcAft>
          <a:spcPct val="0"/>
        </a:spcAft>
        <a:defRPr sz="3800">
          <a:solidFill>
            <a:srgbClr val="01674E"/>
          </a:solidFill>
          <a:latin typeface="+mj-lt"/>
          <a:ea typeface="ＭＳ Ｐゴシック" pitchFamily="34" charset="-128"/>
          <a:cs typeface="+mj-cs"/>
        </a:defRPr>
      </a:lvl1pPr>
      <a:lvl2pPr algn="l" rtl="0" eaLnBrk="0" fontAlgn="base" hangingPunct="0">
        <a:spcBef>
          <a:spcPct val="0"/>
        </a:spcBef>
        <a:spcAft>
          <a:spcPct val="0"/>
        </a:spcAft>
        <a:defRPr sz="3800">
          <a:solidFill>
            <a:srgbClr val="01674E"/>
          </a:solidFill>
          <a:latin typeface="Calibri Bold" pitchFamily="112" charset="0"/>
          <a:ea typeface="ＭＳ Ｐゴシック" pitchFamily="34" charset="-128"/>
        </a:defRPr>
      </a:lvl2pPr>
      <a:lvl3pPr algn="l" rtl="0" eaLnBrk="0" fontAlgn="base" hangingPunct="0">
        <a:spcBef>
          <a:spcPct val="0"/>
        </a:spcBef>
        <a:spcAft>
          <a:spcPct val="0"/>
        </a:spcAft>
        <a:defRPr sz="3800">
          <a:solidFill>
            <a:srgbClr val="01674E"/>
          </a:solidFill>
          <a:latin typeface="Calibri Bold" pitchFamily="112" charset="0"/>
          <a:ea typeface="ＭＳ Ｐゴシック" pitchFamily="34" charset="-128"/>
        </a:defRPr>
      </a:lvl3pPr>
      <a:lvl4pPr algn="l" rtl="0" eaLnBrk="0" fontAlgn="base" hangingPunct="0">
        <a:spcBef>
          <a:spcPct val="0"/>
        </a:spcBef>
        <a:spcAft>
          <a:spcPct val="0"/>
        </a:spcAft>
        <a:defRPr sz="3800">
          <a:solidFill>
            <a:srgbClr val="01674E"/>
          </a:solidFill>
          <a:latin typeface="Calibri Bold" pitchFamily="112" charset="0"/>
          <a:ea typeface="ＭＳ Ｐゴシック" pitchFamily="34" charset="-128"/>
        </a:defRPr>
      </a:lvl4pPr>
      <a:lvl5pPr algn="l" rtl="0" eaLnBrk="0" fontAlgn="base" hangingPunct="0">
        <a:spcBef>
          <a:spcPct val="0"/>
        </a:spcBef>
        <a:spcAft>
          <a:spcPct val="0"/>
        </a:spcAft>
        <a:defRPr sz="3800">
          <a:solidFill>
            <a:srgbClr val="01674E"/>
          </a:solidFill>
          <a:latin typeface="Calibri Bold" pitchFamily="112" charset="0"/>
          <a:ea typeface="ＭＳ Ｐゴシック" pitchFamily="34" charset="-128"/>
        </a:defRPr>
      </a:lvl5pPr>
      <a:lvl6pPr marL="457200" algn="l" rtl="0" fontAlgn="base">
        <a:spcBef>
          <a:spcPct val="0"/>
        </a:spcBef>
        <a:spcAft>
          <a:spcPct val="0"/>
        </a:spcAft>
        <a:defRPr sz="3800">
          <a:solidFill>
            <a:srgbClr val="01674E"/>
          </a:solidFill>
          <a:latin typeface="Calibri Bold" pitchFamily="112" charset="0"/>
          <a:ea typeface="MS PGothic" pitchFamily="34" charset="-128"/>
        </a:defRPr>
      </a:lvl6pPr>
      <a:lvl7pPr marL="914400" algn="l" rtl="0" fontAlgn="base">
        <a:spcBef>
          <a:spcPct val="0"/>
        </a:spcBef>
        <a:spcAft>
          <a:spcPct val="0"/>
        </a:spcAft>
        <a:defRPr sz="3800">
          <a:solidFill>
            <a:srgbClr val="01674E"/>
          </a:solidFill>
          <a:latin typeface="Calibri Bold" pitchFamily="112" charset="0"/>
          <a:ea typeface="MS PGothic" pitchFamily="34" charset="-128"/>
        </a:defRPr>
      </a:lvl7pPr>
      <a:lvl8pPr marL="1371600" algn="l" rtl="0" fontAlgn="base">
        <a:spcBef>
          <a:spcPct val="0"/>
        </a:spcBef>
        <a:spcAft>
          <a:spcPct val="0"/>
        </a:spcAft>
        <a:defRPr sz="3800">
          <a:solidFill>
            <a:srgbClr val="01674E"/>
          </a:solidFill>
          <a:latin typeface="Calibri Bold" pitchFamily="112" charset="0"/>
          <a:ea typeface="MS PGothic" pitchFamily="34" charset="-128"/>
        </a:defRPr>
      </a:lvl8pPr>
      <a:lvl9pPr marL="1828800" algn="l" rtl="0" fontAlgn="base">
        <a:spcBef>
          <a:spcPct val="0"/>
        </a:spcBef>
        <a:spcAft>
          <a:spcPct val="0"/>
        </a:spcAft>
        <a:defRPr sz="3800">
          <a:solidFill>
            <a:srgbClr val="01674E"/>
          </a:solidFill>
          <a:latin typeface="Calibri Bold" pitchFamily="112" charset="0"/>
          <a:ea typeface="MS PGothic" pitchFamily="34" charset="-128"/>
        </a:defRPr>
      </a:lvl9pPr>
    </p:titleStyle>
    <p:bodyStyle>
      <a:lvl1pPr marL="342900" indent="-342900" algn="l" rtl="0" eaLnBrk="0" fontAlgn="base" hangingPunct="0">
        <a:spcBef>
          <a:spcPct val="20000"/>
        </a:spcBef>
        <a:spcAft>
          <a:spcPct val="0"/>
        </a:spcAft>
        <a:buClr>
          <a:srgbClr val="EA9500"/>
        </a:buClr>
        <a:buSzPct val="110000"/>
        <a:buFont typeface="Wingdings" pitchFamily="2" charset="2"/>
        <a:buChar char="§"/>
        <a:defRPr sz="28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lr>
          <a:srgbClr val="01674E"/>
        </a:buClr>
        <a:buSzPct val="110000"/>
        <a:buFont typeface="Times" pitchFamily="18" charset="0"/>
        <a:buChar char="•"/>
        <a:defRPr sz="24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lr>
          <a:srgbClr val="F4A01E"/>
        </a:buClr>
        <a:buFont typeface="Wingdings" pitchFamily="2" charset="2"/>
        <a:buChar char="§"/>
        <a:defRPr sz="20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lr>
          <a:srgbClr val="01674E"/>
        </a:buClr>
        <a:buFont typeface="Wingdings" pitchFamily="2" charset="2"/>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lr>
          <a:srgbClr val="F4A01E"/>
        </a:buClr>
        <a:buFont typeface="Wingdings" pitchFamily="2" charset="2"/>
        <a:buChar char="§"/>
        <a:defRPr sz="2000">
          <a:solidFill>
            <a:schemeClr val="tx1"/>
          </a:solidFill>
          <a:latin typeface="+mn-lt"/>
          <a:ea typeface="ＭＳ Ｐゴシック" pitchFamily="34" charset="-128"/>
        </a:defRPr>
      </a:lvl5pPr>
      <a:lvl6pPr marL="2514600" indent="-228600" algn="l" rtl="0" fontAlgn="base">
        <a:spcBef>
          <a:spcPct val="20000"/>
        </a:spcBef>
        <a:spcAft>
          <a:spcPct val="0"/>
        </a:spcAft>
        <a:buClr>
          <a:srgbClr val="F4A01E"/>
        </a:buClr>
        <a:buFont typeface="Wingdings" pitchFamily="2" charset="2"/>
        <a:buChar char="§"/>
        <a:defRPr>
          <a:solidFill>
            <a:schemeClr val="tx1"/>
          </a:solidFill>
          <a:latin typeface="+mn-lt"/>
          <a:ea typeface="+mn-ea"/>
        </a:defRPr>
      </a:lvl6pPr>
      <a:lvl7pPr marL="2971800" indent="-228600" algn="l" rtl="0" fontAlgn="base">
        <a:spcBef>
          <a:spcPct val="20000"/>
        </a:spcBef>
        <a:spcAft>
          <a:spcPct val="0"/>
        </a:spcAft>
        <a:buClr>
          <a:srgbClr val="F4A01E"/>
        </a:buClr>
        <a:buFont typeface="Wingdings" pitchFamily="2" charset="2"/>
        <a:buChar char="§"/>
        <a:defRPr>
          <a:solidFill>
            <a:schemeClr val="tx1"/>
          </a:solidFill>
          <a:latin typeface="+mn-lt"/>
          <a:ea typeface="+mn-ea"/>
        </a:defRPr>
      </a:lvl7pPr>
      <a:lvl8pPr marL="3429000" indent="-228600" algn="l" rtl="0" fontAlgn="base">
        <a:spcBef>
          <a:spcPct val="20000"/>
        </a:spcBef>
        <a:spcAft>
          <a:spcPct val="0"/>
        </a:spcAft>
        <a:buClr>
          <a:srgbClr val="F4A01E"/>
        </a:buClr>
        <a:buFont typeface="Wingdings" pitchFamily="2" charset="2"/>
        <a:buChar char="§"/>
        <a:defRPr>
          <a:solidFill>
            <a:schemeClr val="tx1"/>
          </a:solidFill>
          <a:latin typeface="+mn-lt"/>
          <a:ea typeface="+mn-ea"/>
        </a:defRPr>
      </a:lvl8pPr>
      <a:lvl9pPr marL="3886200" indent="-228600" algn="l" rtl="0" fontAlgn="base">
        <a:spcBef>
          <a:spcPct val="20000"/>
        </a:spcBef>
        <a:spcAft>
          <a:spcPct val="0"/>
        </a:spcAft>
        <a:buClr>
          <a:srgbClr val="F4A01E"/>
        </a:buClr>
        <a:buFont typeface="Wingdings" pitchFamily="2" charset="2"/>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8.jpe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hyperlink" Target="http://www.noharm.org/" TargetMode="External"/><Relationship Id="rId11" Type="http://schemas.openxmlformats.org/officeDocument/2006/relationships/image" Target="../media/image13.png"/><Relationship Id="rId5" Type="http://schemas.openxmlformats.org/officeDocument/2006/relationships/hyperlink" Target="http://www.healthierhospitals.org/" TargetMode="External"/><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hyperlink" Target="http://www.practicegreenhealth.org/" TargetMode="External"/><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dontdatethatdude.wordpress.com/2008/02/19/order-up-a-man-to-your-liking-aka-niche-dating/405/" TargetMode="External"/><Relationship Id="rId7"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upload.ecvv.com/upload/Product/20093/China_Garbage_Truck20093121537246.jpg" TargetMode="External"/><Relationship Id="rId5" Type="http://schemas.openxmlformats.org/officeDocument/2006/relationships/image" Target="../media/image56.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8" Type="http://schemas.openxmlformats.org/officeDocument/2006/relationships/hyperlink" Target="http://www.noharm.org/" TargetMode="External"/><Relationship Id="rId3" Type="http://schemas.openxmlformats.org/officeDocument/2006/relationships/image" Target="../media/image22.jpeg"/><Relationship Id="rId7" Type="http://schemas.openxmlformats.org/officeDocument/2006/relationships/hyperlink" Target="http://www.healthierhospitals.org/"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http://www.practicegreenhealth.org/" TargetMode="External"/><Relationship Id="rId5" Type="http://schemas.openxmlformats.org/officeDocument/2006/relationships/image" Target="../media/image21.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88.jpe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91.jpe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8.gif"/></Relationships>
</file>

<file path=ppt/slides/_rels/slide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dirty="0" smtClean="0">
                <a:solidFill>
                  <a:srgbClr val="00A000"/>
                </a:solidFill>
              </a:rPr>
              <a:t/>
            </a:r>
            <a:br>
              <a:rPr lang="en-US" dirty="0" smtClean="0">
                <a:solidFill>
                  <a:srgbClr val="00A000"/>
                </a:solidFill>
              </a:rPr>
            </a:br>
            <a:endParaRPr lang="en-US" dirty="0" smtClean="0">
              <a:solidFill>
                <a:srgbClr val="00A000"/>
              </a:solidFill>
            </a:endParaRPr>
          </a:p>
        </p:txBody>
      </p:sp>
      <p:sp>
        <p:nvSpPr>
          <p:cNvPr id="3" name="Subtitle 2"/>
          <p:cNvSpPr>
            <a:spLocks noGrp="1"/>
          </p:cNvSpPr>
          <p:nvPr>
            <p:ph type="subTitle" idx="1"/>
          </p:nvPr>
        </p:nvSpPr>
        <p:spPr>
          <a:xfrm>
            <a:off x="1418668" y="2362200"/>
            <a:ext cx="6988160" cy="1752600"/>
          </a:xfrm>
        </p:spPr>
        <p:txBody>
          <a:bodyPr/>
          <a:lstStyle/>
          <a:p>
            <a:r>
              <a:rPr lang="en-US" dirty="0" smtClean="0"/>
              <a:t>Every Day is Earth Day</a:t>
            </a:r>
          </a:p>
          <a:p>
            <a:r>
              <a:rPr lang="en-US" dirty="0" smtClean="0"/>
              <a:t>Healing Patients and the Community </a:t>
            </a:r>
          </a:p>
        </p:txBody>
      </p:sp>
      <p:sp>
        <p:nvSpPr>
          <p:cNvPr id="2051" name="TextBox 6"/>
          <p:cNvSpPr txBox="1">
            <a:spLocks noChangeArrowheads="1"/>
          </p:cNvSpPr>
          <p:nvPr/>
        </p:nvSpPr>
        <p:spPr bwMode="auto">
          <a:xfrm>
            <a:off x="1301316" y="3764156"/>
            <a:ext cx="6705600" cy="1015663"/>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u="sng" dirty="0" smtClean="0">
                <a:solidFill>
                  <a:srgbClr val="006600"/>
                </a:solidFill>
                <a:ea typeface="ＭＳ Ｐゴシック" pitchFamily="34" charset="-128"/>
                <a:cs typeface="Arial" charset="0"/>
                <a:hlinkClick r:id="rId4"/>
              </a:rPr>
              <a:t>www.practicegreenhealth.org</a:t>
            </a:r>
            <a:endParaRPr lang="en-US" sz="2000" b="1" u="sng" dirty="0" smtClean="0">
              <a:solidFill>
                <a:srgbClr val="006600"/>
              </a:solidFill>
              <a:ea typeface="ＭＳ Ｐゴシック" pitchFamily="34" charset="-128"/>
              <a:cs typeface="Arial" charset="0"/>
            </a:endParaRPr>
          </a:p>
          <a:p>
            <a:pPr algn="ctr" fontAlgn="base">
              <a:spcBef>
                <a:spcPct val="0"/>
              </a:spcBef>
              <a:spcAft>
                <a:spcPct val="0"/>
              </a:spcAft>
            </a:pPr>
            <a:r>
              <a:rPr lang="en-US" sz="2000" b="1" u="sng" dirty="0" smtClean="0">
                <a:solidFill>
                  <a:srgbClr val="006600"/>
                </a:solidFill>
                <a:ea typeface="ＭＳ Ｐゴシック" pitchFamily="34" charset="-128"/>
                <a:cs typeface="Arial" charset="0"/>
                <a:hlinkClick r:id="rId5"/>
              </a:rPr>
              <a:t>www.healthierhospitals.org</a:t>
            </a:r>
            <a:endParaRPr lang="en-US" sz="2000" b="1" u="sng" dirty="0" smtClean="0">
              <a:solidFill>
                <a:srgbClr val="006600"/>
              </a:solidFill>
              <a:ea typeface="ＭＳ Ｐゴシック" pitchFamily="34" charset="-128"/>
              <a:cs typeface="Arial" charset="0"/>
            </a:endParaRPr>
          </a:p>
          <a:p>
            <a:pPr algn="ctr" fontAlgn="base">
              <a:spcBef>
                <a:spcPct val="0"/>
              </a:spcBef>
              <a:spcAft>
                <a:spcPct val="0"/>
              </a:spcAft>
            </a:pPr>
            <a:r>
              <a:rPr lang="en-US" sz="2000" b="1" u="sng" dirty="0" smtClean="0">
                <a:solidFill>
                  <a:srgbClr val="006600"/>
                </a:solidFill>
                <a:ea typeface="ＭＳ Ｐゴシック" pitchFamily="34" charset="-128"/>
                <a:cs typeface="Arial" charset="0"/>
                <a:hlinkClick r:id="rId6"/>
              </a:rPr>
              <a:t>www.noharm.org</a:t>
            </a:r>
            <a:r>
              <a:rPr lang="en-US" sz="2000" b="1" u="sng" dirty="0" smtClean="0">
                <a:solidFill>
                  <a:srgbClr val="006600"/>
                </a:solidFill>
                <a:ea typeface="ＭＳ Ｐゴシック" pitchFamily="34" charset="-128"/>
                <a:cs typeface="Arial" charset="0"/>
              </a:rPr>
              <a:t> </a:t>
            </a:r>
            <a:r>
              <a:rPr lang="en-US" sz="2000" b="1" dirty="0" smtClean="0">
                <a:solidFill>
                  <a:srgbClr val="01674E"/>
                </a:solidFill>
                <a:ea typeface="ＭＳ Ｐゴシック" pitchFamily="34" charset="-128"/>
                <a:cs typeface="Arial" charset="0"/>
              </a:rPr>
              <a:t> </a:t>
            </a:r>
            <a:r>
              <a:rPr lang="en-US" sz="2000" b="1" dirty="0" smtClean="0">
                <a:solidFill>
                  <a:srgbClr val="006600"/>
                </a:solidFill>
                <a:ea typeface="ＭＳ Ｐゴシック" pitchFamily="34" charset="-128"/>
                <a:cs typeface="Arial" charset="0"/>
              </a:rPr>
              <a:t> </a:t>
            </a:r>
            <a:endParaRPr lang="en-US" sz="2000" b="1" dirty="0">
              <a:solidFill>
                <a:srgbClr val="006600"/>
              </a:solidFill>
              <a:ea typeface="ＭＳ Ｐゴシック" pitchFamily="34" charset="-128"/>
              <a:cs typeface="Arial" charset="0"/>
            </a:endParaRPr>
          </a:p>
        </p:txBody>
      </p:sp>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81000"/>
            <a:ext cx="858837"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2692" y="354951"/>
            <a:ext cx="865187"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37879" y="375907"/>
            <a:ext cx="858837"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07538" y="402288"/>
            <a:ext cx="858837"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24493" y="393109"/>
            <a:ext cx="858837"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83330" y="402288"/>
            <a:ext cx="858837"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93137" y="412231"/>
            <a:ext cx="858837"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51974" y="399113"/>
            <a:ext cx="858837"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47196" y="381000"/>
            <a:ext cx="858837"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77200" y="383296"/>
            <a:ext cx="858837"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7134" y="5345088"/>
            <a:ext cx="3363862" cy="1042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61992" y="5345088"/>
            <a:ext cx="2819400" cy="1121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338489" y="5210706"/>
            <a:ext cx="1335087"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210587"/>
      </p:ext>
    </p:extLst>
  </p:cSld>
  <p:clrMapOvr>
    <a:masterClrMapping/>
  </p:clrMapOvr>
  <p:transition advTm="1694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3200" dirty="0" smtClean="0"/>
              <a:t>Providence St. Peter, Olympia, Washington</a:t>
            </a:r>
            <a:br>
              <a:rPr lang="en-US" sz="3200" dirty="0" smtClean="0"/>
            </a:br>
            <a:r>
              <a:rPr lang="en-US" sz="3200" dirty="0" smtClean="0">
                <a:solidFill>
                  <a:srgbClr val="008080"/>
                </a:solidFill>
              </a:rPr>
              <a:t>Reduced water use by over 30 million gallons per year</a:t>
            </a:r>
            <a:endParaRPr lang="en-US" sz="3200" dirty="0">
              <a:solidFill>
                <a:srgbClr val="008080"/>
              </a:solidFill>
            </a:endParaRPr>
          </a:p>
        </p:txBody>
      </p:sp>
      <p:pic>
        <p:nvPicPr>
          <p:cNvPr id="2050"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457200" y="1828800"/>
            <a:ext cx="4038600" cy="318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half" idx="2"/>
          </p:nvPr>
        </p:nvSpPr>
        <p:spPr>
          <a:xfrm>
            <a:off x="4648200" y="1828800"/>
            <a:ext cx="3810000" cy="4297363"/>
          </a:xfrm>
        </p:spPr>
        <p:txBody>
          <a:bodyPr/>
          <a:lstStyle/>
          <a:p>
            <a:r>
              <a:rPr lang="en-US" dirty="0" smtClean="0"/>
              <a:t>Report and fix any leaks</a:t>
            </a:r>
          </a:p>
          <a:p>
            <a:r>
              <a:rPr lang="en-US" dirty="0" smtClean="0"/>
              <a:t>Low flow fixtures for showers, toilets and sinks</a:t>
            </a:r>
          </a:p>
          <a:p>
            <a:r>
              <a:rPr lang="en-US" dirty="0" smtClean="0"/>
              <a:t>Plant native plants on grounds</a:t>
            </a:r>
          </a:p>
          <a:p>
            <a:r>
              <a:rPr lang="en-US" dirty="0" smtClean="0"/>
              <a:t>Upgrade equipment</a:t>
            </a:r>
          </a:p>
          <a:p>
            <a:endParaRPr lang="en-US" dirty="0"/>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953000"/>
            <a:ext cx="8323946"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872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0" y="-304800"/>
            <a:ext cx="7772400" cy="1143000"/>
          </a:xfrm>
        </p:spPr>
        <p:txBody>
          <a:bodyPr/>
          <a:lstStyle/>
          <a:p>
            <a:r>
              <a:rPr lang="en-US" altLang="en-US" sz="3200" smtClean="0">
                <a:ea typeface="ＭＳ Ｐゴシック" pitchFamily="34" charset="-128"/>
              </a:rPr>
              <a:t>Transportation Plan at Seattle Children’s </a:t>
            </a:r>
          </a:p>
        </p:txBody>
      </p:sp>
      <p:pic>
        <p:nvPicPr>
          <p:cNvPr id="73731" name="Picture 2" descr="C:\Users\Owner\Documents\Writing\HCD\2011\Article\march.conscious.commute\Transit hub_SPW onto Laurelon Terrace frontage_Fig1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28600" y="1122594"/>
            <a:ext cx="8444907" cy="5220393"/>
          </a:xfrm>
          <a:noFill/>
        </p:spPr>
      </p:pic>
      <p:sp>
        <p:nvSpPr>
          <p:cNvPr id="73732" name="TextBox 4"/>
          <p:cNvSpPr txBox="1">
            <a:spLocks noChangeArrowheads="1"/>
          </p:cNvSpPr>
          <p:nvPr/>
        </p:nvSpPr>
        <p:spPr bwMode="auto">
          <a:xfrm>
            <a:off x="609600" y="6477000"/>
            <a:ext cx="129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a:p>
            <a:pPr eaLnBrk="1" hangingPunct="1"/>
            <a:endParaRPr lang="en-US" altLang="en-US"/>
          </a:p>
          <a:p>
            <a:pPr eaLnBrk="1" hangingPunct="1"/>
            <a:endParaRPr lang="en-US" altLang="en-US"/>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162" y="-106362"/>
            <a:ext cx="8321675"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279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152400" y="228600"/>
            <a:ext cx="8991600" cy="1143000"/>
          </a:xfrm>
        </p:spPr>
        <p:txBody>
          <a:bodyPr/>
          <a:lstStyle/>
          <a:p>
            <a:r>
              <a:rPr lang="en-US" altLang="en-US" dirty="0" smtClean="0">
                <a:ea typeface="ＭＳ Ｐゴシック" pitchFamily="34" charset="-128"/>
              </a:rPr>
              <a:t>VA New Jersey – Healing Gardens</a:t>
            </a:r>
          </a:p>
        </p:txBody>
      </p:sp>
      <p:pic>
        <p:nvPicPr>
          <p:cNvPr id="74755" name="Content Placeholder 3" descr="Greenhouse.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3410008"/>
            <a:ext cx="9159875" cy="3416244"/>
          </a:xfrm>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073150"/>
            <a:ext cx="8321675"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5918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3" descr="williameugenesmith-1971-minamata.jpg"/>
          <p:cNvPicPr>
            <a:picLocks noGrp="1" noChangeAspect="1"/>
          </p:cNvPicPr>
          <p:nvPr>
            <p:ph idx="1"/>
          </p:nvPr>
        </p:nvPicPr>
        <p:blipFill>
          <a:blip r:embed="rId3" cstate="print">
            <a:lum bright="30000"/>
            <a:grayscl/>
            <a:extLst>
              <a:ext uri="{28A0092B-C50C-407E-A947-70E740481C1C}">
                <a14:useLocalDpi xmlns:a14="http://schemas.microsoft.com/office/drawing/2010/main" val="0"/>
              </a:ext>
            </a:extLst>
          </a:blip>
          <a:srcRect/>
          <a:stretch>
            <a:fillRect/>
          </a:stretch>
        </p:blipFill>
        <p:spPr>
          <a:xfrm>
            <a:off x="-1127125" y="0"/>
            <a:ext cx="10271125" cy="6858000"/>
          </a:xfrm>
        </p:spPr>
      </p:pic>
      <p:sp>
        <p:nvSpPr>
          <p:cNvPr id="40963" name="Title 1"/>
          <p:cNvSpPr txBox="1">
            <a:spLocks noGrp="1"/>
          </p:cNvSpPr>
          <p:nvPr>
            <p:ph type="title"/>
          </p:nvPr>
        </p:nvSpPr>
        <p:spPr>
          <a:xfrm>
            <a:off x="-1066800" y="764381"/>
            <a:ext cx="6858000" cy="1143000"/>
          </a:xfrm>
        </p:spPr>
        <p:txBody>
          <a:bodyPr/>
          <a:lstStyle/>
          <a:p>
            <a:r>
              <a:rPr altLang="en-US" sz="2800" dirty="0" smtClean="0">
                <a:solidFill>
                  <a:schemeClr val="bg1"/>
                </a:solidFill>
                <a:latin typeface="Calibri" pitchFamily="34" charset="0"/>
              </a:rPr>
              <a:t>W. EUGENE SMITH 1975 PHOTO ESSAY MINAMATA: WORDS AND PHOTOS</a:t>
            </a:r>
          </a:p>
        </p:txBody>
      </p:sp>
      <p:sp>
        <p:nvSpPr>
          <p:cNvPr id="40964" name="TextBox 4"/>
          <p:cNvSpPr txBox="1">
            <a:spLocks noChangeArrowheads="1"/>
          </p:cNvSpPr>
          <p:nvPr/>
        </p:nvSpPr>
        <p:spPr bwMode="auto">
          <a:xfrm>
            <a:off x="7315200" y="533400"/>
            <a:ext cx="1263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chemeClr val="bg1"/>
                </a:solidFill>
              </a:rPr>
              <a:t>Tomoko</a:t>
            </a:r>
          </a:p>
        </p:txBody>
      </p:sp>
      <p:sp>
        <p:nvSpPr>
          <p:cNvPr id="40965" name="TextBox 5"/>
          <p:cNvSpPr txBox="1">
            <a:spLocks noChangeArrowheads="1"/>
          </p:cNvSpPr>
          <p:nvPr/>
        </p:nvSpPr>
        <p:spPr bwMode="auto">
          <a:xfrm>
            <a:off x="7162800" y="1143000"/>
            <a:ext cx="1658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chemeClr val="bg1"/>
                </a:solidFill>
              </a:rPr>
              <a:t>1956-1977</a:t>
            </a:r>
          </a:p>
        </p:txBody>
      </p:sp>
    </p:spTree>
    <p:extLst>
      <p:ext uri="{BB962C8B-B14F-4D97-AF65-F5344CB8AC3E}">
        <p14:creationId xmlns:p14="http://schemas.microsoft.com/office/powerpoint/2010/main" val="3721684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Picture 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a:spLocks noGrp="1"/>
          </p:cNvSpPr>
          <p:nvPr>
            <p:ph type="title"/>
          </p:nvPr>
        </p:nvSpPr>
        <p:spPr>
          <a:xfrm>
            <a:off x="195263" y="280988"/>
            <a:ext cx="6450012" cy="600075"/>
          </a:xfrm>
        </p:spPr>
        <p:txBody>
          <a:bodyPr/>
          <a:lstStyle/>
          <a:p>
            <a:r>
              <a:rPr lang="en-US" altLang="en-US" sz="3200" b="1" smtClean="0"/>
              <a:t>Why Safer Products?</a:t>
            </a:r>
          </a:p>
        </p:txBody>
      </p:sp>
      <p:sp>
        <p:nvSpPr>
          <p:cNvPr id="3" name="TextBox 2"/>
          <p:cNvSpPr txBox="1"/>
          <p:nvPr/>
        </p:nvSpPr>
        <p:spPr>
          <a:xfrm>
            <a:off x="290513" y="1225550"/>
            <a:ext cx="3824287" cy="4401205"/>
          </a:xfrm>
          <a:prstGeom prst="rect">
            <a:avLst/>
          </a:prstGeom>
          <a:noFill/>
        </p:spPr>
        <p:txBody>
          <a:bodyPr>
            <a:spAutoFit/>
          </a:bodyPr>
          <a:lstStyle/>
          <a:p>
            <a:pPr marL="285750" indent="-285750">
              <a:spcAft>
                <a:spcPts val="1200"/>
              </a:spcAft>
              <a:buFont typeface="Arial" panose="020B0604020202020204" pitchFamily="34" charset="0"/>
              <a:buChar char="•"/>
              <a:defRPr/>
            </a:pPr>
            <a:r>
              <a:rPr lang="en-US" sz="2000" dirty="0">
                <a:solidFill>
                  <a:srgbClr val="C00000"/>
                </a:solidFill>
                <a:latin typeface="+mn-lt"/>
              </a:rPr>
              <a:t>Widespread exposure to many chemicals</a:t>
            </a:r>
          </a:p>
          <a:p>
            <a:pPr marL="285750" indent="-285750">
              <a:spcAft>
                <a:spcPts val="1200"/>
              </a:spcAft>
              <a:buFont typeface="Arial" panose="020B0604020202020204" pitchFamily="34" charset="0"/>
              <a:buChar char="•"/>
              <a:defRPr/>
            </a:pPr>
            <a:r>
              <a:rPr lang="en-US" sz="2000" dirty="0">
                <a:solidFill>
                  <a:srgbClr val="C00000"/>
                </a:solidFill>
                <a:latin typeface="+mn-lt"/>
              </a:rPr>
              <a:t>Almost half of all Americans live with chronic disease</a:t>
            </a:r>
          </a:p>
          <a:p>
            <a:pPr marL="285750" indent="-285750">
              <a:spcAft>
                <a:spcPts val="1200"/>
              </a:spcAft>
              <a:buFont typeface="Arial" panose="020B0604020202020204" pitchFamily="34" charset="0"/>
              <a:buChar char="•"/>
              <a:defRPr/>
            </a:pPr>
            <a:r>
              <a:rPr lang="en-US" sz="2000" dirty="0">
                <a:solidFill>
                  <a:srgbClr val="C00000"/>
                </a:solidFill>
                <a:latin typeface="+mn-lt"/>
              </a:rPr>
              <a:t>Government </a:t>
            </a:r>
            <a:r>
              <a:rPr lang="en-US" sz="2000" dirty="0" smtClean="0">
                <a:solidFill>
                  <a:srgbClr val="C00000"/>
                </a:solidFill>
                <a:latin typeface="+mn-lt"/>
              </a:rPr>
              <a:t>agencies are </a:t>
            </a:r>
            <a:r>
              <a:rPr lang="en-US" sz="2000" dirty="0">
                <a:solidFill>
                  <a:srgbClr val="C00000"/>
                </a:solidFill>
                <a:latin typeface="+mn-lt"/>
              </a:rPr>
              <a:t>unable to protect us</a:t>
            </a:r>
          </a:p>
          <a:p>
            <a:pPr marL="285750" indent="-285750">
              <a:spcAft>
                <a:spcPts val="1200"/>
              </a:spcAft>
              <a:buFont typeface="Arial" panose="020B0604020202020204" pitchFamily="34" charset="0"/>
              <a:buChar char="•"/>
              <a:defRPr/>
            </a:pPr>
            <a:r>
              <a:rPr lang="en-US" sz="2000" dirty="0">
                <a:solidFill>
                  <a:srgbClr val="C00000"/>
                </a:solidFill>
                <a:latin typeface="+mn-lt"/>
              </a:rPr>
              <a:t>Health professional associations call for health-protective laws</a:t>
            </a:r>
          </a:p>
          <a:p>
            <a:pPr marL="285750" indent="-285750">
              <a:spcAft>
                <a:spcPts val="1200"/>
              </a:spcAft>
              <a:buFont typeface="Arial" panose="020B0604020202020204" pitchFamily="34" charset="0"/>
              <a:buChar char="•"/>
              <a:defRPr/>
            </a:pPr>
            <a:r>
              <a:rPr lang="en-US" sz="2000" dirty="0">
                <a:solidFill>
                  <a:srgbClr val="C00000"/>
                </a:solidFill>
                <a:latin typeface="+mn-lt"/>
              </a:rPr>
              <a:t>Health care purchasing can move economy to safer products</a:t>
            </a:r>
          </a:p>
        </p:txBody>
      </p:sp>
    </p:spTree>
    <p:extLst>
      <p:ext uri="{BB962C8B-B14F-4D97-AF65-F5344CB8AC3E}">
        <p14:creationId xmlns:p14="http://schemas.microsoft.com/office/powerpoint/2010/main" val="2050493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98438" y="1323975"/>
            <a:ext cx="4267200" cy="55387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43000" y="76200"/>
            <a:ext cx="6858000" cy="1938992"/>
          </a:xfrm>
          <a:prstGeom prst="rect">
            <a:avLst/>
          </a:prstGeom>
          <a:solidFill>
            <a:schemeClr val="accent1">
              <a:lumMod val="40000"/>
              <a:lumOff val="60000"/>
            </a:schemeClr>
          </a:solidFill>
        </p:spPr>
        <p:txBody>
          <a:bodyPr wrap="square">
            <a:spAutoFit/>
          </a:bodyPr>
          <a:lstStyle/>
          <a:p>
            <a:pPr>
              <a:defRPr/>
            </a:pPr>
            <a:r>
              <a:rPr lang="en-US" sz="2400" dirty="0"/>
              <a:t>“The </a:t>
            </a:r>
            <a:r>
              <a:rPr lang="en-US" sz="2400" dirty="0" smtClean="0"/>
              <a:t>incidence </a:t>
            </a:r>
            <a:r>
              <a:rPr lang="en-US" sz="2400" dirty="0"/>
              <a:t>of environmentally</a:t>
            </a:r>
          </a:p>
          <a:p>
            <a:pPr>
              <a:defRPr/>
            </a:pPr>
            <a:r>
              <a:rPr lang="en-US" sz="2400" dirty="0"/>
              <a:t>c</a:t>
            </a:r>
            <a:r>
              <a:rPr lang="en-US" sz="2400" dirty="0" smtClean="0"/>
              <a:t>aused </a:t>
            </a:r>
            <a:r>
              <a:rPr lang="en-US" sz="2400" dirty="0"/>
              <a:t>cancers is grossly underestimated.”</a:t>
            </a:r>
          </a:p>
          <a:p>
            <a:pPr>
              <a:defRPr/>
            </a:pPr>
            <a:endParaRPr lang="en-US" sz="2400" dirty="0"/>
          </a:p>
          <a:p>
            <a:pPr>
              <a:defRPr/>
            </a:pPr>
            <a:r>
              <a:rPr lang="en-US" sz="2400" dirty="0"/>
              <a:t>Presidential Cancer Report, 2009</a:t>
            </a:r>
          </a:p>
          <a:p>
            <a:pPr>
              <a:defRPr/>
            </a:pPr>
            <a:r>
              <a:rPr lang="en-US" sz="2400" dirty="0"/>
              <a:t>U.S. National Institutes of Health</a:t>
            </a:r>
          </a:p>
        </p:txBody>
      </p:sp>
      <p:pic>
        <p:nvPicPr>
          <p:cNvPr id="2867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971800"/>
            <a:ext cx="44577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7" name="TextBox 10"/>
          <p:cNvSpPr txBox="1">
            <a:spLocks noChangeArrowheads="1"/>
          </p:cNvSpPr>
          <p:nvPr/>
        </p:nvSpPr>
        <p:spPr bwMode="auto">
          <a:xfrm>
            <a:off x="6826250" y="2286000"/>
            <a:ext cx="1979613" cy="646113"/>
          </a:xfrm>
          <a:prstGeom prst="rect">
            <a:avLst/>
          </a:prstGeom>
          <a:solidFill>
            <a:srgbClr val="FFCC00"/>
          </a:solidFill>
          <a:ln w="25400">
            <a:solidFill>
              <a:srgbClr val="00B050"/>
            </a:solidFill>
            <a:miter lim="800000"/>
            <a:headEnd/>
            <a:tailEnd/>
          </a:ln>
        </p:spPr>
        <p:txBody>
          <a:bodyPr wrap="none">
            <a:spAutoFit/>
          </a:bodyPr>
          <a:lstStyle>
            <a:lvl1pPr eaLnBrk="0" hangingPunct="0">
              <a:spcBef>
                <a:spcPts val="600"/>
              </a:spcBef>
              <a:defRPr sz="2400">
                <a:solidFill>
                  <a:srgbClr val="8D8D8D"/>
                </a:solidFill>
                <a:latin typeface="Calibri" pitchFamily="34" charset="0"/>
              </a:defRPr>
            </a:lvl1pPr>
            <a:lvl2pPr marL="742950" indent="-285750" eaLnBrk="0" hangingPunct="0">
              <a:spcBef>
                <a:spcPts val="500"/>
              </a:spcBef>
              <a:buClr>
                <a:srgbClr val="8D8D8D"/>
              </a:buClr>
              <a:buSzPct val="100000"/>
              <a:buFont typeface="Calibri" pitchFamily="34" charset="0"/>
              <a:buChar char="•"/>
              <a:defRPr sz="2000">
                <a:solidFill>
                  <a:srgbClr val="8D8D8D"/>
                </a:solidFill>
                <a:latin typeface="Calibri" pitchFamily="34" charset="0"/>
              </a:defRPr>
            </a:lvl2pPr>
            <a:lvl3pPr marL="1143000" indent="-228600" eaLnBrk="0" hangingPunct="0">
              <a:buClr>
                <a:srgbClr val="8D8D8D"/>
              </a:buClr>
              <a:buSzPct val="100000"/>
              <a:buFont typeface="Arial" pitchFamily="34" charset="0"/>
              <a:buChar char="‒"/>
              <a:defRPr>
                <a:solidFill>
                  <a:srgbClr val="8D8D8D"/>
                </a:solidFill>
                <a:latin typeface="Calibri" pitchFamily="34" charset="0"/>
              </a:defRPr>
            </a:lvl3pPr>
            <a:lvl4pPr marL="1600200" indent="-228600" eaLnBrk="0" hangingPunct="0">
              <a:spcBef>
                <a:spcPts val="400"/>
              </a:spcBef>
              <a:buClr>
                <a:srgbClr val="8D8D8D"/>
              </a:buClr>
              <a:buSzPct val="100000"/>
              <a:buFont typeface="Calibri" pitchFamily="34" charset="0"/>
              <a:buChar char="»"/>
              <a:defRPr sz="1600">
                <a:solidFill>
                  <a:srgbClr val="8D8D8D"/>
                </a:solidFill>
                <a:latin typeface="Calibri" pitchFamily="34" charset="0"/>
              </a:defRPr>
            </a:lvl4pPr>
            <a:lvl5pPr marL="2057400" indent="-228600" eaLnBrk="0" hangingPunct="0">
              <a:spcBef>
                <a:spcPts val="400"/>
              </a:spcBef>
              <a:buClr>
                <a:srgbClr val="8D8D8D"/>
              </a:buClr>
              <a:buSzPct val="100000"/>
              <a:buFont typeface="Calibri" pitchFamily="34" charset="0"/>
              <a:buChar char="•"/>
              <a:defRPr sz="1600">
                <a:solidFill>
                  <a:srgbClr val="8D8D8D"/>
                </a:solidFill>
                <a:latin typeface="Calibri" pitchFamily="34" charset="0"/>
              </a:defRPr>
            </a:lvl5pPr>
            <a:lvl6pPr marL="2514600" indent="-228600" eaLnBrk="0" fontAlgn="base" hangingPunct="0">
              <a:spcBef>
                <a:spcPts val="400"/>
              </a:spcBef>
              <a:spcAft>
                <a:spcPct val="0"/>
              </a:spcAft>
              <a:buClr>
                <a:srgbClr val="8D8D8D"/>
              </a:buClr>
              <a:buSzPct val="100000"/>
              <a:buFont typeface="Calibri" pitchFamily="34" charset="0"/>
              <a:buChar char="•"/>
              <a:defRPr sz="1600">
                <a:solidFill>
                  <a:srgbClr val="8D8D8D"/>
                </a:solidFill>
                <a:latin typeface="Calibri" pitchFamily="34" charset="0"/>
              </a:defRPr>
            </a:lvl6pPr>
            <a:lvl7pPr marL="2971800" indent="-228600" eaLnBrk="0" fontAlgn="base" hangingPunct="0">
              <a:spcBef>
                <a:spcPts val="400"/>
              </a:spcBef>
              <a:spcAft>
                <a:spcPct val="0"/>
              </a:spcAft>
              <a:buClr>
                <a:srgbClr val="8D8D8D"/>
              </a:buClr>
              <a:buSzPct val="100000"/>
              <a:buFont typeface="Calibri" pitchFamily="34" charset="0"/>
              <a:buChar char="•"/>
              <a:defRPr sz="1600">
                <a:solidFill>
                  <a:srgbClr val="8D8D8D"/>
                </a:solidFill>
                <a:latin typeface="Calibri" pitchFamily="34" charset="0"/>
              </a:defRPr>
            </a:lvl7pPr>
            <a:lvl8pPr marL="3429000" indent="-228600" eaLnBrk="0" fontAlgn="base" hangingPunct="0">
              <a:spcBef>
                <a:spcPts val="400"/>
              </a:spcBef>
              <a:spcAft>
                <a:spcPct val="0"/>
              </a:spcAft>
              <a:buClr>
                <a:srgbClr val="8D8D8D"/>
              </a:buClr>
              <a:buSzPct val="100000"/>
              <a:buFont typeface="Calibri" pitchFamily="34" charset="0"/>
              <a:buChar char="•"/>
              <a:defRPr sz="1600">
                <a:solidFill>
                  <a:srgbClr val="8D8D8D"/>
                </a:solidFill>
                <a:latin typeface="Calibri" pitchFamily="34" charset="0"/>
              </a:defRPr>
            </a:lvl8pPr>
            <a:lvl9pPr marL="3886200" indent="-228600" eaLnBrk="0" fontAlgn="base" hangingPunct="0">
              <a:spcBef>
                <a:spcPts val="400"/>
              </a:spcBef>
              <a:spcAft>
                <a:spcPct val="0"/>
              </a:spcAft>
              <a:buClr>
                <a:srgbClr val="8D8D8D"/>
              </a:buClr>
              <a:buSzPct val="100000"/>
              <a:buFont typeface="Calibri" pitchFamily="34" charset="0"/>
              <a:buChar char="•"/>
              <a:defRPr sz="1600">
                <a:solidFill>
                  <a:srgbClr val="8D8D8D"/>
                </a:solidFill>
                <a:latin typeface="Calibri" pitchFamily="34" charset="0"/>
              </a:defRPr>
            </a:lvl9pPr>
          </a:lstStyle>
          <a:p>
            <a:pPr eaLnBrk="1" hangingPunct="1">
              <a:spcBef>
                <a:spcPct val="0"/>
              </a:spcBef>
            </a:pPr>
            <a:r>
              <a:rPr lang="en-US" altLang="en-US" sz="1800">
                <a:solidFill>
                  <a:schemeClr val="tx1"/>
                </a:solidFill>
                <a:latin typeface="Arial" pitchFamily="34" charset="0"/>
              </a:rPr>
              <a:t>The Lancet, 2007</a:t>
            </a:r>
          </a:p>
          <a:p>
            <a:pPr eaLnBrk="1" hangingPunct="1">
              <a:spcBef>
                <a:spcPct val="0"/>
              </a:spcBef>
            </a:pPr>
            <a:endParaRPr lang="en-US" altLang="en-US" sz="1800">
              <a:solidFill>
                <a:schemeClr val="tx1"/>
              </a:solidFill>
              <a:latin typeface="Arial" pitchFamily="34" charset="0"/>
            </a:endParaRPr>
          </a:p>
        </p:txBody>
      </p:sp>
    </p:spTree>
    <p:extLst>
      <p:ext uri="{BB962C8B-B14F-4D97-AF65-F5344CB8AC3E}">
        <p14:creationId xmlns:p14="http://schemas.microsoft.com/office/powerpoint/2010/main" val="747412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45C75"/>
                </a:solidFill>
              </a:rPr>
              <a:t>   </a:t>
            </a:r>
          </a:p>
        </p:txBody>
      </p:sp>
      <p:pic>
        <p:nvPicPr>
          <p:cNvPr id="78851"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6745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2760663"/>
            <a:ext cx="5462588" cy="4097337"/>
          </a:xfrm>
        </p:spPr>
      </p:pic>
      <p:sp>
        <p:nvSpPr>
          <p:cNvPr id="79875"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45C75"/>
                </a:solidFill>
              </a:rPr>
              <a:t>   </a:t>
            </a:r>
          </a:p>
        </p:txBody>
      </p:sp>
      <p:pic>
        <p:nvPicPr>
          <p:cNvPr id="79876" name="Picture 3" descr="TippedFW"/>
          <p:cNvPicPr>
            <a:picLocks noChangeAspect="1" noChangeArrowheads="1"/>
          </p:cNvPicPr>
          <p:nvPr/>
        </p:nvPicPr>
        <p:blipFill>
          <a:blip r:embed="rId4" cstate="print">
            <a:extLst>
              <a:ext uri="{28A0092B-C50C-407E-A947-70E740481C1C}">
                <a14:useLocalDpi xmlns:a14="http://schemas.microsoft.com/office/drawing/2010/main" val="0"/>
              </a:ext>
            </a:extLst>
          </a:blip>
          <a:srcRect l="601" t="3313" r="10358" b="1163"/>
          <a:stretch>
            <a:fillRect/>
          </a:stretch>
        </p:blipFill>
        <p:spPr bwMode="auto">
          <a:xfrm>
            <a:off x="4038600" y="2749550"/>
            <a:ext cx="51054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pic>
      <p:pic>
        <p:nvPicPr>
          <p:cNvPr id="79877" name="Picture 4" descr="EP Equipment Review 009"/>
          <p:cNvPicPr>
            <a:picLocks noChangeAspect="1" noChangeArrowheads="1"/>
          </p:cNvPicPr>
          <p:nvPr/>
        </p:nvPicPr>
        <p:blipFill>
          <a:blip r:embed="rId5" cstate="print">
            <a:extLst>
              <a:ext uri="{28A0092B-C50C-407E-A947-70E740481C1C}">
                <a14:useLocalDpi xmlns:a14="http://schemas.microsoft.com/office/drawing/2010/main" val="0"/>
              </a:ext>
            </a:extLst>
          </a:blip>
          <a:srcRect t="41164" r="1428" b="21188"/>
          <a:stretch>
            <a:fillRect/>
          </a:stretch>
        </p:blipFill>
        <p:spPr bwMode="white">
          <a:xfrm>
            <a:off x="0" y="0"/>
            <a:ext cx="9144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pic>
      <p:sp>
        <p:nvSpPr>
          <p:cNvPr id="79878" name="Title 1"/>
          <p:cNvSpPr txBox="1">
            <a:spLocks/>
          </p:cNvSpPr>
          <p:nvPr/>
        </p:nvSpPr>
        <p:spPr bwMode="auto">
          <a:xfrm>
            <a:off x="2590800" y="1447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5000">
                <a:solidFill>
                  <a:srgbClr val="8ADFFF"/>
                </a:solidFill>
                <a:latin typeface="Calibri" pitchFamily="34" charset="0"/>
              </a:rPr>
              <a:t>Materials Management </a:t>
            </a:r>
          </a:p>
        </p:txBody>
      </p:sp>
    </p:spTree>
    <p:extLst>
      <p:ext uri="{BB962C8B-B14F-4D97-AF65-F5344CB8AC3E}">
        <p14:creationId xmlns:p14="http://schemas.microsoft.com/office/powerpoint/2010/main" val="3544904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6"/>
          <p:cNvGrpSpPr>
            <a:grpSpLocks noChangeAspect="1"/>
          </p:cNvGrpSpPr>
          <p:nvPr/>
        </p:nvGrpSpPr>
        <p:grpSpPr bwMode="auto">
          <a:xfrm>
            <a:off x="2057400" y="381000"/>
            <a:ext cx="4895850" cy="6934200"/>
            <a:chOff x="3523" y="1018"/>
            <a:chExt cx="2064" cy="3168"/>
          </a:xfrm>
        </p:grpSpPr>
        <p:sp>
          <p:nvSpPr>
            <p:cNvPr id="92169" name="AutoShape 5"/>
            <p:cNvSpPr>
              <a:spLocks noChangeAspect="1" noChangeArrowheads="1" noTextEdit="1"/>
            </p:cNvSpPr>
            <p:nvPr/>
          </p:nvSpPr>
          <p:spPr bwMode="auto">
            <a:xfrm>
              <a:off x="3523" y="1018"/>
              <a:ext cx="2064"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170" name="_s312329"/>
            <p:cNvSpPr>
              <a:spLocks noChangeArrowheads="1" noTextEdit="1"/>
            </p:cNvSpPr>
            <p:nvPr/>
          </p:nvSpPr>
          <p:spPr bwMode="auto">
            <a:xfrm>
              <a:off x="3888" y="1725"/>
              <a:ext cx="1334" cy="133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7 w 21600"/>
                <a:gd name="T19" fmla="*/ 3157 h 21600"/>
                <a:gd name="T20" fmla="*/ 18443 w 21600"/>
                <a:gd name="T21" fmla="*/ 1844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lIns="0" tIns="0" rIns="0" bIns="0" anchor="ctr"/>
            <a:lstStyle/>
            <a:p>
              <a:endParaRPr lang="en-US"/>
            </a:p>
          </p:txBody>
        </p:sp>
        <p:sp>
          <p:nvSpPr>
            <p:cNvPr id="92171" name="_s312330"/>
            <p:cNvSpPr>
              <a:spLocks noChangeArrowheads="1" noTextEdit="1"/>
            </p:cNvSpPr>
            <p:nvPr/>
          </p:nvSpPr>
          <p:spPr bwMode="auto">
            <a:xfrm rot="7200000">
              <a:off x="4070" y="2040"/>
              <a:ext cx="1334" cy="133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7 w 21600"/>
                <a:gd name="T19" fmla="*/ 3157 h 21600"/>
                <a:gd name="T20" fmla="*/ 18443 w 21600"/>
                <a:gd name="T21" fmla="*/ 1844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lIns="0" tIns="0" rIns="0" bIns="0" anchor="ctr"/>
            <a:lstStyle/>
            <a:p>
              <a:endParaRPr lang="en-US"/>
            </a:p>
          </p:txBody>
        </p:sp>
        <p:sp>
          <p:nvSpPr>
            <p:cNvPr id="92172" name="_s312332"/>
            <p:cNvSpPr>
              <a:spLocks noChangeArrowheads="1" noTextEdit="1"/>
            </p:cNvSpPr>
            <p:nvPr/>
          </p:nvSpPr>
          <p:spPr bwMode="auto">
            <a:xfrm rot="-7200000">
              <a:off x="3706" y="2040"/>
              <a:ext cx="1334" cy="133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7 w 21600"/>
                <a:gd name="T19" fmla="*/ 3157 h 21600"/>
                <a:gd name="T20" fmla="*/ 18443 w 21600"/>
                <a:gd name="T21" fmla="*/ 1844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lIns="0" tIns="0" rIns="0" bIns="0" anchor="ctr"/>
            <a:lstStyle/>
            <a:p>
              <a:endParaRPr lang="en-US"/>
            </a:p>
          </p:txBody>
        </p:sp>
        <p:sp>
          <p:nvSpPr>
            <p:cNvPr id="92173" name="_s312327"/>
            <p:cNvSpPr>
              <a:spLocks noChangeArrowheads="1"/>
            </p:cNvSpPr>
            <p:nvPr/>
          </p:nvSpPr>
          <p:spPr bwMode="auto">
            <a:xfrm>
              <a:off x="4921" y="1969"/>
              <a:ext cx="535" cy="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b="1">
                  <a:solidFill>
                    <a:srgbClr val="000000"/>
                  </a:solidFill>
                  <a:latin typeface="Calibri" pitchFamily="34" charset="0"/>
                </a:rPr>
                <a:t>Hauler</a:t>
              </a:r>
            </a:p>
          </p:txBody>
        </p:sp>
        <p:sp>
          <p:nvSpPr>
            <p:cNvPr id="92174" name="_s312328"/>
            <p:cNvSpPr>
              <a:spLocks noChangeArrowheads="1"/>
            </p:cNvSpPr>
            <p:nvPr/>
          </p:nvSpPr>
          <p:spPr bwMode="auto">
            <a:xfrm>
              <a:off x="4288" y="3066"/>
              <a:ext cx="535" cy="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b="1">
                  <a:solidFill>
                    <a:srgbClr val="000000"/>
                  </a:solidFill>
                  <a:latin typeface="Calibri" pitchFamily="34" charset="0"/>
                </a:rPr>
                <a:t>Farmer/</a:t>
              </a:r>
            </a:p>
            <a:p>
              <a:pPr eaLnBrk="1" hangingPunct="1"/>
              <a:r>
                <a:rPr lang="en-US" altLang="en-US" sz="2800" b="1">
                  <a:solidFill>
                    <a:srgbClr val="000000"/>
                  </a:solidFill>
                  <a:latin typeface="Calibri" pitchFamily="34" charset="0"/>
                </a:rPr>
                <a:t>Composter</a:t>
              </a:r>
            </a:p>
          </p:txBody>
        </p:sp>
        <p:sp>
          <p:nvSpPr>
            <p:cNvPr id="92175" name="_s312331"/>
            <p:cNvSpPr>
              <a:spLocks noChangeArrowheads="1"/>
            </p:cNvSpPr>
            <p:nvPr/>
          </p:nvSpPr>
          <p:spPr bwMode="auto">
            <a:xfrm>
              <a:off x="3654" y="1969"/>
              <a:ext cx="535" cy="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b="1">
                  <a:solidFill>
                    <a:srgbClr val="000000"/>
                  </a:solidFill>
                  <a:latin typeface="Calibri" pitchFamily="34" charset="0"/>
                </a:rPr>
                <a:t>Schools, </a:t>
              </a:r>
            </a:p>
            <a:p>
              <a:pPr eaLnBrk="1" hangingPunct="1"/>
              <a:r>
                <a:rPr lang="en-US" altLang="en-US" sz="2800" b="1">
                  <a:solidFill>
                    <a:srgbClr val="000000"/>
                  </a:solidFill>
                  <a:latin typeface="Calibri" pitchFamily="34" charset="0"/>
                </a:rPr>
                <a:t>Businesses, </a:t>
              </a:r>
            </a:p>
            <a:p>
              <a:pPr eaLnBrk="1" hangingPunct="1"/>
              <a:r>
                <a:rPr lang="en-US" altLang="en-US" sz="2800" b="1">
                  <a:solidFill>
                    <a:srgbClr val="000000"/>
                  </a:solidFill>
                  <a:latin typeface="Calibri" pitchFamily="34" charset="0"/>
                </a:rPr>
                <a:t>&amp; Institutions</a:t>
              </a:r>
            </a:p>
          </p:txBody>
        </p:sp>
      </p:grpSp>
      <p:pic>
        <p:nvPicPr>
          <p:cNvPr id="92163" name="Picture 1051" descr="farmer-john-cornfield2.jpg">
            <a:hlinkClick r:id="rId3" tooltip="farmer-john-cornfield2.jpg"/>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6315"/>
          <a:stretch>
            <a:fillRect/>
          </a:stretch>
        </p:blipFill>
        <p:spPr bwMode="auto">
          <a:xfrm>
            <a:off x="304800" y="4830763"/>
            <a:ext cx="213360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1053" descr="foo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449388"/>
            <a:ext cx="1905000"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1055" descr="Garbage Truck ">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t="10573" b="4846"/>
          <a:stretch>
            <a:fillRect/>
          </a:stretch>
        </p:blipFill>
        <p:spPr bwMode="auto">
          <a:xfrm>
            <a:off x="5867400" y="1452563"/>
            <a:ext cx="2819400"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1061"/>
          <p:cNvSpPr>
            <a:spLocks noChangeArrowheads="1"/>
          </p:cNvSpPr>
          <p:nvPr/>
        </p:nvSpPr>
        <p:spPr bwMode="auto">
          <a:xfrm>
            <a:off x="0" y="2651125"/>
            <a:ext cx="91440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88872" rIns="0" bIns="714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a:solidFill>
                  <a:srgbClr val="000000"/>
                </a:solidFill>
                <a:latin typeface="Times New Roman" pitchFamily="18" charset="0"/>
              </a:rPr>
              <a:t> </a:t>
            </a:r>
          </a:p>
          <a:p>
            <a:pPr eaLnBrk="1" hangingPunct="1"/>
            <a:endParaRPr lang="en-US" altLang="en-US" sz="2400">
              <a:solidFill>
                <a:srgbClr val="000000"/>
              </a:solidFill>
              <a:latin typeface="Times New Roman" pitchFamily="18" charset="0"/>
            </a:endParaRPr>
          </a:p>
        </p:txBody>
      </p:sp>
      <p:pic>
        <p:nvPicPr>
          <p:cNvPr id="92167" name="Picture 1062" descr="start a compost pile photo"/>
          <p:cNvPicPr>
            <a:picLocks noChangeAspect="1" noChangeArrowheads="1"/>
          </p:cNvPicPr>
          <p:nvPr/>
        </p:nvPicPr>
        <p:blipFill>
          <a:blip r:embed="rId8" cstate="print">
            <a:extLst>
              <a:ext uri="{28A0092B-C50C-407E-A947-70E740481C1C}">
                <a14:useLocalDpi xmlns:a14="http://schemas.microsoft.com/office/drawing/2010/main" val="0"/>
              </a:ext>
            </a:extLst>
          </a:blip>
          <a:srcRect l="2779" r="13889"/>
          <a:stretch>
            <a:fillRect/>
          </a:stretch>
        </p:blipFill>
        <p:spPr bwMode="auto">
          <a:xfrm>
            <a:off x="6629400" y="4800600"/>
            <a:ext cx="22860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Title 1"/>
          <p:cNvSpPr txBox="1">
            <a:spLocks/>
          </p:cNvSpPr>
          <p:nvPr/>
        </p:nvSpPr>
        <p:spPr bwMode="auto">
          <a:xfrm>
            <a:off x="762000" y="7620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000">
                <a:solidFill>
                  <a:srgbClr val="04617B"/>
                </a:solidFill>
                <a:latin typeface="Calibri" pitchFamily="34" charset="0"/>
              </a:rPr>
              <a:t>Closing the loop on the food system</a:t>
            </a:r>
          </a:p>
        </p:txBody>
      </p:sp>
    </p:spTree>
    <p:extLst>
      <p:ext uri="{BB962C8B-B14F-4D97-AF65-F5344CB8AC3E}">
        <p14:creationId xmlns:p14="http://schemas.microsoft.com/office/powerpoint/2010/main" val="8442064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Content Placeholder 12" descr="bon.secours.bmp"/>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a:xfrm>
            <a:off x="0" y="0"/>
            <a:ext cx="8828088" cy="685800"/>
          </a:xfrm>
        </p:spPr>
      </p:pic>
      <p:pic>
        <p:nvPicPr>
          <p:cNvPr id="82949" name="Picture 3" descr="plastic-bottle.jpg"/>
          <p:cNvPicPr>
            <a:picLocks noChangeAspect="1"/>
          </p:cNvPicPr>
          <p:nvPr/>
        </p:nvPicPr>
        <p:blipFill rotWithShape="1">
          <a:blip r:embed="rId4" cstate="print">
            <a:extLst>
              <a:ext uri="{28A0092B-C50C-407E-A947-70E740481C1C}">
                <a14:useLocalDpi xmlns:a14="http://schemas.microsoft.com/office/drawing/2010/main" val="0"/>
              </a:ext>
            </a:extLst>
          </a:blip>
          <a:srcRect l="24819"/>
          <a:stretch/>
        </p:blipFill>
        <p:spPr bwMode="auto">
          <a:xfrm>
            <a:off x="228600" y="1654233"/>
            <a:ext cx="216979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Box 15"/>
          <p:cNvSpPr txBox="1">
            <a:spLocks noChangeArrowheads="1"/>
          </p:cNvSpPr>
          <p:nvPr/>
        </p:nvSpPr>
        <p:spPr bwMode="auto">
          <a:xfrm rot="10800000" flipV="1">
            <a:off x="5274425" y="2586947"/>
            <a:ext cx="32766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800" dirty="0" smtClean="0">
                <a:latin typeface="Calibri" pitchFamily="34" charset="0"/>
              </a:rPr>
              <a:t>Eliminated water bottles for…</a:t>
            </a:r>
          </a:p>
          <a:p>
            <a:pPr eaLnBrk="1" hangingPunct="1">
              <a:buFont typeface="Arial" pitchFamily="34" charset="0"/>
              <a:buChar char="•"/>
            </a:pPr>
            <a:endParaRPr lang="en-US" altLang="en-US" sz="2800" dirty="0">
              <a:latin typeface="Calibri" pitchFamily="34" charset="0"/>
            </a:endParaRPr>
          </a:p>
          <a:p>
            <a:pPr eaLnBrk="1" hangingPunct="1">
              <a:buFont typeface="Arial" pitchFamily="34" charset="0"/>
              <a:buChar char="•"/>
            </a:pPr>
            <a:r>
              <a:rPr lang="en-US" altLang="en-US" sz="2800" dirty="0">
                <a:latin typeface="Calibri" pitchFamily="34" charset="0"/>
              </a:rPr>
              <a:t>Patient Rooms</a:t>
            </a:r>
          </a:p>
          <a:p>
            <a:pPr eaLnBrk="1" hangingPunct="1">
              <a:buFont typeface="Arial" pitchFamily="34" charset="0"/>
              <a:buChar char="•"/>
            </a:pPr>
            <a:r>
              <a:rPr lang="en-US" altLang="en-US" sz="2800" dirty="0">
                <a:latin typeface="Calibri" pitchFamily="34" charset="0"/>
              </a:rPr>
              <a:t>Cafeteria</a:t>
            </a:r>
          </a:p>
          <a:p>
            <a:pPr eaLnBrk="1" hangingPunct="1">
              <a:buFont typeface="Arial" pitchFamily="34" charset="0"/>
              <a:buChar char="•"/>
            </a:pPr>
            <a:r>
              <a:rPr lang="en-US" altLang="en-US" sz="2800" dirty="0">
                <a:latin typeface="Calibri" pitchFamily="34" charset="0"/>
              </a:rPr>
              <a:t>Meetings</a:t>
            </a:r>
          </a:p>
          <a:p>
            <a:pPr eaLnBrk="1" hangingPunct="1">
              <a:buFont typeface="Arial" pitchFamily="34" charset="0"/>
              <a:buChar char="•"/>
            </a:pPr>
            <a:r>
              <a:rPr lang="en-US" altLang="en-US" sz="2800" dirty="0">
                <a:latin typeface="Calibri" pitchFamily="34" charset="0"/>
              </a:rPr>
              <a:t>Vending Machines</a:t>
            </a:r>
          </a:p>
        </p:txBody>
      </p:sp>
      <p:sp>
        <p:nvSpPr>
          <p:cNvPr id="17" name="Rectangle 16"/>
          <p:cNvSpPr/>
          <p:nvPr/>
        </p:nvSpPr>
        <p:spPr>
          <a:xfrm>
            <a:off x="2743200" y="2286000"/>
            <a:ext cx="2239716" cy="923330"/>
          </a:xfrm>
          <a:prstGeom prst="rect">
            <a:avLst/>
          </a:prstGeom>
          <a:noFill/>
        </p:spPr>
        <p:txBody>
          <a:bodyPr wrap="none">
            <a:spAutoFit/>
          </a:bodyPr>
          <a:lstStyle/>
          <a:p>
            <a:pPr algn="ctr" fontAlgn="auto">
              <a:spcBef>
                <a:spcPts val="0"/>
              </a:spcBef>
              <a:spcAft>
                <a:spcPts val="0"/>
              </a:spcAf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rPr>
              <a:t>Action:</a:t>
            </a: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6962" y="443365"/>
            <a:ext cx="8321675"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003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hape 443"/>
          <p:cNvSpPr txBox="1">
            <a:spLocks noGrp="1"/>
          </p:cNvSpPr>
          <p:nvPr>
            <p:ph type="title"/>
          </p:nvPr>
        </p:nvSpPr>
        <p:spPr>
          <a:xfrm>
            <a:off x="304800" y="152400"/>
            <a:ext cx="6383337" cy="852488"/>
          </a:xfrm>
        </p:spPr>
        <p:txBody>
          <a:bodyPr tIns="45700" bIns="45700"/>
          <a:lstStyle/>
          <a:p>
            <a:pPr algn="l" eaLnBrk="1" hangingPunct="1">
              <a:buSzPct val="25000"/>
            </a:pPr>
            <a:r>
              <a:rPr lang="en-US" altLang="en-US" sz="3200" b="1" dirty="0" smtClean="0">
                <a:latin typeface="Calibri" pitchFamily="34" charset="0"/>
                <a:cs typeface="Arial" charset="0"/>
                <a:sym typeface="Calibri" pitchFamily="34" charset="0"/>
              </a:rPr>
              <a:t>B</a:t>
            </a:r>
            <a:r>
              <a:rPr altLang="en-US" sz="3200" b="1" dirty="0" smtClean="0">
                <a:latin typeface="Calibri" pitchFamily="34" charset="0"/>
                <a:cs typeface="Arial" charset="0"/>
                <a:sym typeface="Calibri" pitchFamily="34" charset="0"/>
              </a:rPr>
              <a:t>uilding a </a:t>
            </a:r>
            <a:r>
              <a:rPr lang="en-US" altLang="en-US" sz="3200" b="1" dirty="0" smtClean="0">
                <a:latin typeface="Calibri" pitchFamily="34" charset="0"/>
                <a:cs typeface="Arial" charset="0"/>
                <a:sym typeface="Calibri" pitchFamily="34" charset="0"/>
              </a:rPr>
              <a:t>H</a:t>
            </a:r>
            <a:r>
              <a:rPr altLang="en-US" sz="3200" b="1" dirty="0" smtClean="0">
                <a:latin typeface="Calibri" pitchFamily="34" charset="0"/>
                <a:cs typeface="Arial" charset="0"/>
                <a:sym typeface="Calibri" pitchFamily="34" charset="0"/>
              </a:rPr>
              <a:t>ealthier </a:t>
            </a:r>
            <a:r>
              <a:rPr lang="en-US" altLang="en-US" sz="3200" b="1" dirty="0" smtClean="0">
                <a:latin typeface="Calibri" pitchFamily="34" charset="0"/>
                <a:cs typeface="Arial" charset="0"/>
                <a:sym typeface="Calibri" pitchFamily="34" charset="0"/>
              </a:rPr>
              <a:t>F</a:t>
            </a:r>
            <a:r>
              <a:rPr altLang="en-US" sz="3200" b="1" dirty="0" smtClean="0">
                <a:latin typeface="Calibri" pitchFamily="34" charset="0"/>
                <a:cs typeface="Arial" charset="0"/>
                <a:sym typeface="Calibri" pitchFamily="34" charset="0"/>
              </a:rPr>
              <a:t>uture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227118"/>
            <a:ext cx="3276600" cy="3276600"/>
          </a:xfrm>
          <a:prstGeom prst="rect">
            <a:avLst/>
          </a:prstGeom>
          <a:ln>
            <a:noFill/>
          </a:ln>
          <a:effectLst>
            <a:glow rad="139700">
              <a:schemeClr val="accent2">
                <a:satMod val="175000"/>
                <a:alpha val="40000"/>
              </a:schemeClr>
            </a:glow>
            <a:softEdge rad="112500"/>
          </a:effec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706317"/>
            <a:ext cx="3359150"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87" y="2948247"/>
            <a:ext cx="16825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953000" y="5020270"/>
            <a:ext cx="3407728" cy="923330"/>
          </a:xfrm>
          <a:prstGeom prst="rect">
            <a:avLst/>
          </a:prstGeom>
          <a:noFill/>
        </p:spPr>
        <p:txBody>
          <a:bodyPr wrap="none" rtlCol="0">
            <a:spAutoFit/>
          </a:bodyPr>
          <a:lstStyle/>
          <a:p>
            <a:pPr algn="ctr" fontAlgn="base">
              <a:spcBef>
                <a:spcPct val="0"/>
              </a:spcBef>
              <a:spcAft>
                <a:spcPct val="0"/>
              </a:spcAft>
            </a:pPr>
            <a:r>
              <a:rPr lang="en-US" b="1" u="sng" dirty="0">
                <a:solidFill>
                  <a:srgbClr val="006600"/>
                </a:solidFill>
                <a:ea typeface="ＭＳ Ｐゴシック" pitchFamily="34" charset="-128"/>
                <a:cs typeface="Arial" charset="0"/>
                <a:hlinkClick r:id="rId6"/>
              </a:rPr>
              <a:t>www.practicegreenhealth.org</a:t>
            </a:r>
            <a:endParaRPr lang="en-US" b="1" u="sng" dirty="0">
              <a:solidFill>
                <a:srgbClr val="006600"/>
              </a:solidFill>
              <a:ea typeface="ＭＳ Ｐゴシック" pitchFamily="34" charset="-128"/>
              <a:cs typeface="Arial" charset="0"/>
            </a:endParaRPr>
          </a:p>
          <a:p>
            <a:pPr algn="ctr" fontAlgn="base">
              <a:spcBef>
                <a:spcPct val="0"/>
              </a:spcBef>
              <a:spcAft>
                <a:spcPct val="0"/>
              </a:spcAft>
            </a:pPr>
            <a:r>
              <a:rPr lang="en-US" b="1" u="sng" dirty="0">
                <a:solidFill>
                  <a:srgbClr val="006600"/>
                </a:solidFill>
                <a:ea typeface="ＭＳ Ｐゴシック" pitchFamily="34" charset="-128"/>
                <a:cs typeface="Arial" charset="0"/>
                <a:hlinkClick r:id="rId7"/>
              </a:rPr>
              <a:t>www.healthierhospitals.org</a:t>
            </a:r>
            <a:endParaRPr lang="en-US" b="1" u="sng" dirty="0">
              <a:solidFill>
                <a:srgbClr val="006600"/>
              </a:solidFill>
              <a:ea typeface="ＭＳ Ｐゴシック" pitchFamily="34" charset="-128"/>
              <a:cs typeface="Arial" charset="0"/>
            </a:endParaRPr>
          </a:p>
          <a:p>
            <a:pPr algn="ctr" fontAlgn="base">
              <a:spcBef>
                <a:spcPct val="0"/>
              </a:spcBef>
              <a:spcAft>
                <a:spcPct val="0"/>
              </a:spcAft>
            </a:pPr>
            <a:r>
              <a:rPr lang="en-US" b="1" u="sng" dirty="0">
                <a:solidFill>
                  <a:srgbClr val="006600"/>
                </a:solidFill>
                <a:ea typeface="ＭＳ Ｐゴシック" pitchFamily="34" charset="-128"/>
                <a:cs typeface="Arial" charset="0"/>
                <a:hlinkClick r:id="rId8"/>
              </a:rPr>
              <a:t>www.noharm.org</a:t>
            </a:r>
            <a:r>
              <a:rPr lang="en-US" b="1" u="sng" dirty="0">
                <a:solidFill>
                  <a:srgbClr val="006600"/>
                </a:solidFill>
                <a:ea typeface="ＭＳ Ｐゴシック" pitchFamily="34" charset="-128"/>
                <a:cs typeface="Arial" charset="0"/>
              </a:rPr>
              <a:t> </a:t>
            </a:r>
            <a:r>
              <a:rPr lang="en-US" b="1" dirty="0">
                <a:solidFill>
                  <a:srgbClr val="01674E"/>
                </a:solidFill>
                <a:ea typeface="ＭＳ Ｐゴシック" pitchFamily="34" charset="-128"/>
                <a:cs typeface="Arial" charset="0"/>
              </a:rPr>
              <a:t> </a:t>
            </a:r>
            <a:r>
              <a:rPr lang="en-US" b="1" dirty="0">
                <a:solidFill>
                  <a:srgbClr val="006600"/>
                </a:solidFill>
                <a:ea typeface="ＭＳ Ｐゴシック" pitchFamily="34" charset="-128"/>
                <a:cs typeface="Arial" charset="0"/>
              </a:rPr>
              <a:t> </a:t>
            </a:r>
          </a:p>
        </p:txBody>
      </p:sp>
    </p:spTree>
    <p:extLst>
      <p:ext uri="{BB962C8B-B14F-4D97-AF65-F5344CB8AC3E}">
        <p14:creationId xmlns:p14="http://schemas.microsoft.com/office/powerpoint/2010/main" val="1420465058"/>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50000"/>
                  </a:schemeClr>
                </a:solidFill>
              </a:rPr>
              <a:t>What is Environmentally Preferable Purchasing?</a:t>
            </a:r>
            <a:endParaRPr lang="en-US" dirty="0">
              <a:solidFill>
                <a:schemeClr val="accent3">
                  <a:lumMod val="50000"/>
                </a:schemeClr>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600200"/>
            <a:ext cx="47244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667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304800"/>
            <a:ext cx="9144000" cy="990600"/>
          </a:xfrm>
          <a:solidFill>
            <a:srgbClr val="01674E"/>
          </a:solidFill>
        </p:spPr>
        <p:txBody>
          <a:bodyPr/>
          <a:lstStyle/>
          <a:p>
            <a:pPr algn="l"/>
            <a:r>
              <a:rPr lang="en-US" dirty="0" smtClean="0">
                <a:solidFill>
                  <a:schemeClr val="bg1"/>
                </a:solidFill>
              </a:rPr>
              <a:t>Stress on the job, at home…</a:t>
            </a:r>
          </a:p>
        </p:txBody>
      </p:sp>
      <p:pic>
        <p:nvPicPr>
          <p:cNvPr id="6147" name="Picture 2"/>
          <p:cNvPicPr>
            <a:picLocks noGrp="1" noChangeAspect="1" noChangeArrowheads="1"/>
          </p:cNvPicPr>
          <p:nvPr>
            <p:ph idx="1"/>
          </p:nvPr>
        </p:nvPicPr>
        <p:blipFill>
          <a:blip r:embed="rId3" cstate="email"/>
          <a:srcRect/>
          <a:stretch>
            <a:fillRect/>
          </a:stretch>
        </p:blipFill>
        <p:spPr>
          <a:xfrm>
            <a:off x="3581400" y="2286000"/>
            <a:ext cx="2514600" cy="3352800"/>
          </a:xfrm>
          <a:prstGeom prst="rect">
            <a:avLst/>
          </a:prstGeom>
          <a:ln>
            <a:noFill/>
          </a:ln>
          <a:effectLst>
            <a:outerShdw blurRad="292100" dist="139700" dir="2700000" algn="tl" rotWithShape="0">
              <a:srgbClr val="333333">
                <a:alpha val="65000"/>
              </a:srgbClr>
            </a:outerShdw>
          </a:effectLst>
        </p:spPr>
      </p:pic>
      <p:pic>
        <p:nvPicPr>
          <p:cNvPr id="6149" name="Picture 4"/>
          <p:cNvPicPr>
            <a:picLocks noChangeAspect="1" noChangeArrowheads="1"/>
          </p:cNvPicPr>
          <p:nvPr/>
        </p:nvPicPr>
        <p:blipFill>
          <a:blip r:embed="rId4" cstate="email"/>
          <a:srcRect/>
          <a:stretch>
            <a:fillRect/>
          </a:stretch>
        </p:blipFill>
        <p:spPr bwMode="auto">
          <a:xfrm>
            <a:off x="76200" y="3962400"/>
            <a:ext cx="3219450" cy="2133600"/>
          </a:xfrm>
          <a:prstGeom prst="rect">
            <a:avLst/>
          </a:prstGeom>
          <a:ln>
            <a:noFill/>
          </a:ln>
          <a:effectLst>
            <a:outerShdw blurRad="292100" dist="139700" dir="2700000" algn="tl" rotWithShape="0">
              <a:srgbClr val="333333">
                <a:alpha val="65000"/>
              </a:srgbClr>
            </a:outerShdw>
          </a:effectLst>
        </p:spPr>
      </p:pic>
      <p:pic>
        <p:nvPicPr>
          <p:cNvPr id="6150" name="Picture 5"/>
          <p:cNvPicPr>
            <a:picLocks noChangeAspect="1" noChangeArrowheads="1"/>
          </p:cNvPicPr>
          <p:nvPr/>
        </p:nvPicPr>
        <p:blipFill>
          <a:blip r:embed="rId5" cstate="email"/>
          <a:srcRect/>
          <a:stretch>
            <a:fillRect/>
          </a:stretch>
        </p:blipFill>
        <p:spPr bwMode="auto">
          <a:xfrm>
            <a:off x="6324600" y="1499525"/>
            <a:ext cx="2560638" cy="1700875"/>
          </a:xfrm>
          <a:prstGeom prst="rect">
            <a:avLst/>
          </a:prstGeom>
          <a:ln>
            <a:noFill/>
          </a:ln>
          <a:effectLst>
            <a:outerShdw blurRad="292100" dist="139700" dir="2700000" algn="tl" rotWithShape="0">
              <a:srgbClr val="333333">
                <a:alpha val="65000"/>
              </a:srgbClr>
            </a:outerShdw>
          </a:effectLst>
        </p:spPr>
      </p:pic>
      <p:pic>
        <p:nvPicPr>
          <p:cNvPr id="6154" name="Picture 11"/>
          <p:cNvPicPr>
            <a:picLocks noChangeAspect="1" noChangeArrowheads="1"/>
          </p:cNvPicPr>
          <p:nvPr/>
        </p:nvPicPr>
        <p:blipFill>
          <a:blip r:embed="rId6" cstate="email">
            <a:lum bright="20000"/>
          </a:blip>
          <a:srcRect/>
          <a:stretch>
            <a:fillRect/>
          </a:stretch>
        </p:blipFill>
        <p:spPr bwMode="auto">
          <a:xfrm>
            <a:off x="6324600" y="3581400"/>
            <a:ext cx="2571750" cy="2452044"/>
          </a:xfrm>
          <a:prstGeom prst="rect">
            <a:avLst/>
          </a:prstGeom>
          <a:ln>
            <a:noFill/>
          </a:ln>
          <a:effectLst>
            <a:outerShdw blurRad="292100" dist="139700" dir="2700000" algn="tl" rotWithShape="0">
              <a:srgbClr val="333333">
                <a:alpha val="65000"/>
              </a:srgbClr>
            </a:outerShdw>
          </a:effectLst>
        </p:spPr>
      </p:pic>
      <p:pic>
        <p:nvPicPr>
          <p:cNvPr id="11" name="Picture 10" descr="Nurse_Busy_ED.jpg"/>
          <p:cNvPicPr>
            <a:picLocks noChangeAspect="1"/>
          </p:cNvPicPr>
          <p:nvPr/>
        </p:nvPicPr>
        <p:blipFill>
          <a:blip r:embed="rId7" cstate="email"/>
          <a:stretch>
            <a:fillRect/>
          </a:stretch>
        </p:blipFill>
        <p:spPr>
          <a:xfrm>
            <a:off x="165538" y="1676400"/>
            <a:ext cx="3263462" cy="205740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0" y="6642556"/>
            <a:ext cx="2307042" cy="215444"/>
          </a:xfrm>
          <a:prstGeom prst="rect">
            <a:avLst/>
          </a:prstGeom>
          <a:noFill/>
        </p:spPr>
        <p:txBody>
          <a:bodyPr wrap="none" rtlCol="0">
            <a:spAutoFit/>
          </a:bodyPr>
          <a:lstStyle/>
          <a:p>
            <a:r>
              <a:rPr lang="en-US" sz="800" dirty="0" smtClean="0">
                <a:solidFill>
                  <a:schemeClr val="bg1"/>
                </a:solidFill>
                <a:latin typeface="+mj-lt"/>
              </a:rPr>
              <a:t>© Practice Greenhealth 2013. All Rights Reserved.</a:t>
            </a:r>
            <a:endParaRPr lang="en-US" sz="800" dirty="0">
              <a:solidFill>
                <a:schemeClr val="bg1"/>
              </a:solidFill>
              <a:latin typeface="+mj-lt"/>
            </a:endParaRPr>
          </a:p>
        </p:txBody>
      </p:sp>
    </p:spTree>
    <p:extLst>
      <p:ext uri="{BB962C8B-B14F-4D97-AF65-F5344CB8AC3E}">
        <p14:creationId xmlns:p14="http://schemas.microsoft.com/office/powerpoint/2010/main" val="2608217888"/>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57200" y="6858000"/>
            <a:ext cx="2133600" cy="365125"/>
          </a:xfrm>
        </p:spPr>
        <p:txBody>
          <a:bodyPr/>
          <a:lstStyle/>
          <a:p>
            <a:pPr algn="l">
              <a:defRPr/>
            </a:pPr>
            <a:fld id="{9B7EE132-466F-4467-BA70-9DE32234C93C}" type="slidenum">
              <a:rPr smtClean="0">
                <a:solidFill>
                  <a:prstClr val="white"/>
                </a:solidFill>
              </a:rPr>
              <a:pPr algn="l">
                <a:defRPr/>
              </a:pPr>
              <a:t>22</a:t>
            </a:fld>
            <a:endParaRPr>
              <a:solidFill>
                <a:prstClr val="white"/>
              </a:solidFill>
            </a:endParaRPr>
          </a:p>
        </p:txBody>
      </p:sp>
      <p:pic>
        <p:nvPicPr>
          <p:cNvPr id="32771"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16280" b="6976"/>
          <a:stretch>
            <a:fillRect/>
          </a:stretch>
        </p:blipFill>
        <p:spPr>
          <a:xfrm>
            <a:off x="152400" y="838200"/>
            <a:ext cx="3962400" cy="2281238"/>
          </a:xfrm>
        </p:spPr>
      </p:pic>
      <p:pic>
        <p:nvPicPr>
          <p:cNvPr id="3277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35081" r="31049" b="14516"/>
          <a:stretch>
            <a:fillRect/>
          </a:stretch>
        </p:blipFill>
        <p:spPr bwMode="auto">
          <a:xfrm>
            <a:off x="457200" y="3269296"/>
            <a:ext cx="17526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 Box 10"/>
          <p:cNvSpPr txBox="1">
            <a:spLocks noChangeArrowheads="1"/>
          </p:cNvSpPr>
          <p:nvPr/>
        </p:nvSpPr>
        <p:spPr bwMode="auto">
          <a:xfrm>
            <a:off x="228600" y="228600"/>
            <a:ext cx="8686800" cy="4619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a:solidFill>
                  <a:srgbClr val="000000"/>
                </a:solidFill>
              </a:rPr>
              <a:t>Case Study: Greening the OR / Awareness Campaign</a:t>
            </a:r>
          </a:p>
        </p:txBody>
      </p:sp>
      <p:sp>
        <p:nvSpPr>
          <p:cNvPr id="52230" name="Text Box 18"/>
          <p:cNvSpPr txBox="1">
            <a:spLocks noChangeArrowheads="1"/>
          </p:cNvSpPr>
          <p:nvPr/>
        </p:nvSpPr>
        <p:spPr bwMode="auto">
          <a:xfrm>
            <a:off x="2971800" y="6079001"/>
            <a:ext cx="457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2800" b="1" dirty="0" smtClean="0">
                <a:solidFill>
                  <a:srgbClr val="008080"/>
                </a:solidFill>
              </a:rPr>
              <a:t>Inova Health System</a:t>
            </a:r>
            <a:endParaRPr lang="en-US" altLang="en-US" sz="2800" b="1" dirty="0">
              <a:solidFill>
                <a:srgbClr val="008080"/>
              </a:solidFill>
            </a:endParaRPr>
          </a:p>
        </p:txBody>
      </p:sp>
      <p:sp>
        <p:nvSpPr>
          <p:cNvPr id="52231" name="TextBox 13"/>
          <p:cNvSpPr txBox="1">
            <a:spLocks noChangeArrowheads="1"/>
          </p:cNvSpPr>
          <p:nvPr/>
        </p:nvSpPr>
        <p:spPr bwMode="auto">
          <a:xfrm>
            <a:off x="4191000" y="838200"/>
            <a:ext cx="4724400" cy="2446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b="1" dirty="0">
                <a:solidFill>
                  <a:srgbClr val="C00000"/>
                </a:solidFill>
              </a:rPr>
              <a:t>Benefits: </a:t>
            </a:r>
            <a:r>
              <a:rPr lang="en-US" altLang="en-US" dirty="0">
                <a:solidFill>
                  <a:srgbClr val="000000"/>
                </a:solidFill>
              </a:rPr>
              <a:t>reduce RMW volume and increase recycling </a:t>
            </a:r>
          </a:p>
          <a:p>
            <a:pPr eaLnBrk="1" hangingPunct="1">
              <a:spcBef>
                <a:spcPct val="50000"/>
              </a:spcBef>
            </a:pPr>
            <a:r>
              <a:rPr lang="en-US" altLang="en-US" b="1" dirty="0">
                <a:solidFill>
                  <a:srgbClr val="C00000"/>
                </a:solidFill>
              </a:rPr>
              <a:t>Challenge</a:t>
            </a:r>
            <a:r>
              <a:rPr lang="en-US" altLang="en-US" dirty="0">
                <a:solidFill>
                  <a:srgbClr val="C00000"/>
                </a:solidFill>
              </a:rPr>
              <a:t>: </a:t>
            </a:r>
            <a:r>
              <a:rPr lang="en-US" altLang="en-US" dirty="0">
                <a:solidFill>
                  <a:srgbClr val="000000"/>
                </a:solidFill>
              </a:rPr>
              <a:t>improper disposal, safety risks</a:t>
            </a:r>
          </a:p>
          <a:p>
            <a:pPr eaLnBrk="1" hangingPunct="1">
              <a:spcBef>
                <a:spcPct val="50000"/>
              </a:spcBef>
            </a:pPr>
            <a:r>
              <a:rPr lang="en-US" altLang="en-US" b="1" dirty="0">
                <a:solidFill>
                  <a:srgbClr val="C00000"/>
                </a:solidFill>
              </a:rPr>
              <a:t>Strategy</a:t>
            </a:r>
            <a:r>
              <a:rPr lang="en-US" altLang="en-US" dirty="0">
                <a:solidFill>
                  <a:srgbClr val="C00000"/>
                </a:solidFill>
              </a:rPr>
              <a:t>: </a:t>
            </a:r>
            <a:r>
              <a:rPr lang="en-US" altLang="en-US" dirty="0">
                <a:solidFill>
                  <a:srgbClr val="000000"/>
                </a:solidFill>
              </a:rPr>
              <a:t>build awareness through in-services, roundtables, audits, engage staff</a:t>
            </a:r>
          </a:p>
          <a:p>
            <a:pPr eaLnBrk="1" hangingPunct="1">
              <a:spcBef>
                <a:spcPct val="50000"/>
              </a:spcBef>
            </a:pPr>
            <a:r>
              <a:rPr lang="en-US" altLang="en-US" b="1" dirty="0">
                <a:solidFill>
                  <a:srgbClr val="C00000"/>
                </a:solidFill>
              </a:rPr>
              <a:t>Results</a:t>
            </a:r>
            <a:r>
              <a:rPr lang="en-US" altLang="en-US" dirty="0">
                <a:solidFill>
                  <a:srgbClr val="000000"/>
                </a:solidFill>
              </a:rPr>
              <a:t>: more engaged staff, improved disposal, great feedback </a:t>
            </a:r>
          </a:p>
        </p:txBody>
      </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23529" t="20589" r="7059" b="14706"/>
          <a:stretch>
            <a:fillRect/>
          </a:stretch>
        </p:blipFill>
        <p:spPr bwMode="auto">
          <a:xfrm rot="-339882">
            <a:off x="2818375" y="3436295"/>
            <a:ext cx="3507251" cy="2496489"/>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520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fade">
                                      <p:cBhvr>
                                        <p:cTn id="7" dur="2000"/>
                                        <p:tgtEl>
                                          <p:spTgt spid="32771"/>
                                        </p:tgtEl>
                                      </p:cBhvr>
                                    </p:animEffect>
                                  </p:childTnLst>
                                </p:cTn>
                              </p:par>
                              <p:par>
                                <p:cTn id="8" presetID="10" presetClass="entr" presetSubtype="0" fill="hold" nodeType="withEffect">
                                  <p:stCondLst>
                                    <p:cond delay="0"/>
                                  </p:stCondLst>
                                  <p:childTnLst>
                                    <p:set>
                                      <p:cBhvr>
                                        <p:cTn id="9" dur="1" fill="hold">
                                          <p:stCondLst>
                                            <p:cond delay="0"/>
                                          </p:stCondLst>
                                        </p:cTn>
                                        <p:tgtEl>
                                          <p:spTgt spid="32773"/>
                                        </p:tgtEl>
                                        <p:attrNameLst>
                                          <p:attrName>style.visibility</p:attrName>
                                        </p:attrNameLst>
                                      </p:cBhvr>
                                      <p:to>
                                        <p:strVal val="visible"/>
                                      </p:to>
                                    </p:set>
                                    <p:animEffect transition="in" filter="fade">
                                      <p:cBhvr>
                                        <p:cTn id="10" dur="2000"/>
                                        <p:tgtEl>
                                          <p:spTgt spid="3277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778"/>
                                        </p:tgtEl>
                                        <p:attrNameLst>
                                          <p:attrName>style.visibility</p:attrName>
                                        </p:attrNameLst>
                                      </p:cBhvr>
                                      <p:to>
                                        <p:strVal val="visible"/>
                                      </p:to>
                                    </p:set>
                                    <p:animEffect transition="in" filter="fade">
                                      <p:cBhvr>
                                        <p:cTn id="13" dur="2000"/>
                                        <p:tgtEl>
                                          <p:spTgt spid="3277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 calcmode="lin" valueType="num">
                                      <p:cBhvr>
                                        <p:cTn id="20" dur="500" fill="hold"/>
                                        <p:tgtEl>
                                          <p:spTgt spid="16"/>
                                        </p:tgtEl>
                                        <p:attrNameLst>
                                          <p:attrName>style.rotation</p:attrName>
                                        </p:attrNameLst>
                                      </p:cBhvr>
                                      <p:tavLst>
                                        <p:tav tm="0">
                                          <p:val>
                                            <p:fltVal val="360"/>
                                          </p:val>
                                        </p:tav>
                                        <p:tav tm="100000">
                                          <p:val>
                                            <p:fltVal val="0"/>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p:cNvSpPr>
          <p:nvPr/>
        </p:nvSpPr>
        <p:spPr bwMode="auto">
          <a:xfrm>
            <a:off x="0" y="6705600"/>
            <a:ext cx="9156700" cy="1524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sp>
        <p:nvSpPr>
          <p:cNvPr id="15363" name="Rectangle 3"/>
          <p:cNvSpPr>
            <a:spLocks/>
          </p:cNvSpPr>
          <p:nvPr/>
        </p:nvSpPr>
        <p:spPr bwMode="auto">
          <a:xfrm>
            <a:off x="0" y="0"/>
            <a:ext cx="9156700" cy="13938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sp>
        <p:nvSpPr>
          <p:cNvPr id="15364" name="Rectangle 4"/>
          <p:cNvSpPr>
            <a:spLocks/>
          </p:cNvSpPr>
          <p:nvPr/>
        </p:nvSpPr>
        <p:spPr bwMode="auto">
          <a:xfrm>
            <a:off x="0" y="0"/>
            <a:ext cx="1651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sp>
        <p:nvSpPr>
          <p:cNvPr id="15365" name="Rectangle 5"/>
          <p:cNvSpPr>
            <a:spLocks/>
          </p:cNvSpPr>
          <p:nvPr/>
        </p:nvSpPr>
        <p:spPr bwMode="auto">
          <a:xfrm>
            <a:off x="8991600" y="0"/>
            <a:ext cx="1651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sp>
        <p:nvSpPr>
          <p:cNvPr id="15366" name="Rectangle 6"/>
          <p:cNvSpPr>
            <a:spLocks/>
          </p:cNvSpPr>
          <p:nvPr/>
        </p:nvSpPr>
        <p:spPr bwMode="auto">
          <a:xfrm>
            <a:off x="149225" y="6386513"/>
            <a:ext cx="8845550" cy="311150"/>
          </a:xfrm>
          <a:prstGeom prst="rect">
            <a:avLst/>
          </a:prstGeom>
          <a:solidFill>
            <a:srgbClr val="A28E6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sp>
        <p:nvSpPr>
          <p:cNvPr id="15367" name="Rectangle 7"/>
          <p:cNvSpPr>
            <a:spLocks/>
          </p:cNvSpPr>
          <p:nvPr/>
        </p:nvSpPr>
        <p:spPr bwMode="auto">
          <a:xfrm>
            <a:off x="152400" y="155575"/>
            <a:ext cx="8845550" cy="6546850"/>
          </a:xfrm>
          <a:prstGeom prst="rect">
            <a:avLst/>
          </a:prstGeom>
          <a:noFill/>
          <a:ln w="9525">
            <a:solidFill>
              <a:srgbClr val="8E7C5D"/>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sp>
        <p:nvSpPr>
          <p:cNvPr id="15368" name="Line 8"/>
          <p:cNvSpPr>
            <a:spLocks noChangeShapeType="1"/>
          </p:cNvSpPr>
          <p:nvPr/>
        </p:nvSpPr>
        <p:spPr bwMode="auto">
          <a:xfrm>
            <a:off x="152400" y="1276350"/>
            <a:ext cx="8832850" cy="0"/>
          </a:xfrm>
          <a:prstGeom prst="line">
            <a:avLst/>
          </a:prstGeom>
          <a:noFill/>
          <a:ln w="9525">
            <a:solidFill>
              <a:srgbClr val="8E7C5D"/>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5369" name="Oval 9"/>
          <p:cNvSpPr>
            <a:spLocks/>
          </p:cNvSpPr>
          <p:nvPr/>
        </p:nvSpPr>
        <p:spPr bwMode="auto">
          <a:xfrm>
            <a:off x="4267200" y="955675"/>
            <a:ext cx="609600" cy="609600"/>
          </a:xfrm>
          <a:prstGeom prst="ellipse">
            <a:avLst/>
          </a:prstGeom>
          <a:solidFill>
            <a:schemeClr val="accent1"/>
          </a:solidFill>
          <a:ln>
            <a:noFill/>
          </a:ln>
          <a:extLst>
            <a:ext uri="{91240B29-F687-4F45-9708-019B960494DF}">
              <a14:hiddenLine xmlns:a14="http://schemas.microsoft.com/office/drawing/2010/main" w="15875" cap="rnd">
                <a:solidFill>
                  <a:srgbClr val="000000"/>
                </a:solidFill>
                <a:round/>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sp>
        <p:nvSpPr>
          <p:cNvPr id="15370" name="Oval 10"/>
          <p:cNvSpPr>
            <a:spLocks/>
          </p:cNvSpPr>
          <p:nvPr/>
        </p:nvSpPr>
        <p:spPr bwMode="auto">
          <a:xfrm>
            <a:off x="4362450" y="1050925"/>
            <a:ext cx="419100" cy="420688"/>
          </a:xfrm>
          <a:prstGeom prst="ellipse">
            <a:avLst/>
          </a:prstGeom>
          <a:solidFill>
            <a:schemeClr val="accent1"/>
          </a:solidFill>
          <a:ln w="50800" cap="rnd">
            <a:solidFill>
              <a:srgbClr val="8E7C5D"/>
            </a:solidFill>
            <a:round/>
            <a:headEnd/>
            <a:tailEnd/>
          </a:ln>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sp>
        <p:nvSpPr>
          <p:cNvPr id="15371" name="Text Box 11"/>
          <p:cNvSpPr txBox="1">
            <a:spLocks noChangeArrowheads="1"/>
          </p:cNvSpPr>
          <p:nvPr/>
        </p:nvSpPr>
        <p:spPr bwMode="auto">
          <a:xfrm>
            <a:off x="4527550" y="1150938"/>
            <a:ext cx="292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FA7B8566-950E-400C-9660-137B8E1C4BE1}" type="slidenum">
              <a:rPr lang="en-US" altLang="en-US" sz="1600">
                <a:solidFill>
                  <a:srgbClr val="8E7C5C"/>
                </a:solidFill>
                <a:latin typeface="Gill Sans" pitchFamily="-104" charset="0"/>
                <a:sym typeface="Gill Sans" pitchFamily="-104" charset="0"/>
              </a:rPr>
              <a:pPr algn="r" eaLnBrk="1" hangingPunct="1"/>
              <a:t>23</a:t>
            </a:fld>
            <a:endParaRPr lang="en-US" altLang="en-US" sz="1600">
              <a:solidFill>
                <a:srgbClr val="8E7C5C"/>
              </a:solidFill>
              <a:latin typeface="Gill Sans" pitchFamily="-104" charset="0"/>
              <a:sym typeface="Gill Sans" pitchFamily="-104" charset="0"/>
            </a:endParaRPr>
          </a:p>
        </p:txBody>
      </p:sp>
      <p:sp>
        <p:nvSpPr>
          <p:cNvPr id="15372" name="Rectangle 12"/>
          <p:cNvSpPr>
            <a:spLocks/>
          </p:cNvSpPr>
          <p:nvPr/>
        </p:nvSpPr>
        <p:spPr bwMode="auto">
          <a:xfrm>
            <a:off x="0" y="6705600"/>
            <a:ext cx="9156700" cy="1524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sp>
        <p:nvSpPr>
          <p:cNvPr id="15373" name="Rectangle 13"/>
          <p:cNvSpPr>
            <a:spLocks/>
          </p:cNvSpPr>
          <p:nvPr/>
        </p:nvSpPr>
        <p:spPr bwMode="auto">
          <a:xfrm>
            <a:off x="0" y="0"/>
            <a:ext cx="9156700" cy="1555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sp>
        <p:nvSpPr>
          <p:cNvPr id="15374" name="Rectangle 14"/>
          <p:cNvSpPr>
            <a:spLocks/>
          </p:cNvSpPr>
          <p:nvPr/>
        </p:nvSpPr>
        <p:spPr bwMode="auto">
          <a:xfrm>
            <a:off x="8991600" y="0"/>
            <a:ext cx="1651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sp>
        <p:nvSpPr>
          <p:cNvPr id="15375" name="Rectangle 15"/>
          <p:cNvSpPr>
            <a:spLocks/>
          </p:cNvSpPr>
          <p:nvPr/>
        </p:nvSpPr>
        <p:spPr bwMode="auto">
          <a:xfrm>
            <a:off x="0" y="0"/>
            <a:ext cx="1651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sp>
        <p:nvSpPr>
          <p:cNvPr id="15376" name="Rectangle 16"/>
          <p:cNvSpPr>
            <a:spLocks/>
          </p:cNvSpPr>
          <p:nvPr/>
        </p:nvSpPr>
        <p:spPr bwMode="auto">
          <a:xfrm>
            <a:off x="146050" y="6389688"/>
            <a:ext cx="8845550" cy="311150"/>
          </a:xfrm>
          <a:prstGeom prst="rect">
            <a:avLst/>
          </a:prstGeom>
          <a:solidFill>
            <a:srgbClr val="9BBB5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sp>
        <p:nvSpPr>
          <p:cNvPr id="15377" name="Rectangle 17"/>
          <p:cNvSpPr>
            <a:spLocks/>
          </p:cNvSpPr>
          <p:nvPr/>
        </p:nvSpPr>
        <p:spPr bwMode="auto">
          <a:xfrm>
            <a:off x="152400" y="158750"/>
            <a:ext cx="8845550" cy="6546850"/>
          </a:xfrm>
          <a:prstGeom prst="rect">
            <a:avLst/>
          </a:prstGeom>
          <a:noFill/>
          <a:ln w="9525">
            <a:solidFill>
              <a:srgbClr val="88A44D"/>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pic>
        <p:nvPicPr>
          <p:cNvPr id="15378" name="Picture 18"/>
          <p:cNvPicPr>
            <a:picLocks noChangeArrowheads="1"/>
          </p:cNvPicPr>
          <p:nvPr/>
        </p:nvPicPr>
        <p:blipFill>
          <a:blip r:embed="rId3" cstate="print">
            <a:extLst>
              <a:ext uri="{28A0092B-C50C-407E-A947-70E740481C1C}">
                <a14:useLocalDpi xmlns:a14="http://schemas.microsoft.com/office/drawing/2010/main" val="0"/>
              </a:ext>
            </a:extLst>
          </a:blip>
          <a:srcRect b="15471"/>
          <a:stretch>
            <a:fillRect/>
          </a:stretch>
        </p:blipFill>
        <p:spPr bwMode="auto">
          <a:xfrm>
            <a:off x="4953000" y="0"/>
            <a:ext cx="4191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19"/>
          <p:cNvPicPr>
            <a:picLocks noChangeArrowheads="1"/>
          </p:cNvPicPr>
          <p:nvPr/>
        </p:nvPicPr>
        <p:blipFill>
          <a:blip r:embed="rId4" cstate="print">
            <a:extLst>
              <a:ext uri="{28A0092B-C50C-407E-A947-70E740481C1C}">
                <a14:useLocalDpi xmlns:a14="http://schemas.microsoft.com/office/drawing/2010/main" val="0"/>
              </a:ext>
            </a:extLst>
          </a:blip>
          <a:srcRect l="10558" t="7158" b="8376"/>
          <a:stretch>
            <a:fillRect/>
          </a:stretch>
        </p:blipFill>
        <p:spPr bwMode="auto">
          <a:xfrm>
            <a:off x="4419600" y="3581400"/>
            <a:ext cx="4724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20"/>
          <p:cNvPicPr>
            <a:picLocks noChangeArrowheads="1"/>
          </p:cNvPicPr>
          <p:nvPr/>
        </p:nvPicPr>
        <p:blipFill>
          <a:blip r:embed="rId5" cstate="print">
            <a:extLst>
              <a:ext uri="{28A0092B-C50C-407E-A947-70E740481C1C}">
                <a14:useLocalDpi xmlns:a14="http://schemas.microsoft.com/office/drawing/2010/main" val="0"/>
              </a:ext>
            </a:extLst>
          </a:blip>
          <a:srcRect l="12070" t="13614"/>
          <a:stretch>
            <a:fillRect/>
          </a:stretch>
        </p:blipFill>
        <p:spPr bwMode="auto">
          <a:xfrm>
            <a:off x="0" y="3429000"/>
            <a:ext cx="434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1" name="Picture 21"/>
          <p:cNvPicPr>
            <a:picLocks noChangeArrowheads="1"/>
          </p:cNvPicPr>
          <p:nvPr/>
        </p:nvPicPr>
        <p:blipFill>
          <a:blip r:embed="rId6" cstate="print">
            <a:extLst>
              <a:ext uri="{28A0092B-C50C-407E-A947-70E740481C1C}">
                <a14:useLocalDpi xmlns:a14="http://schemas.microsoft.com/office/drawing/2010/main" val="0"/>
              </a:ext>
            </a:extLst>
          </a:blip>
          <a:srcRect l="27187" t="17856" r="2112" b="31374"/>
          <a:stretch>
            <a:fillRect/>
          </a:stretch>
        </p:blipFill>
        <p:spPr bwMode="auto">
          <a:xfrm>
            <a:off x="0" y="0"/>
            <a:ext cx="4953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Picture 22"/>
          <p:cNvPicPr>
            <a:picLocks noChangeArrowheads="1"/>
          </p:cNvPicPr>
          <p:nvPr/>
        </p:nvPicPr>
        <p:blipFill>
          <a:blip r:embed="rId7" cstate="print">
            <a:extLst>
              <a:ext uri="{28A0092B-C50C-407E-A947-70E740481C1C}">
                <a14:useLocalDpi xmlns:a14="http://schemas.microsoft.com/office/drawing/2010/main" val="0"/>
              </a:ext>
            </a:extLst>
          </a:blip>
          <a:srcRect l="5054" t="4999" b="2498"/>
          <a:stretch>
            <a:fillRect/>
          </a:stretch>
        </p:blipFill>
        <p:spPr bwMode="auto">
          <a:xfrm>
            <a:off x="3276600" y="609600"/>
            <a:ext cx="2514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383" name="Rectangle 23"/>
          <p:cNvSpPr>
            <a:spLocks/>
          </p:cNvSpPr>
          <p:nvPr/>
        </p:nvSpPr>
        <p:spPr bwMode="auto">
          <a:xfrm>
            <a:off x="1492250" y="8297863"/>
            <a:ext cx="209550" cy="7620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sp>
        <p:nvSpPr>
          <p:cNvPr id="15384" name="Text Box 26"/>
          <p:cNvSpPr txBox="1">
            <a:spLocks/>
          </p:cNvSpPr>
          <p:nvPr/>
        </p:nvSpPr>
        <p:spPr bwMode="auto">
          <a:xfrm>
            <a:off x="2438400" y="4572000"/>
            <a:ext cx="3810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sp>
        <p:nvSpPr>
          <p:cNvPr id="15385" name="Text Box 27"/>
          <p:cNvSpPr txBox="1">
            <a:spLocks/>
          </p:cNvSpPr>
          <p:nvPr/>
        </p:nvSpPr>
        <p:spPr bwMode="auto">
          <a:xfrm>
            <a:off x="990600" y="2971800"/>
            <a:ext cx="7543800"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2800" b="1"/>
              <a:t>Healthy Food in Health Care Program</a:t>
            </a:r>
          </a:p>
          <a:p>
            <a:pPr algn="ctr" eaLnBrk="1" hangingPunct="1"/>
            <a:r>
              <a:rPr lang="en-US" altLang="en-US" sz="2800" b="1"/>
              <a:t>www.healthyfoodinhealthcare.org</a:t>
            </a:r>
          </a:p>
        </p:txBody>
      </p:sp>
    </p:spTree>
    <p:extLst>
      <p:ext uri="{BB962C8B-B14F-4D97-AF65-F5344CB8AC3E}">
        <p14:creationId xmlns:p14="http://schemas.microsoft.com/office/powerpoint/2010/main" val="348754581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MPj01827510000[1]"/>
          <p:cNvPicPr>
            <a:picLocks noChangeAspect="1" noChangeArrowheads="1"/>
          </p:cNvPicPr>
          <p:nvPr/>
        </p:nvPicPr>
        <p:blipFill>
          <a:blip r:embed="rId3" cstate="print">
            <a:extLst>
              <a:ext uri="{28A0092B-C50C-407E-A947-70E740481C1C}">
                <a14:useLocalDpi xmlns:a14="http://schemas.microsoft.com/office/drawing/2010/main" val="0"/>
              </a:ext>
            </a:extLst>
          </a:blip>
          <a:srcRect l="-17361" r="-17361"/>
          <a:stretch>
            <a:fillRect/>
          </a:stretch>
        </p:blipFill>
        <p:spPr bwMode="auto">
          <a:xfrm>
            <a:off x="5105400" y="2186247"/>
            <a:ext cx="4460937"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p:cNvSpPr>
            <a:spLocks noGrp="1"/>
          </p:cNvSpPr>
          <p:nvPr>
            <p:ph type="title"/>
          </p:nvPr>
        </p:nvSpPr>
        <p:spPr>
          <a:xfrm>
            <a:off x="685800" y="228600"/>
            <a:ext cx="8153400" cy="990600"/>
          </a:xfrm>
        </p:spPr>
        <p:txBody>
          <a:bodyPr/>
          <a:lstStyle/>
          <a:p>
            <a:r>
              <a:rPr lang="en-US" altLang="en-US" sz="3600" dirty="0" smtClean="0">
                <a:solidFill>
                  <a:srgbClr val="008080"/>
                </a:solidFill>
                <a:latin typeface="Arial" pitchFamily="34" charset="0"/>
                <a:ea typeface="ＭＳ Ｐゴシック" pitchFamily="34" charset="-128"/>
                <a:cs typeface="Arial" pitchFamily="34" charset="0"/>
              </a:rPr>
              <a:t>Meat Consumption and Health</a:t>
            </a:r>
          </a:p>
        </p:txBody>
      </p:sp>
      <p:sp>
        <p:nvSpPr>
          <p:cNvPr id="19460" name="Content Placeholder 2"/>
          <p:cNvSpPr>
            <a:spLocks noGrp="1"/>
          </p:cNvSpPr>
          <p:nvPr>
            <p:ph sz="quarter" idx="1"/>
          </p:nvPr>
        </p:nvSpPr>
        <p:spPr>
          <a:xfrm>
            <a:off x="381000" y="990600"/>
            <a:ext cx="6324600" cy="5410200"/>
          </a:xfrm>
        </p:spPr>
        <p:txBody>
          <a:bodyPr/>
          <a:lstStyle/>
          <a:p>
            <a:r>
              <a:rPr lang="en-US" altLang="en-US" sz="2400" b="1" dirty="0" smtClean="0">
                <a:solidFill>
                  <a:schemeClr val="tx2"/>
                </a:solidFill>
                <a:latin typeface="Arial" pitchFamily="34" charset="0"/>
                <a:ea typeface="ＭＳ Ｐゴシック" pitchFamily="34" charset="-128"/>
                <a:cs typeface="Arial" pitchFamily="34" charset="0"/>
              </a:rPr>
              <a:t>On average, Americans eat three times the amount of meat recommended by the USDA</a:t>
            </a:r>
          </a:p>
          <a:p>
            <a:pPr>
              <a:spcBef>
                <a:spcPts val="500"/>
              </a:spcBef>
            </a:pPr>
            <a:r>
              <a:rPr lang="en-US" altLang="en-US" sz="2400" b="1" dirty="0" smtClean="0">
                <a:solidFill>
                  <a:schemeClr val="tx2"/>
                </a:solidFill>
                <a:latin typeface="Arial" pitchFamily="34" charset="0"/>
                <a:ea typeface="ＭＳ Ｐゴシック" pitchFamily="34" charset="-128"/>
                <a:cs typeface="Arial" pitchFamily="34" charset="0"/>
              </a:rPr>
              <a:t>High consumption of meat fats and </a:t>
            </a:r>
          </a:p>
          <a:p>
            <a:pPr>
              <a:spcBef>
                <a:spcPts val="500"/>
              </a:spcBef>
              <a:buFont typeface="Wingdings" pitchFamily="2" charset="2"/>
              <a:buNone/>
            </a:pPr>
            <a:r>
              <a:rPr lang="en-US" altLang="en-US" sz="2400" b="1" dirty="0" smtClean="0">
                <a:solidFill>
                  <a:schemeClr val="tx2"/>
                </a:solidFill>
                <a:latin typeface="Arial" pitchFamily="34" charset="0"/>
                <a:ea typeface="ＭＳ Ｐゴシック" pitchFamily="34" charset="-128"/>
                <a:cs typeface="Arial" pitchFamily="34" charset="0"/>
              </a:rPr>
              <a:t>	processed meats: increased risk of </a:t>
            </a:r>
          </a:p>
          <a:p>
            <a:pPr>
              <a:spcBef>
                <a:spcPts val="500"/>
              </a:spcBef>
              <a:buFont typeface="Wingdings" pitchFamily="2" charset="2"/>
              <a:buNone/>
            </a:pPr>
            <a:r>
              <a:rPr lang="en-US" altLang="en-US" sz="2400" b="1" dirty="0" smtClean="0">
                <a:solidFill>
                  <a:schemeClr val="tx2"/>
                </a:solidFill>
                <a:latin typeface="Arial" pitchFamily="34" charset="0"/>
                <a:ea typeface="ＭＳ Ｐゴシック" pitchFamily="34" charset="-128"/>
                <a:cs typeface="Arial" pitchFamily="34" charset="0"/>
              </a:rPr>
              <a:t>	obesity, diabetes, cardiovascular </a:t>
            </a:r>
          </a:p>
          <a:p>
            <a:pPr>
              <a:spcBef>
                <a:spcPts val="500"/>
              </a:spcBef>
              <a:buFont typeface="Wingdings" pitchFamily="2" charset="2"/>
              <a:buNone/>
            </a:pPr>
            <a:r>
              <a:rPr lang="en-US" altLang="en-US" sz="2400" b="1" dirty="0" smtClean="0">
                <a:solidFill>
                  <a:schemeClr val="tx2"/>
                </a:solidFill>
                <a:latin typeface="Arial" pitchFamily="34" charset="0"/>
                <a:ea typeface="ＭＳ Ｐゴシック" pitchFamily="34" charset="-128"/>
                <a:cs typeface="Arial" pitchFamily="34" charset="0"/>
              </a:rPr>
              <a:t>	and other diet-related diseases</a:t>
            </a:r>
          </a:p>
          <a:p>
            <a:r>
              <a:rPr lang="en-US" altLang="en-US" sz="2400" b="1" dirty="0" smtClean="0">
                <a:solidFill>
                  <a:schemeClr val="tx2"/>
                </a:solidFill>
                <a:latin typeface="Arial" pitchFamily="34" charset="0"/>
                <a:ea typeface="ＭＳ Ｐゴシック" pitchFamily="34" charset="-128"/>
                <a:cs typeface="Arial" pitchFamily="34" charset="0"/>
              </a:rPr>
              <a:t>Individual meat consumption comes with a high social cost: environmental, public health, climate change, labor</a:t>
            </a:r>
          </a:p>
          <a:p>
            <a:r>
              <a:rPr lang="en-US" altLang="en-US" sz="2400" b="1" dirty="0" smtClean="0">
                <a:solidFill>
                  <a:schemeClr val="tx2"/>
                </a:solidFill>
                <a:latin typeface="Arial" pitchFamily="34" charset="0"/>
                <a:ea typeface="ＭＳ Ｐゴシック" pitchFamily="34" charset="-128"/>
                <a:cs typeface="Arial" pitchFamily="34" charset="0"/>
              </a:rPr>
              <a:t>Hospitals typically serve meat 2-3 meals per day</a:t>
            </a:r>
          </a:p>
          <a:p>
            <a:r>
              <a:rPr lang="en-US" altLang="en-US" sz="2400" b="1" dirty="0" smtClean="0">
                <a:solidFill>
                  <a:schemeClr val="tx2"/>
                </a:solidFill>
                <a:latin typeface="Arial" pitchFamily="34" charset="0"/>
                <a:ea typeface="ＭＳ Ｐゴシック" pitchFamily="34" charset="-128"/>
                <a:cs typeface="Arial" pitchFamily="34" charset="0"/>
              </a:rPr>
              <a:t>Antibiotics</a:t>
            </a:r>
          </a:p>
        </p:txBody>
      </p:sp>
    </p:spTree>
    <p:extLst>
      <p:ext uri="{BB962C8B-B14F-4D97-AF65-F5344CB8AC3E}">
        <p14:creationId xmlns:p14="http://schemas.microsoft.com/office/powerpoint/2010/main" val="23764122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850" y="274638"/>
            <a:ext cx="7550150" cy="1143000"/>
          </a:xfrm>
        </p:spPr>
        <p:txBody>
          <a:bodyPr>
            <a:normAutofit fontScale="90000"/>
          </a:bodyPr>
          <a:lstStyle/>
          <a:p>
            <a:r>
              <a:rPr lang="en-US" dirty="0" smtClean="0">
                <a:solidFill>
                  <a:srgbClr val="0070C0"/>
                </a:solidFill>
              </a:rPr>
              <a:t>Hospital Purchasing</a:t>
            </a:r>
            <a:br>
              <a:rPr lang="en-US" dirty="0" smtClean="0">
                <a:solidFill>
                  <a:srgbClr val="0070C0"/>
                </a:solidFill>
              </a:rPr>
            </a:br>
            <a:r>
              <a:rPr lang="en-US" dirty="0" smtClean="0">
                <a:solidFill>
                  <a:srgbClr val="0070C0"/>
                </a:solidFill>
              </a:rPr>
              <a:t>Case Studies</a:t>
            </a:r>
            <a:endParaRPr lang="en-US" dirty="0">
              <a:solidFill>
                <a:srgbClr val="0070C0"/>
              </a:solidFill>
            </a:endParaRPr>
          </a:p>
        </p:txBody>
      </p:sp>
      <p:pic>
        <p:nvPicPr>
          <p:cNvPr id="7" name="Picture 6"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09799"/>
            <a:ext cx="9154886" cy="3380489"/>
          </a:xfrm>
          <a:prstGeom prst="rect">
            <a:avLst/>
          </a:prstGeom>
        </p:spPr>
      </p:pic>
      <p:pic>
        <p:nvPicPr>
          <p:cNvPr id="4" name="Picture 11" descr="C:\Users\Sapna\Downloads\HCWHlogoCMY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5938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76095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descr="Employee Open House 0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00" y="0"/>
            <a:ext cx="972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62" y="304800"/>
            <a:ext cx="8321675"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1284304"/>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descr="C:\Users\Janet Brown\Documents\PGH\HHI\2013\case.studies\Inova\man selling cantelopes.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855" y="0"/>
            <a:ext cx="3962400" cy="476038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anet Brown\Documents\PGH\HHI\2013\case.studies\Inova\Okra and tomato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25400"/>
            <a:ext cx="5181600" cy="6908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Janet Brown\Documents\PGH\HHI\2013\case.studies\Inova\Final Logo approv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435927"/>
            <a:ext cx="3962400" cy="347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832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txBox="1">
            <a:spLocks noGrp="1"/>
          </p:cNvSpPr>
          <p:nvPr>
            <p:ph type="title"/>
          </p:nvPr>
        </p:nvSpPr>
        <p:spPr/>
        <p:txBody>
          <a:bodyPr/>
          <a:lstStyle/>
          <a:p>
            <a:r>
              <a:rPr altLang="en-US" sz="3200" smtClean="0">
                <a:latin typeface="Calibri" pitchFamily="34" charset="0"/>
                <a:ea typeface="MS PGothic" pitchFamily="34" charset="-128"/>
              </a:rPr>
              <a:t>Leadership Walks, Talks, Envisions…</a:t>
            </a:r>
          </a:p>
        </p:txBody>
      </p:sp>
      <p:sp>
        <p:nvSpPr>
          <p:cNvPr id="30723" name="Text Placeholder 2"/>
          <p:cNvSpPr txBox="1">
            <a:spLocks noGrp="1"/>
          </p:cNvSpPr>
          <p:nvPr>
            <p:ph type="body" sz="half" idx="4294967295"/>
          </p:nvPr>
        </p:nvSpPr>
        <p:spPr>
          <a:xfrm>
            <a:off x="762000" y="5181600"/>
            <a:ext cx="3886200" cy="1066800"/>
          </a:xfrm>
        </p:spPr>
        <p:txBody>
          <a:bodyPr/>
          <a:lstStyle/>
          <a:p>
            <a:pPr marL="0" indent="0">
              <a:buFont typeface="Wingdings" pitchFamily="2" charset="2"/>
              <a:buNone/>
            </a:pPr>
            <a:r>
              <a:rPr altLang="en-US" sz="2000" smtClean="0">
                <a:solidFill>
                  <a:schemeClr val="tx1"/>
                </a:solidFill>
                <a:latin typeface="Calibri" pitchFamily="34" charset="0"/>
                <a:ea typeface="MS PGothic" pitchFamily="34" charset="-128"/>
              </a:rPr>
              <a:t>Jeffrey Thompson, MD, CEO</a:t>
            </a:r>
            <a:br>
              <a:rPr altLang="en-US" sz="2000" smtClean="0">
                <a:solidFill>
                  <a:schemeClr val="tx1"/>
                </a:solidFill>
                <a:latin typeface="Calibri" pitchFamily="34" charset="0"/>
                <a:ea typeface="MS PGothic" pitchFamily="34" charset="-128"/>
              </a:rPr>
            </a:br>
            <a:r>
              <a:rPr altLang="en-US" sz="2000" smtClean="0">
                <a:solidFill>
                  <a:schemeClr val="tx1"/>
                </a:solidFill>
                <a:latin typeface="Calibri" pitchFamily="34" charset="0"/>
                <a:ea typeface="MS PGothic" pitchFamily="34" charset="-128"/>
              </a:rPr>
              <a:t>Gundersen Lutheran Health System</a:t>
            </a:r>
            <a:br>
              <a:rPr altLang="en-US" sz="2000" smtClean="0">
                <a:solidFill>
                  <a:schemeClr val="tx1"/>
                </a:solidFill>
                <a:latin typeface="Calibri" pitchFamily="34" charset="0"/>
                <a:ea typeface="MS PGothic" pitchFamily="34" charset="-128"/>
              </a:rPr>
            </a:br>
            <a:r>
              <a:rPr altLang="en-US" sz="2000" smtClean="0">
                <a:solidFill>
                  <a:schemeClr val="tx1"/>
                </a:solidFill>
                <a:latin typeface="Calibri" pitchFamily="34" charset="0"/>
                <a:ea typeface="MS PGothic" pitchFamily="34" charset="-128"/>
              </a:rPr>
              <a:t>La Crosse, Wisconsin</a:t>
            </a:r>
          </a:p>
        </p:txBody>
      </p:sp>
      <p:pic>
        <p:nvPicPr>
          <p:cNvPr id="30724" name="Content Placeholder 5" descr="Dr. Thompson photo.JPG"/>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762000" y="1447800"/>
            <a:ext cx="2593975" cy="3581400"/>
          </a:xfrm>
        </p:spPr>
      </p:pic>
      <p:sp>
        <p:nvSpPr>
          <p:cNvPr id="3" name="Text Placeholder 2"/>
          <p:cNvSpPr>
            <a:spLocks noGrp="1"/>
          </p:cNvSpPr>
          <p:nvPr>
            <p:ph type="body" sz="half" idx="4294967295"/>
          </p:nvPr>
        </p:nvSpPr>
        <p:spPr>
          <a:xfrm>
            <a:off x="3657600" y="1371600"/>
            <a:ext cx="5029200" cy="381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a:lstStyle/>
          <a:p>
            <a:pPr marL="0" indent="0">
              <a:buFont typeface="Wingdings" pitchFamily="2" charset="2"/>
              <a:buNone/>
              <a:defRPr/>
            </a:pPr>
            <a:r>
              <a:rPr altLang="en-US" b="1" dirty="0" smtClean="0">
                <a:solidFill>
                  <a:schemeClr val="tx1"/>
                </a:solidFill>
              </a:rPr>
              <a:t>“</a:t>
            </a:r>
            <a:r>
              <a:rPr lang="en-US" altLang="en-US" sz="2000" b="1" dirty="0" smtClean="0">
                <a:solidFill>
                  <a:schemeClr val="tx1"/>
                </a:solidFill>
              </a:rPr>
              <a:t> Health care </a:t>
            </a:r>
            <a:r>
              <a:rPr sz="2000" b="1" dirty="0" smtClean="0">
                <a:solidFill>
                  <a:schemeClr val="tx1"/>
                </a:solidFill>
              </a:rPr>
              <a:t>organizations need to be honest with themselves and </a:t>
            </a:r>
            <a:r>
              <a:rPr altLang="ja-JP" sz="2000" b="1" dirty="0" smtClean="0">
                <a:solidFill>
                  <a:schemeClr val="tx1"/>
                </a:solidFill>
              </a:rPr>
              <a:t>‘look in the mirror’ when it comes to environmental factors that affect human disease. Our mission is to improve the health of the communities we serve, and we cannot accomplish this mission without looking at our organization’s environmental impact and how that contributes to disease.”</a:t>
            </a:r>
            <a:endParaRPr sz="2000" b="1" dirty="0" smtClean="0">
              <a:solidFill>
                <a:schemeClr val="tx1"/>
              </a:solidFill>
            </a:endParaRPr>
          </a:p>
        </p:txBody>
      </p:sp>
      <p:pic>
        <p:nvPicPr>
          <p:cNvPr id="30726" name="Picture 6" descr="GHS-Envision~2c.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000" y="5334000"/>
            <a:ext cx="2579688"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1160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 More</a:t>
            </a:r>
            <a:r>
              <a:rPr lang="en-US" dirty="0"/>
              <a:t>: </a:t>
            </a:r>
            <a:r>
              <a:rPr lang="en-US" dirty="0" smtClean="0"/>
              <a:t>www.letsmove.gov/</a:t>
            </a:r>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944" y="1676399"/>
            <a:ext cx="7938655" cy="4839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169262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5" descr="nurse hands"/>
          <p:cNvPicPr>
            <a:picLocks noChangeAspect="1" noChangeArrowheads="1"/>
          </p:cNvPicPr>
          <p:nvPr/>
        </p:nvPicPr>
        <p:blipFill>
          <a:blip r:embed="rId3" cstate="email"/>
          <a:srcRect/>
          <a:stretch>
            <a:fillRect/>
          </a:stretch>
        </p:blipFill>
        <p:spPr bwMode="auto">
          <a:xfrm>
            <a:off x="3408045" y="1524000"/>
            <a:ext cx="2327910" cy="3486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243" name="TextBox 4"/>
          <p:cNvSpPr txBox="1">
            <a:spLocks noChangeArrowheads="1"/>
          </p:cNvSpPr>
          <p:nvPr/>
        </p:nvSpPr>
        <p:spPr bwMode="auto">
          <a:xfrm>
            <a:off x="6192838" y="5056188"/>
            <a:ext cx="2189162" cy="400050"/>
          </a:xfrm>
          <a:prstGeom prst="rect">
            <a:avLst/>
          </a:prstGeom>
          <a:noFill/>
          <a:ln w="9525">
            <a:noFill/>
            <a:miter lim="800000"/>
            <a:headEnd/>
            <a:tailEnd/>
          </a:ln>
        </p:spPr>
        <p:txBody>
          <a:bodyPr wrap="none">
            <a:spAutoFit/>
          </a:bodyPr>
          <a:lstStyle/>
          <a:p>
            <a:pPr eaLnBrk="0" hangingPunct="0"/>
            <a:r>
              <a:rPr lang="en-US" sz="2000" b="1">
                <a:solidFill>
                  <a:srgbClr val="01674E"/>
                </a:solidFill>
                <a:latin typeface="Calibri" pitchFamily="34" charset="0"/>
              </a:rPr>
              <a:t>Community Health</a:t>
            </a:r>
          </a:p>
        </p:txBody>
      </p:sp>
      <p:sp>
        <p:nvSpPr>
          <p:cNvPr id="10244" name="TextBox 5"/>
          <p:cNvSpPr txBox="1">
            <a:spLocks noChangeArrowheads="1"/>
          </p:cNvSpPr>
          <p:nvPr/>
        </p:nvSpPr>
        <p:spPr bwMode="auto">
          <a:xfrm>
            <a:off x="957263" y="5056188"/>
            <a:ext cx="1709737" cy="400050"/>
          </a:xfrm>
          <a:prstGeom prst="rect">
            <a:avLst/>
          </a:prstGeom>
          <a:noFill/>
          <a:ln w="9525">
            <a:noFill/>
            <a:miter lim="800000"/>
            <a:headEnd/>
            <a:tailEnd/>
          </a:ln>
        </p:spPr>
        <p:txBody>
          <a:bodyPr wrap="none">
            <a:spAutoFit/>
          </a:bodyPr>
          <a:lstStyle/>
          <a:p>
            <a:pPr eaLnBrk="0" hangingPunct="0"/>
            <a:r>
              <a:rPr lang="en-US" sz="2000" b="1">
                <a:solidFill>
                  <a:srgbClr val="01674E"/>
                </a:solidFill>
                <a:latin typeface="Calibri" pitchFamily="34" charset="0"/>
              </a:rPr>
              <a:t>Patient Health</a:t>
            </a:r>
          </a:p>
        </p:txBody>
      </p:sp>
      <p:sp>
        <p:nvSpPr>
          <p:cNvPr id="10245" name="TextBox 6"/>
          <p:cNvSpPr txBox="1">
            <a:spLocks noChangeArrowheads="1"/>
          </p:cNvSpPr>
          <p:nvPr/>
        </p:nvSpPr>
        <p:spPr bwMode="auto">
          <a:xfrm>
            <a:off x="3702050" y="5056188"/>
            <a:ext cx="1445589" cy="400110"/>
          </a:xfrm>
          <a:prstGeom prst="rect">
            <a:avLst/>
          </a:prstGeom>
          <a:noFill/>
          <a:ln w="9525">
            <a:noFill/>
            <a:miter lim="800000"/>
            <a:headEnd/>
            <a:tailEnd/>
          </a:ln>
        </p:spPr>
        <p:txBody>
          <a:bodyPr wrap="none">
            <a:spAutoFit/>
          </a:bodyPr>
          <a:lstStyle/>
          <a:p>
            <a:pPr eaLnBrk="0" hangingPunct="0"/>
            <a:r>
              <a:rPr lang="en-US" sz="2000" b="1" dirty="0" smtClean="0">
                <a:solidFill>
                  <a:srgbClr val="01674E"/>
                </a:solidFill>
                <a:latin typeface="Calibri" pitchFamily="34" charset="0"/>
              </a:rPr>
              <a:t>Staff </a:t>
            </a:r>
            <a:r>
              <a:rPr lang="en-US" sz="2000" b="1" dirty="0">
                <a:solidFill>
                  <a:srgbClr val="01674E"/>
                </a:solidFill>
                <a:latin typeface="Calibri" pitchFamily="34" charset="0"/>
              </a:rPr>
              <a:t>Health</a:t>
            </a:r>
          </a:p>
        </p:txBody>
      </p:sp>
      <p:pic>
        <p:nvPicPr>
          <p:cNvPr id="25607" name="Picture 4" descr="http://www.noharm.org/images/Stericycle%20Incinerator%20-%20Haw%20River,%20NC.jpg"/>
          <p:cNvPicPr>
            <a:picLocks noChangeAspect="1" noChangeArrowheads="1"/>
          </p:cNvPicPr>
          <p:nvPr/>
        </p:nvPicPr>
        <p:blipFill>
          <a:blip r:embed="rId4" cstate="email"/>
          <a:srcRect/>
          <a:stretch>
            <a:fillRect/>
          </a:stretch>
        </p:blipFill>
        <p:spPr bwMode="auto">
          <a:xfrm>
            <a:off x="6145306" y="1609083"/>
            <a:ext cx="2344266" cy="3182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608" name="Picture 8" descr="26-1ChildAsthma"/>
          <p:cNvPicPr>
            <a:picLocks noChangeArrowheads="1"/>
          </p:cNvPicPr>
          <p:nvPr/>
        </p:nvPicPr>
        <p:blipFill rotWithShape="1">
          <a:blip r:embed="rId5" cstate="email"/>
          <a:srcRect/>
          <a:stretch/>
        </p:blipFill>
        <p:spPr bwMode="auto">
          <a:xfrm>
            <a:off x="685800" y="1613647"/>
            <a:ext cx="2286000" cy="31735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03263" y="407988"/>
            <a:ext cx="7772400" cy="1143000"/>
          </a:xfrm>
        </p:spPr>
        <p:txBody>
          <a:bodyPr/>
          <a:lstStyle/>
          <a:p>
            <a:pPr algn="ctr">
              <a:defRPr/>
            </a:pPr>
            <a:r>
              <a:rPr smtClean="0"/>
              <a:t>First, Do No Harm</a:t>
            </a:r>
            <a:endParaRPr/>
          </a:p>
        </p:txBody>
      </p:sp>
    </p:spTree>
    <p:extLst>
      <p:ext uri="{BB962C8B-B14F-4D97-AF65-F5344CB8AC3E}">
        <p14:creationId xmlns:p14="http://schemas.microsoft.com/office/powerpoint/2010/main" val="3414680947"/>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blip>
          <a:srcRect/>
          <a:stretch>
            <a:fillRect l="-5000" r="-5000"/>
          </a:stretch>
        </a:blip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a:xfrm>
            <a:off x="685800" y="76200"/>
            <a:ext cx="7772400" cy="990600"/>
          </a:xfrm>
        </p:spPr>
        <p:txBody>
          <a:bodyPr/>
          <a:lstStyle/>
          <a:p>
            <a:pPr algn="ctr"/>
            <a:r>
              <a:rPr lang="en-US" sz="4400" dirty="0" smtClean="0"/>
              <a:t>How can you get involved?</a:t>
            </a:r>
          </a:p>
        </p:txBody>
      </p:sp>
      <p:sp>
        <p:nvSpPr>
          <p:cNvPr id="2" name="Content Placeholder 1"/>
          <p:cNvSpPr>
            <a:spLocks noGrp="1"/>
          </p:cNvSpPr>
          <p:nvPr>
            <p:ph idx="1"/>
          </p:nvPr>
        </p:nvSpPr>
        <p:spPr>
          <a:xfrm>
            <a:off x="402398" y="990600"/>
            <a:ext cx="8534400" cy="3352800"/>
          </a:xfrm>
        </p:spPr>
        <p:txBody>
          <a:bodyPr/>
          <a:lstStyle/>
          <a:p>
            <a:pPr>
              <a:defRPr/>
            </a:pPr>
            <a:r>
              <a:rPr lang="en-US" dirty="0" smtClean="0"/>
              <a:t>Hospitals are joining together for powerful change</a:t>
            </a:r>
          </a:p>
          <a:p>
            <a:pPr>
              <a:defRPr/>
            </a:pPr>
            <a:r>
              <a:rPr lang="en-US" dirty="0" smtClean="0"/>
              <a:t>Health care workers are forming teams around healthier food, less waste, conservation and safer chemicals</a:t>
            </a:r>
          </a:p>
          <a:p>
            <a:pPr>
              <a:defRPr/>
            </a:pPr>
            <a:r>
              <a:rPr lang="en-US" dirty="0" smtClean="0"/>
              <a:t>Patients are asking their hospitals about their environmental improvement programs</a:t>
            </a:r>
            <a:endParaRPr lang="en-US" dirty="0"/>
          </a:p>
        </p:txBody>
      </p:sp>
      <p:sp>
        <p:nvSpPr>
          <p:cNvPr id="4" name="Rectangle 3"/>
          <p:cNvSpPr/>
          <p:nvPr/>
        </p:nvSpPr>
        <p:spPr>
          <a:xfrm>
            <a:off x="1249431" y="5410200"/>
            <a:ext cx="6840334" cy="1015663"/>
          </a:xfrm>
          <a:prstGeom prst="rect">
            <a:avLst/>
          </a:prstGeom>
        </p:spPr>
        <p:txBody>
          <a:bodyPr wrap="none">
            <a:spAutoFit/>
          </a:bodyPr>
          <a:lstStyle/>
          <a:p>
            <a:pPr algn="ctr" fontAlgn="base">
              <a:spcBef>
                <a:spcPct val="0"/>
              </a:spcBef>
              <a:spcAft>
                <a:spcPct val="0"/>
              </a:spcAft>
              <a:buFont typeface="Wingdings" pitchFamily="2" charset="2"/>
              <a:buNone/>
              <a:defRPr/>
            </a:pPr>
            <a:r>
              <a:rPr lang="en-US" sz="6000" b="1" dirty="0">
                <a:solidFill>
                  <a:srgbClr val="FFFFFF"/>
                </a:solidFill>
                <a:latin typeface="Calibri Bold"/>
                <a:cs typeface="Arial" pitchFamily="34" charset="0"/>
              </a:rPr>
              <a:t>Join the Community!</a:t>
            </a:r>
          </a:p>
        </p:txBody>
      </p:sp>
    </p:spTree>
    <p:extLst>
      <p:ext uri="{BB962C8B-B14F-4D97-AF65-F5344CB8AC3E}">
        <p14:creationId xmlns:p14="http://schemas.microsoft.com/office/powerpoint/2010/main" val="1907492070"/>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Box 5"/>
          <p:cNvSpPr txBox="1">
            <a:spLocks noChangeArrowheads="1"/>
          </p:cNvSpPr>
          <p:nvPr/>
        </p:nvSpPr>
        <p:spPr bwMode="auto">
          <a:xfrm>
            <a:off x="1600200" y="5486400"/>
            <a:ext cx="84582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20000"/>
              </a:spcBef>
              <a:buClr>
                <a:srgbClr val="024998"/>
              </a:buClr>
              <a:buFont typeface="Wingdings" pitchFamily="2" charset="2"/>
              <a:buNone/>
            </a:pPr>
            <a:r>
              <a:rPr lang="en-US" altLang="en-US" sz="1400">
                <a:solidFill>
                  <a:schemeClr val="bg1"/>
                </a:solidFill>
                <a:latin typeface="Calibri" pitchFamily="34" charset="0"/>
              </a:rPr>
              <a:t>Jen Ogden RN, BSN, CNOR , Operating Room Educator, Shawnee Mission Medical Center</a:t>
            </a:r>
          </a:p>
          <a:p>
            <a:pPr algn="ctr">
              <a:spcBef>
                <a:spcPct val="20000"/>
              </a:spcBef>
              <a:buClr>
                <a:srgbClr val="024998"/>
              </a:buClr>
              <a:buFont typeface="Wingdings" pitchFamily="2" charset="2"/>
              <a:buNone/>
            </a:pPr>
            <a:r>
              <a:rPr lang="en-US" altLang="en-US" sz="1400">
                <a:latin typeface="Calibri" pitchFamily="34" charset="0"/>
              </a:rPr>
              <a:t>	</a:t>
            </a:r>
            <a:endParaRPr lang="en-US" altLang="en-US" sz="1400">
              <a:solidFill>
                <a:schemeClr val="accent2"/>
              </a:solidFill>
              <a:latin typeface="Calibri" pitchFamily="34" charset="0"/>
            </a:endParaRPr>
          </a:p>
        </p:txBody>
      </p:sp>
      <p:pic>
        <p:nvPicPr>
          <p:cNvPr id="153603" name="Picture 2" descr="am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97213"/>
            <a:ext cx="2495550"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Content Placeholder 4"/>
          <p:cNvSpPr>
            <a:spLocks noGrp="1"/>
          </p:cNvSpPr>
          <p:nvPr>
            <p:ph idx="1"/>
          </p:nvPr>
        </p:nvSpPr>
        <p:spPr>
          <a:xfrm>
            <a:off x="3733800" y="304800"/>
            <a:ext cx="5111750" cy="5853113"/>
          </a:xfrm>
        </p:spPr>
        <p:txBody>
          <a:bodyPr/>
          <a:lstStyle/>
          <a:p>
            <a:pPr>
              <a:buFont typeface="Times" pitchFamily="-107" charset="0"/>
              <a:buNone/>
            </a:pPr>
            <a:r>
              <a:rPr lang="en-US" altLang="en-US" dirty="0" smtClean="0">
                <a:ea typeface="ＭＳ Ｐゴシック" pitchFamily="34" charset="-128"/>
              </a:rPr>
              <a:t>Earth Day Activities</a:t>
            </a:r>
          </a:p>
          <a:p>
            <a:r>
              <a:rPr lang="en-US" altLang="en-US" dirty="0" smtClean="0">
                <a:ea typeface="ＭＳ Ｐゴシック" pitchFamily="34" charset="-128"/>
              </a:rPr>
              <a:t>Art contests</a:t>
            </a:r>
          </a:p>
          <a:p>
            <a:r>
              <a:rPr lang="en-US" altLang="en-US" dirty="0" smtClean="0">
                <a:ea typeface="ＭＳ Ｐゴシック" pitchFamily="34" charset="-128"/>
              </a:rPr>
              <a:t>Crafts</a:t>
            </a:r>
          </a:p>
          <a:p>
            <a:r>
              <a:rPr lang="en-US" altLang="en-US" dirty="0" smtClean="0">
                <a:ea typeface="ＭＳ Ｐゴシック" pitchFamily="34" charset="-128"/>
              </a:rPr>
              <a:t>Fashion</a:t>
            </a:r>
          </a:p>
          <a:p>
            <a:r>
              <a:rPr lang="en-US" altLang="en-US" dirty="0" smtClean="0">
                <a:ea typeface="ＭＳ Ｐゴシック" pitchFamily="34" charset="-128"/>
              </a:rPr>
              <a:t>Computer collection</a:t>
            </a:r>
          </a:p>
          <a:p>
            <a:r>
              <a:rPr lang="en-US" altLang="en-US" dirty="0" smtClean="0">
                <a:ea typeface="ＭＳ Ｐゴシック" pitchFamily="34" charset="-128"/>
              </a:rPr>
              <a:t>Farmer’s markets</a:t>
            </a:r>
          </a:p>
          <a:p>
            <a:r>
              <a:rPr lang="en-US" altLang="en-US" dirty="0" smtClean="0">
                <a:ea typeface="ＭＳ Ｐゴシック" pitchFamily="34" charset="-128"/>
              </a:rPr>
              <a:t>Clean up events</a:t>
            </a:r>
          </a:p>
          <a:p>
            <a:r>
              <a:rPr lang="en-US" altLang="en-US" dirty="0" smtClean="0">
                <a:ea typeface="ＭＳ Ｐゴシック" pitchFamily="34" charset="-128"/>
              </a:rPr>
              <a:t>Educational events</a:t>
            </a:r>
          </a:p>
          <a:p>
            <a:r>
              <a:rPr lang="en-US" altLang="en-US" dirty="0" smtClean="0">
                <a:ea typeface="ＭＳ Ｐゴシック" pitchFamily="34" charset="-128"/>
              </a:rPr>
              <a:t>Fairs</a:t>
            </a:r>
          </a:p>
        </p:txBody>
      </p:sp>
      <p:sp>
        <p:nvSpPr>
          <p:cNvPr id="153605" name="TextBox 6"/>
          <p:cNvSpPr txBox="1">
            <a:spLocks noChangeArrowheads="1"/>
          </p:cNvSpPr>
          <p:nvPr/>
        </p:nvSpPr>
        <p:spPr bwMode="auto">
          <a:xfrm>
            <a:off x="1295400" y="5791200"/>
            <a:ext cx="1795463"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600"/>
              <a:t>Amy Collins, MD</a:t>
            </a:r>
          </a:p>
          <a:p>
            <a:pPr eaLnBrk="1" hangingPunct="1"/>
            <a:r>
              <a:rPr lang="en-US" altLang="en-US" sz="1600"/>
              <a:t>MetroWest Hospital, MA</a:t>
            </a:r>
          </a:p>
        </p:txBody>
      </p:sp>
      <p:sp>
        <p:nvSpPr>
          <p:cNvPr id="153606" name="TextBox 7"/>
          <p:cNvSpPr txBox="1">
            <a:spLocks noChangeArrowheads="1"/>
          </p:cNvSpPr>
          <p:nvPr/>
        </p:nvSpPr>
        <p:spPr bwMode="auto">
          <a:xfrm>
            <a:off x="3352800" y="5943600"/>
            <a:ext cx="544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a:t>www.practicegreenhealth.org/earthday</a:t>
            </a:r>
          </a:p>
        </p:txBody>
      </p:sp>
      <p:pic>
        <p:nvPicPr>
          <p:cNvPr id="153607" name="Picture 6" descr="evergreen.JimOverton_BagMonster_150dpi.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667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8" name="TextBox 7"/>
          <p:cNvSpPr txBox="1">
            <a:spLocks noChangeArrowheads="1"/>
          </p:cNvSpPr>
          <p:nvPr/>
        </p:nvSpPr>
        <p:spPr bwMode="auto">
          <a:xfrm>
            <a:off x="762000" y="2743200"/>
            <a:ext cx="2297113"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600"/>
              <a:t>Bag Monster – Jim Overton, RN</a:t>
            </a:r>
          </a:p>
          <a:p>
            <a:pPr eaLnBrk="1" hangingPunct="1"/>
            <a:r>
              <a:rPr lang="en-US" altLang="en-US" sz="1600"/>
              <a:t>Evergreen Hospital</a:t>
            </a:r>
          </a:p>
        </p:txBody>
      </p:sp>
    </p:spTree>
    <p:extLst>
      <p:ext uri="{BB962C8B-B14F-4D97-AF65-F5344CB8AC3E}">
        <p14:creationId xmlns:p14="http://schemas.microsoft.com/office/powerpoint/2010/main" val="161431298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9" descr="BG2_NoIcon.ps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1"/>
          <p:cNvSpPr>
            <a:spLocks noChangeArrowheads="1"/>
          </p:cNvSpPr>
          <p:nvPr/>
        </p:nvSpPr>
        <p:spPr bwMode="auto">
          <a:xfrm>
            <a:off x="4953000" y="838200"/>
            <a:ext cx="4191000" cy="12954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a:solidFill>
                <a:schemeClr val="bg1"/>
              </a:solidFill>
            </a:endParaRPr>
          </a:p>
        </p:txBody>
      </p:sp>
      <p:pic>
        <p:nvPicPr>
          <p:cNvPr id="5124" name="Picture 20" descr="PGlogo08_Horz_RGB_Green555&amp;Orange138_NoBG_CircleFill.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127125"/>
            <a:ext cx="2514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5" descr="GreenTeamIllustration_150.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38200"/>
            <a:ext cx="5486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itle 16"/>
          <p:cNvSpPr>
            <a:spLocks noGrp="1"/>
          </p:cNvSpPr>
          <p:nvPr>
            <p:ph type="title"/>
          </p:nvPr>
        </p:nvSpPr>
        <p:spPr>
          <a:xfrm>
            <a:off x="5791200" y="2514600"/>
            <a:ext cx="2971800" cy="1066800"/>
          </a:xfrm>
        </p:spPr>
        <p:txBody>
          <a:bodyPr/>
          <a:lstStyle/>
          <a:p>
            <a:pPr eaLnBrk="1" hangingPunct="1"/>
            <a:r>
              <a:rPr lang="en-US" altLang="en-US" sz="3600" smtClean="0">
                <a:ea typeface="ＭＳ Ｐゴシック" pitchFamily="34" charset="-128"/>
              </a:rPr>
              <a:t>A Learning Community</a:t>
            </a:r>
          </a:p>
        </p:txBody>
      </p:sp>
      <p:sp>
        <p:nvSpPr>
          <p:cNvPr id="5127" name="Content Placeholder 2"/>
          <p:cNvSpPr>
            <a:spLocks noGrp="1"/>
          </p:cNvSpPr>
          <p:nvPr>
            <p:ph idx="1"/>
          </p:nvPr>
        </p:nvSpPr>
        <p:spPr>
          <a:xfrm>
            <a:off x="5791200" y="3886200"/>
            <a:ext cx="2667000" cy="2133600"/>
          </a:xfrm>
        </p:spPr>
        <p:txBody>
          <a:bodyPr/>
          <a:lstStyle/>
          <a:p>
            <a:pPr eaLnBrk="1" hangingPunct="1"/>
            <a:r>
              <a:rPr lang="en-US" altLang="en-US" smtClean="0">
                <a:ea typeface="ＭＳ Ｐゴシック" pitchFamily="34" charset="-128"/>
              </a:rPr>
              <a:t>Educate</a:t>
            </a:r>
          </a:p>
          <a:p>
            <a:pPr eaLnBrk="1" hangingPunct="1"/>
            <a:r>
              <a:rPr lang="en-US" altLang="en-US" smtClean="0">
                <a:ea typeface="ＭＳ Ｐゴシック" pitchFamily="34" charset="-128"/>
              </a:rPr>
              <a:t>Motivate</a:t>
            </a:r>
          </a:p>
          <a:p>
            <a:pPr eaLnBrk="1" hangingPunct="1"/>
            <a:r>
              <a:rPr lang="en-US" altLang="en-US" smtClean="0">
                <a:ea typeface="ＭＳ Ｐゴシック" pitchFamily="34" charset="-128"/>
              </a:rPr>
              <a:t>Celebrate</a:t>
            </a:r>
          </a:p>
        </p:txBody>
      </p:sp>
      <p:sp>
        <p:nvSpPr>
          <p:cNvPr id="12296" name="Footer Placeholder 7"/>
          <p:cNvSpPr>
            <a:spLocks noGrp="1"/>
          </p:cNvSpPr>
          <p:nvPr>
            <p:ph type="ftr" sz="quarter" idx="11"/>
          </p:nvPr>
        </p:nvSpPr>
        <p:spPr bwMode="auto">
          <a:xfrm>
            <a:off x="457200" y="6356350"/>
            <a:ext cx="2133600" cy="365125"/>
          </a:xfrm>
          <a:ln>
            <a:miter lim="800000"/>
            <a:headEnd/>
            <a:tailEnd/>
          </a:ln>
        </p:spPr>
        <p:txBody>
          <a:bodyPr/>
          <a:lstStyle/>
          <a:p>
            <a:pPr algn="l">
              <a:defRPr/>
            </a:pPr>
            <a:r>
              <a:rPr lang="en-US" smtClean="0"/>
              <a:t>© Practice Greenhealth, 2007-2011</a:t>
            </a:r>
          </a:p>
        </p:txBody>
      </p:sp>
    </p:spTree>
    <p:extLst>
      <p:ext uri="{BB962C8B-B14F-4D97-AF65-F5344CB8AC3E}">
        <p14:creationId xmlns:p14="http://schemas.microsoft.com/office/powerpoint/2010/main" val="3362720501"/>
      </p:ext>
    </p:extLst>
  </p:cSld>
  <p:clrMapOvr>
    <a:masterClrMapping/>
  </p:clrMapOvr>
  <p:transition spd="slow"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 y="76200"/>
            <a:ext cx="9448800" cy="990600"/>
          </a:xfrm>
        </p:spPr>
        <p:txBody>
          <a:bodyPr/>
          <a:lstStyle/>
          <a:p>
            <a:pPr algn="ctr" eaLnBrk="1" hangingPunct="1">
              <a:defRPr/>
            </a:pPr>
            <a:r>
              <a:rPr sz="3200" dirty="0" smtClean="0">
                <a:ea typeface="ＭＳ Ｐゴシック" pitchFamily="34" charset="-128"/>
              </a:rPr>
              <a:t>Wellness &amp; Sustainability go hand-in-hand</a:t>
            </a:r>
          </a:p>
        </p:txBody>
      </p:sp>
      <p:pic>
        <p:nvPicPr>
          <p:cNvPr id="55299" name="Picture 3" descr="UPMC.garden2.JPG"/>
          <p:cNvPicPr>
            <a:picLocks noChangeAspect="1"/>
          </p:cNvPicPr>
          <p:nvPr/>
        </p:nvPicPr>
        <p:blipFill>
          <a:blip r:embed="rId3" cstate="email"/>
          <a:srcRect/>
          <a:stretch>
            <a:fillRect/>
          </a:stretch>
        </p:blipFill>
        <p:spPr bwMode="auto">
          <a:xfrm>
            <a:off x="304800" y="990600"/>
            <a:ext cx="2879148" cy="2160588"/>
          </a:xfrm>
          <a:prstGeom prst="rect">
            <a:avLst/>
          </a:prstGeom>
          <a:ln>
            <a:noFill/>
          </a:ln>
          <a:effectLst>
            <a:softEdge rad="112500"/>
          </a:effectLst>
        </p:spPr>
      </p:pic>
      <p:pic>
        <p:nvPicPr>
          <p:cNvPr id="55300" name="Picture 4" descr="Kaiser Permanente Antioch Earth Day Bag People.jpg"/>
          <p:cNvPicPr>
            <a:picLocks noChangeAspect="1"/>
          </p:cNvPicPr>
          <p:nvPr/>
        </p:nvPicPr>
        <p:blipFill>
          <a:blip r:embed="rId4" cstate="email"/>
          <a:srcRect/>
          <a:stretch>
            <a:fillRect/>
          </a:stretch>
        </p:blipFill>
        <p:spPr bwMode="auto">
          <a:xfrm>
            <a:off x="228600" y="4495800"/>
            <a:ext cx="2633663" cy="1968492"/>
          </a:xfrm>
          <a:prstGeom prst="rect">
            <a:avLst/>
          </a:prstGeom>
          <a:ln>
            <a:noFill/>
          </a:ln>
          <a:effectLst>
            <a:softEdge rad="112500"/>
          </a:effectLst>
        </p:spPr>
      </p:pic>
      <p:pic>
        <p:nvPicPr>
          <p:cNvPr id="55302" name="Picture 6" descr="A green patient at Spectrum Healths OR Recycle_Reuse_Event.jpg"/>
          <p:cNvPicPr>
            <a:picLocks noChangeAspect="1"/>
          </p:cNvPicPr>
          <p:nvPr/>
        </p:nvPicPr>
        <p:blipFill>
          <a:blip r:embed="rId5" cstate="email"/>
          <a:srcRect/>
          <a:stretch>
            <a:fillRect/>
          </a:stretch>
        </p:blipFill>
        <p:spPr bwMode="auto">
          <a:xfrm>
            <a:off x="4064000" y="1066800"/>
            <a:ext cx="4699000" cy="2643188"/>
          </a:xfrm>
          <a:prstGeom prst="rect">
            <a:avLst/>
          </a:prstGeom>
          <a:ln>
            <a:noFill/>
          </a:ln>
          <a:effectLst>
            <a:softEdge rad="112500"/>
          </a:effectLst>
        </p:spPr>
      </p:pic>
      <p:pic>
        <p:nvPicPr>
          <p:cNvPr id="55303" name="Picture 7" descr="Fairview OR team.JPG"/>
          <p:cNvPicPr>
            <a:picLocks noChangeAspect="1"/>
          </p:cNvPicPr>
          <p:nvPr/>
        </p:nvPicPr>
        <p:blipFill>
          <a:blip r:embed="rId6" cstate="email"/>
          <a:srcRect/>
          <a:stretch>
            <a:fillRect/>
          </a:stretch>
        </p:blipFill>
        <p:spPr bwMode="auto">
          <a:xfrm>
            <a:off x="6248400" y="3619500"/>
            <a:ext cx="2895600" cy="2171700"/>
          </a:xfrm>
          <a:prstGeom prst="rect">
            <a:avLst/>
          </a:prstGeom>
          <a:ln>
            <a:noFill/>
          </a:ln>
          <a:effectLst>
            <a:softEdge rad="112500"/>
          </a:effectLst>
        </p:spPr>
      </p:pic>
      <p:pic>
        <p:nvPicPr>
          <p:cNvPr id="55304" name="Picture 8" descr="concord.jpg"/>
          <p:cNvPicPr>
            <a:picLocks noChangeAspect="1"/>
          </p:cNvPicPr>
          <p:nvPr/>
        </p:nvPicPr>
        <p:blipFill>
          <a:blip r:embed="rId7" cstate="email"/>
          <a:srcRect/>
          <a:stretch>
            <a:fillRect/>
          </a:stretch>
        </p:blipFill>
        <p:spPr bwMode="auto">
          <a:xfrm>
            <a:off x="3429000" y="4495800"/>
            <a:ext cx="2743200" cy="2061200"/>
          </a:xfrm>
          <a:prstGeom prst="rect">
            <a:avLst/>
          </a:prstGeom>
          <a:ln>
            <a:noFill/>
          </a:ln>
          <a:effectLst>
            <a:softEdge rad="112500"/>
          </a:effectLst>
        </p:spPr>
      </p:pic>
      <p:pic>
        <p:nvPicPr>
          <p:cNvPr id="55301" name="Picture 5" descr="Bike rack blessing at Richmond Community.jpg"/>
          <p:cNvPicPr>
            <a:picLocks noChangeAspect="1"/>
          </p:cNvPicPr>
          <p:nvPr/>
        </p:nvPicPr>
        <p:blipFill>
          <a:blip r:embed="rId8" cstate="email"/>
          <a:srcRect/>
          <a:stretch>
            <a:fillRect/>
          </a:stretch>
        </p:blipFill>
        <p:spPr bwMode="auto">
          <a:xfrm>
            <a:off x="1981200" y="2667000"/>
            <a:ext cx="2782888" cy="1855872"/>
          </a:xfrm>
          <a:prstGeom prst="rect">
            <a:avLst/>
          </a:prstGeom>
          <a:ln>
            <a:noFill/>
          </a:ln>
          <a:effectLst>
            <a:softEdge rad="112500"/>
          </a:effectLst>
        </p:spPr>
      </p:pic>
    </p:spTree>
    <p:extLst>
      <p:ext uri="{BB962C8B-B14F-4D97-AF65-F5344CB8AC3E}">
        <p14:creationId xmlns:p14="http://schemas.microsoft.com/office/powerpoint/2010/main" val="3911709702"/>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3" cstate="email"/>
          <a:srcRect/>
          <a:stretch>
            <a:fillRect/>
          </a:stretch>
        </p:blipFill>
        <p:spPr bwMode="auto">
          <a:xfrm>
            <a:off x="271463" y="4918075"/>
            <a:ext cx="2192337" cy="773113"/>
          </a:xfrm>
          <a:prstGeom prst="rect">
            <a:avLst/>
          </a:prstGeom>
          <a:noFill/>
          <a:ln w="9525">
            <a:noFill/>
            <a:miter lim="800000"/>
            <a:headEnd/>
            <a:tailEnd/>
          </a:ln>
        </p:spPr>
      </p:pic>
      <p:pic>
        <p:nvPicPr>
          <p:cNvPr id="47107" name="Picture 4" descr="get_social.jpg"/>
          <p:cNvPicPr>
            <a:picLocks noChangeAspect="1"/>
          </p:cNvPicPr>
          <p:nvPr/>
        </p:nvPicPr>
        <p:blipFill>
          <a:blip r:embed="rId4" cstate="email"/>
          <a:srcRect/>
          <a:stretch>
            <a:fillRect/>
          </a:stretch>
        </p:blipFill>
        <p:spPr bwMode="auto">
          <a:xfrm>
            <a:off x="0" y="0"/>
            <a:ext cx="9144000" cy="4005263"/>
          </a:xfrm>
          <a:prstGeom prst="rect">
            <a:avLst/>
          </a:prstGeom>
          <a:noFill/>
          <a:ln w="9525">
            <a:noFill/>
            <a:miter lim="800000"/>
            <a:headEnd/>
            <a:tailEnd/>
          </a:ln>
        </p:spPr>
      </p:pic>
      <p:sp>
        <p:nvSpPr>
          <p:cNvPr id="6" name="TextBox 5"/>
          <p:cNvSpPr txBox="1"/>
          <p:nvPr/>
        </p:nvSpPr>
        <p:spPr>
          <a:xfrm>
            <a:off x="381000" y="3378200"/>
            <a:ext cx="6019800" cy="584775"/>
          </a:xfrm>
          <a:prstGeom prst="rect">
            <a:avLst/>
          </a:prstGeom>
          <a:noFill/>
        </p:spPr>
        <p:txBody>
          <a:bodyPr wrap="square">
            <a:spAutoFit/>
          </a:bodyPr>
          <a:lstStyle/>
          <a:p>
            <a:pPr fontAlgn="auto">
              <a:spcBef>
                <a:spcPts val="0"/>
              </a:spcBef>
              <a:spcAft>
                <a:spcPts val="0"/>
              </a:spcAft>
              <a:defRPr/>
            </a:pPr>
            <a:r>
              <a:rPr lang="en-US" sz="3200" b="1" dirty="0">
                <a:solidFill>
                  <a:schemeClr val="tx1">
                    <a:lumMod val="85000"/>
                    <a:lumOff val="15000"/>
                  </a:schemeClr>
                </a:solidFill>
                <a:latin typeface="+mn-lt"/>
                <a:cs typeface="+mn-cs"/>
              </a:rPr>
              <a:t>www.practicegreenhealth.org</a:t>
            </a:r>
          </a:p>
        </p:txBody>
      </p:sp>
      <p:pic>
        <p:nvPicPr>
          <p:cNvPr id="47109" name="Picture 2" descr="http://www.eagledreams.ie/blog/wp-content/uploads/2011/05/logo_twitter_withbird_1000_allblue.png"/>
          <p:cNvPicPr>
            <a:picLocks noChangeAspect="1" noChangeArrowheads="1"/>
          </p:cNvPicPr>
          <p:nvPr/>
        </p:nvPicPr>
        <p:blipFill>
          <a:blip r:embed="rId5" cstate="email"/>
          <a:srcRect/>
          <a:stretch>
            <a:fillRect/>
          </a:stretch>
        </p:blipFill>
        <p:spPr bwMode="auto">
          <a:xfrm>
            <a:off x="457200" y="4376738"/>
            <a:ext cx="1966913" cy="365125"/>
          </a:xfrm>
          <a:prstGeom prst="rect">
            <a:avLst/>
          </a:prstGeom>
          <a:noFill/>
          <a:ln w="9525">
            <a:noFill/>
            <a:miter lim="800000"/>
            <a:headEnd/>
            <a:tailEnd/>
          </a:ln>
        </p:spPr>
      </p:pic>
      <p:pic>
        <p:nvPicPr>
          <p:cNvPr id="47110" name="Picture 4"/>
          <p:cNvPicPr>
            <a:picLocks noChangeAspect="1" noChangeArrowheads="1"/>
          </p:cNvPicPr>
          <p:nvPr/>
        </p:nvPicPr>
        <p:blipFill>
          <a:blip r:embed="rId6" cstate="email"/>
          <a:srcRect/>
          <a:stretch>
            <a:fillRect/>
          </a:stretch>
        </p:blipFill>
        <p:spPr bwMode="auto">
          <a:xfrm>
            <a:off x="381000" y="5826125"/>
            <a:ext cx="1820863" cy="514350"/>
          </a:xfrm>
          <a:prstGeom prst="rect">
            <a:avLst/>
          </a:prstGeom>
          <a:noFill/>
          <a:ln w="9525">
            <a:noFill/>
            <a:miter lim="800000"/>
            <a:headEnd/>
            <a:tailEnd/>
          </a:ln>
        </p:spPr>
      </p:pic>
      <p:sp>
        <p:nvSpPr>
          <p:cNvPr id="10" name="TextBox 9"/>
          <p:cNvSpPr txBox="1"/>
          <p:nvPr/>
        </p:nvSpPr>
        <p:spPr>
          <a:xfrm>
            <a:off x="2743200" y="4267200"/>
            <a:ext cx="4648200" cy="584200"/>
          </a:xfrm>
          <a:prstGeom prst="rect">
            <a:avLst/>
          </a:prstGeom>
          <a:noFill/>
        </p:spPr>
        <p:txBody>
          <a:bodyPr>
            <a:spAutoFit/>
          </a:bodyPr>
          <a:lstStyle/>
          <a:p>
            <a:pPr fontAlgn="auto">
              <a:spcBef>
                <a:spcPts val="0"/>
              </a:spcBef>
              <a:spcAft>
                <a:spcPts val="0"/>
              </a:spcAft>
              <a:defRPr/>
            </a:pPr>
            <a:r>
              <a:rPr lang="en-US" sz="3200" dirty="0">
                <a:solidFill>
                  <a:schemeClr val="tx1">
                    <a:lumMod val="85000"/>
                    <a:lumOff val="15000"/>
                  </a:schemeClr>
                </a:solidFill>
                <a:latin typeface="+mn-lt"/>
                <a:cs typeface="+mn-cs"/>
              </a:rPr>
              <a:t>@</a:t>
            </a:r>
            <a:r>
              <a:rPr lang="en-US" sz="3200" dirty="0" err="1">
                <a:solidFill>
                  <a:schemeClr val="tx1">
                    <a:lumMod val="85000"/>
                    <a:lumOff val="15000"/>
                  </a:schemeClr>
                </a:solidFill>
                <a:latin typeface="+mn-lt"/>
                <a:cs typeface="+mn-cs"/>
              </a:rPr>
              <a:t>pracgreenhealth</a:t>
            </a:r>
            <a:endParaRPr lang="en-US" sz="3200" dirty="0">
              <a:solidFill>
                <a:schemeClr val="tx1">
                  <a:lumMod val="85000"/>
                  <a:lumOff val="15000"/>
                </a:schemeClr>
              </a:solidFill>
              <a:latin typeface="+mn-lt"/>
              <a:cs typeface="+mn-cs"/>
            </a:endParaRPr>
          </a:p>
        </p:txBody>
      </p:sp>
      <p:sp>
        <p:nvSpPr>
          <p:cNvPr id="11" name="TextBox 10"/>
          <p:cNvSpPr txBox="1"/>
          <p:nvPr/>
        </p:nvSpPr>
        <p:spPr>
          <a:xfrm>
            <a:off x="2463800" y="5054600"/>
            <a:ext cx="6527800" cy="584775"/>
          </a:xfrm>
          <a:prstGeom prst="rect">
            <a:avLst/>
          </a:prstGeom>
          <a:noFill/>
        </p:spPr>
        <p:txBody>
          <a:bodyPr wrap="square">
            <a:spAutoFit/>
          </a:bodyPr>
          <a:lstStyle/>
          <a:p>
            <a:pPr fontAlgn="auto">
              <a:spcBef>
                <a:spcPts val="0"/>
              </a:spcBef>
              <a:spcAft>
                <a:spcPts val="0"/>
              </a:spcAft>
              <a:defRPr/>
            </a:pPr>
            <a:r>
              <a:rPr lang="en-US" sz="3200" dirty="0">
                <a:solidFill>
                  <a:schemeClr val="tx1">
                    <a:lumMod val="85000"/>
                    <a:lumOff val="15000"/>
                  </a:schemeClr>
                </a:solidFill>
                <a:latin typeface="+mn-lt"/>
                <a:cs typeface="+mn-cs"/>
              </a:rPr>
              <a:t>facebook.com/</a:t>
            </a:r>
            <a:r>
              <a:rPr lang="en-US" sz="3200" dirty="0" err="1">
                <a:solidFill>
                  <a:schemeClr val="tx1">
                    <a:lumMod val="85000"/>
                    <a:lumOff val="15000"/>
                  </a:schemeClr>
                </a:solidFill>
                <a:latin typeface="+mn-lt"/>
                <a:cs typeface="+mn-cs"/>
              </a:rPr>
              <a:t>PracticeGreenhealth</a:t>
            </a:r>
            <a:endParaRPr lang="en-US" sz="3200" dirty="0">
              <a:solidFill>
                <a:schemeClr val="tx1">
                  <a:lumMod val="85000"/>
                  <a:lumOff val="15000"/>
                </a:schemeClr>
              </a:solidFill>
              <a:latin typeface="+mn-lt"/>
              <a:cs typeface="+mn-cs"/>
            </a:endParaRPr>
          </a:p>
        </p:txBody>
      </p:sp>
      <p:sp>
        <p:nvSpPr>
          <p:cNvPr id="12" name="TextBox 11"/>
          <p:cNvSpPr txBox="1"/>
          <p:nvPr/>
        </p:nvSpPr>
        <p:spPr>
          <a:xfrm>
            <a:off x="2743200" y="5791200"/>
            <a:ext cx="5486400" cy="584200"/>
          </a:xfrm>
          <a:prstGeom prst="rect">
            <a:avLst/>
          </a:prstGeom>
          <a:noFill/>
        </p:spPr>
        <p:txBody>
          <a:bodyPr>
            <a:spAutoFit/>
          </a:bodyPr>
          <a:lstStyle/>
          <a:p>
            <a:pPr fontAlgn="auto">
              <a:spcBef>
                <a:spcPts val="0"/>
              </a:spcBef>
              <a:spcAft>
                <a:spcPts val="0"/>
              </a:spcAft>
              <a:defRPr/>
            </a:pPr>
            <a:r>
              <a:rPr lang="en-US" sz="3200" dirty="0" err="1">
                <a:solidFill>
                  <a:schemeClr val="tx1">
                    <a:lumMod val="85000"/>
                    <a:lumOff val="15000"/>
                  </a:schemeClr>
                </a:solidFill>
                <a:latin typeface="+mn-lt"/>
                <a:cs typeface="+mn-cs"/>
              </a:rPr>
              <a:t>PracticeGreenhealth</a:t>
            </a:r>
            <a:r>
              <a:rPr lang="en-US" sz="3200" dirty="0">
                <a:solidFill>
                  <a:schemeClr val="tx1">
                    <a:lumMod val="85000"/>
                    <a:lumOff val="15000"/>
                  </a:schemeClr>
                </a:solidFill>
                <a:latin typeface="+mn-lt"/>
                <a:cs typeface="+mn-cs"/>
              </a:rPr>
              <a:t> (group)</a:t>
            </a:r>
          </a:p>
        </p:txBody>
      </p:sp>
      <p:pic>
        <p:nvPicPr>
          <p:cNvPr id="47114" name="Picture 12" descr="PGlogo08_Horz_CMYK_300dpi_Green555&amp;Orange138.jpg"/>
          <p:cNvPicPr>
            <a:picLocks noChangeAspect="1"/>
          </p:cNvPicPr>
          <p:nvPr/>
        </p:nvPicPr>
        <p:blipFill>
          <a:blip r:embed="rId7" cstate="email"/>
          <a:srcRect/>
          <a:stretch>
            <a:fillRect/>
          </a:stretch>
        </p:blipFill>
        <p:spPr bwMode="auto">
          <a:xfrm>
            <a:off x="609600" y="1828800"/>
            <a:ext cx="4189413" cy="1295400"/>
          </a:xfrm>
          <a:prstGeom prst="rect">
            <a:avLst/>
          </a:prstGeom>
          <a:noFill/>
          <a:ln w="9525">
            <a:noFill/>
            <a:miter lim="800000"/>
            <a:headEnd/>
            <a:tailEnd/>
          </a:ln>
        </p:spPr>
      </p:pic>
      <p:sp>
        <p:nvSpPr>
          <p:cNvPr id="14" name="TextBox 13"/>
          <p:cNvSpPr txBox="1"/>
          <p:nvPr/>
        </p:nvSpPr>
        <p:spPr>
          <a:xfrm>
            <a:off x="7696200" y="6629400"/>
            <a:ext cx="1447800" cy="215900"/>
          </a:xfrm>
          <a:prstGeom prst="rect">
            <a:avLst/>
          </a:prstGeom>
          <a:noFill/>
        </p:spPr>
        <p:txBody>
          <a:bodyPr>
            <a:spAutoFit/>
          </a:bodyPr>
          <a:lstStyle/>
          <a:p>
            <a:pPr fontAlgn="auto">
              <a:spcBef>
                <a:spcPts val="0"/>
              </a:spcBef>
              <a:spcAft>
                <a:spcPts val="0"/>
              </a:spcAft>
              <a:defRPr/>
            </a:pPr>
            <a:r>
              <a:rPr lang="en-US" sz="800" dirty="0">
                <a:solidFill>
                  <a:schemeClr val="bg1">
                    <a:lumMod val="65000"/>
                  </a:schemeClr>
                </a:solidFill>
                <a:latin typeface="+mn-lt"/>
                <a:cs typeface="+mn-cs"/>
              </a:rPr>
              <a:t>© 2012 Practice Greenhealth</a:t>
            </a:r>
          </a:p>
        </p:txBody>
      </p:sp>
    </p:spTree>
    <p:extLst>
      <p:ext uri="{BB962C8B-B14F-4D97-AF65-F5344CB8AC3E}">
        <p14:creationId xmlns:p14="http://schemas.microsoft.com/office/powerpoint/2010/main" val="2647798831"/>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5"/>
          <p:cNvSpPr txBox="1">
            <a:spLocks noGrp="1"/>
          </p:cNvSpPr>
          <p:nvPr>
            <p:ph type="title"/>
          </p:nvPr>
        </p:nvSpPr>
        <p:spPr>
          <a:xfrm>
            <a:off x="493713" y="354013"/>
            <a:ext cx="8183562" cy="1362075"/>
          </a:xfrm>
        </p:spPr>
        <p:txBody>
          <a:bodyPr/>
          <a:lstStyle/>
          <a:p>
            <a:pPr eaLnBrk="1"/>
            <a:r>
              <a:rPr altLang="en-US" smtClean="0">
                <a:latin typeface="Calibri" pitchFamily="34" charset="0"/>
              </a:rPr>
              <a:t>Up for the challenge?</a:t>
            </a:r>
          </a:p>
        </p:txBody>
      </p:sp>
      <p:sp>
        <p:nvSpPr>
          <p:cNvPr id="35843" name="Slide Number Placeholder 4"/>
          <p:cNvSpPr txBox="1">
            <a:spLocks noChangeArrowheads="1"/>
          </p:cNvSpPr>
          <p:nvPr/>
        </p:nvSpPr>
        <p:spPr bwMode="auto">
          <a:xfrm>
            <a:off x="6694488" y="6575425"/>
            <a:ext cx="21336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E373EAD2-0327-4F55-8499-6ECCA2F63783}" type="slidenum">
              <a:rPr lang="en-US" altLang="en-US" sz="1200">
                <a:solidFill>
                  <a:srgbClr val="FFFFFF"/>
                </a:solidFill>
                <a:latin typeface="Calibri" pitchFamily="34" charset="0"/>
              </a:rPr>
              <a:pPr algn="r" eaLnBrk="1" hangingPunct="1"/>
              <a:t>35</a:t>
            </a:fld>
            <a:endParaRPr lang="en-US" altLang="en-US" sz="1200">
              <a:solidFill>
                <a:srgbClr val="FFFFFF"/>
              </a:solidFill>
              <a:latin typeface="Calibri" pitchFamily="34" charset="0"/>
            </a:endParaRPr>
          </a:p>
        </p:txBody>
      </p:sp>
      <p:sp>
        <p:nvSpPr>
          <p:cNvPr id="35844" name="Footer Placeholder 3"/>
          <p:cNvSpPr txBox="1">
            <a:spLocks noChangeArrowheads="1"/>
          </p:cNvSpPr>
          <p:nvPr/>
        </p:nvSpPr>
        <p:spPr bwMode="auto">
          <a:xfrm>
            <a:off x="0" y="6553200"/>
            <a:ext cx="51054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200">
                <a:solidFill>
                  <a:srgbClr val="8D8D8D"/>
                </a:solidFill>
                <a:latin typeface="Calibri" pitchFamily="34" charset="0"/>
                <a:ea typeface="MS PGothic" pitchFamily="34" charset="-128"/>
              </a:rPr>
              <a:t>Photo Credit  — Cleveland Clinic Office of a Healthy Environment</a:t>
            </a:r>
          </a:p>
        </p:txBody>
      </p:sp>
      <p:pic>
        <p:nvPicPr>
          <p:cNvPr id="35845" name="Picture 10" descr="pic1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74" y="1752600"/>
            <a:ext cx="4076700"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51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828800"/>
            <a:ext cx="8763000" cy="2441575"/>
          </a:xfrm>
        </p:spPr>
        <p:txBody>
          <a:bodyPr/>
          <a:lstStyle/>
          <a:p>
            <a:r>
              <a:rPr lang="en-US" dirty="0" smtClean="0">
                <a:solidFill>
                  <a:schemeClr val="accent3">
                    <a:lumMod val="50000"/>
                  </a:schemeClr>
                </a:solidFill>
              </a:rPr>
              <a:t>Every Day is Earth Day</a:t>
            </a:r>
            <a:br>
              <a:rPr lang="en-US" dirty="0" smtClean="0">
                <a:solidFill>
                  <a:schemeClr val="accent3">
                    <a:lumMod val="50000"/>
                  </a:schemeClr>
                </a:solidFill>
              </a:rPr>
            </a:br>
            <a:r>
              <a:rPr lang="en-US" dirty="0" smtClean="0">
                <a:solidFill>
                  <a:schemeClr val="accent3">
                    <a:lumMod val="50000"/>
                  </a:schemeClr>
                </a:solidFill>
              </a:rPr>
              <a:t/>
            </a:r>
            <a:br>
              <a:rPr lang="en-US" dirty="0" smtClean="0">
                <a:solidFill>
                  <a:schemeClr val="accent3">
                    <a:lumMod val="50000"/>
                  </a:schemeClr>
                </a:solidFill>
              </a:rPr>
            </a:br>
            <a:r>
              <a:rPr lang="en-US" dirty="0" smtClean="0">
                <a:solidFill>
                  <a:schemeClr val="accent3">
                    <a:lumMod val="50000"/>
                  </a:schemeClr>
                </a:solidFill>
              </a:rPr>
              <a:t>What will you do to say thanks to the planet today… and everyday?</a:t>
            </a:r>
            <a:endParaRPr lang="en-US" dirty="0">
              <a:solidFill>
                <a:schemeClr val="accent3">
                  <a:lumMod val="50000"/>
                </a:schemeClr>
              </a:solidFill>
            </a:endParaRPr>
          </a:p>
        </p:txBody>
      </p:sp>
      <p:sp>
        <p:nvSpPr>
          <p:cNvPr id="3" name="Rectangle 2"/>
          <p:cNvSpPr/>
          <p:nvPr/>
        </p:nvSpPr>
        <p:spPr>
          <a:xfrm>
            <a:off x="2696239" y="4419600"/>
            <a:ext cx="3647152" cy="923330"/>
          </a:xfrm>
          <a:prstGeom prst="rect">
            <a:avLst/>
          </a:prstGeom>
          <a:noFill/>
        </p:spPr>
        <p:txBody>
          <a:bodyPr wrap="non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Thank you</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80" y="381000"/>
            <a:ext cx="85883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517" y="381000"/>
            <a:ext cx="865187"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7402" y="387350"/>
            <a:ext cx="858837"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292" y="370580"/>
            <a:ext cx="858837"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0713" y="370580"/>
            <a:ext cx="854075"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4788" y="387350"/>
            <a:ext cx="858837"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3081" y="381000"/>
            <a:ext cx="858837"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3200" y="397076"/>
            <a:ext cx="854075"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07275" y="408189"/>
            <a:ext cx="85883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48028" y="408189"/>
            <a:ext cx="858837"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31988" y="5368850"/>
            <a:ext cx="6705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8249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Day</a:t>
            </a:r>
            <a:endParaRPr lang="en-US" dirty="0"/>
          </a:p>
        </p:txBody>
      </p:sp>
      <p:sp>
        <p:nvSpPr>
          <p:cNvPr id="3" name="TextBox 2"/>
          <p:cNvSpPr txBox="1"/>
          <p:nvPr/>
        </p:nvSpPr>
        <p:spPr>
          <a:xfrm>
            <a:off x="4876800" y="1687484"/>
            <a:ext cx="3581400" cy="4524315"/>
          </a:xfrm>
          <a:prstGeom prst="rect">
            <a:avLst/>
          </a:prstGeom>
          <a:noFill/>
        </p:spPr>
        <p:txBody>
          <a:bodyPr wrap="square" rtlCol="0">
            <a:spAutoFit/>
          </a:bodyPr>
          <a:lstStyle/>
          <a:p>
            <a:r>
              <a:rPr lang="en-US" sz="2400" dirty="0" smtClean="0"/>
              <a:t>“Our goal is not just an environment of clean air and water and scenic beauty.  The objective is an environment of decency, quality and mutual respect for all other human beings and all other living creatures.”</a:t>
            </a:r>
            <a:endParaRPr lang="en-US" sz="2400" dirty="0"/>
          </a:p>
          <a:p>
            <a:r>
              <a:rPr lang="en-US" sz="2400" dirty="0" smtClean="0"/>
              <a:t>—</a:t>
            </a:r>
            <a:r>
              <a:rPr lang="en-US" sz="2400" dirty="0"/>
              <a:t>Gaylord Nelson-Earth Day </a:t>
            </a: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49" y="1676400"/>
            <a:ext cx="4123151" cy="3512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http://www.vision.org/visionmedia/images/spac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963" y="3176588"/>
            <a:ext cx="1905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402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7772400" cy="1143000"/>
          </a:xfrm>
        </p:spPr>
        <p:txBody>
          <a:bodyPr/>
          <a:lstStyle/>
          <a:p>
            <a:r>
              <a:rPr lang="en-US" dirty="0" smtClean="0"/>
              <a:t>The health of the environment is connected to the health of people.</a:t>
            </a:r>
            <a:endParaRPr lang="en-US" dirty="0"/>
          </a:p>
        </p:txBody>
      </p:sp>
      <p:pic>
        <p:nvPicPr>
          <p:cNvPr id="102402" name="Picture 2" descr="http://www.hscpoly.com/images_hsc/AV10311.jpg"/>
          <p:cNvPicPr>
            <a:picLocks noChangeAspect="1" noChangeArrowheads="1"/>
          </p:cNvPicPr>
          <p:nvPr/>
        </p:nvPicPr>
        <p:blipFill>
          <a:blip r:embed="rId3" cstate="email"/>
          <a:srcRect/>
          <a:stretch>
            <a:fillRect/>
          </a:stretch>
        </p:blipFill>
        <p:spPr bwMode="auto">
          <a:xfrm>
            <a:off x="6431170" y="4572000"/>
            <a:ext cx="2712830" cy="2057399"/>
          </a:xfrm>
          <a:prstGeom prst="rect">
            <a:avLst/>
          </a:prstGeom>
          <a:noFill/>
        </p:spPr>
      </p:pic>
      <p:pic>
        <p:nvPicPr>
          <p:cNvPr id="102404" name="Picture 4" descr="http://nimg.sulekha.com/others/original700/brazil-weather-2010-8-27-16-50-44.jpg"/>
          <p:cNvPicPr>
            <a:picLocks noChangeAspect="1" noChangeArrowheads="1"/>
          </p:cNvPicPr>
          <p:nvPr/>
        </p:nvPicPr>
        <p:blipFill>
          <a:blip r:embed="rId4" cstate="email"/>
          <a:srcRect/>
          <a:stretch>
            <a:fillRect/>
          </a:stretch>
        </p:blipFill>
        <p:spPr bwMode="auto">
          <a:xfrm>
            <a:off x="0" y="-1"/>
            <a:ext cx="2971800" cy="1943601"/>
          </a:xfrm>
          <a:prstGeom prst="rect">
            <a:avLst/>
          </a:prstGeom>
          <a:noFill/>
        </p:spPr>
      </p:pic>
      <p:pic>
        <p:nvPicPr>
          <p:cNvPr id="102406" name="Picture 6" descr="http://www.dw.de/image/0,,657491_4,00.jpg"/>
          <p:cNvPicPr>
            <a:picLocks noChangeAspect="1" noChangeArrowheads="1"/>
          </p:cNvPicPr>
          <p:nvPr/>
        </p:nvPicPr>
        <p:blipFill>
          <a:blip r:embed="rId5" cstate="email"/>
          <a:srcRect/>
          <a:stretch>
            <a:fillRect/>
          </a:stretch>
        </p:blipFill>
        <p:spPr bwMode="auto">
          <a:xfrm>
            <a:off x="3276600" y="1"/>
            <a:ext cx="2679491" cy="1981200"/>
          </a:xfrm>
          <a:prstGeom prst="rect">
            <a:avLst/>
          </a:prstGeom>
          <a:noFill/>
        </p:spPr>
      </p:pic>
      <p:pic>
        <p:nvPicPr>
          <p:cNvPr id="102408" name="Picture 8" descr="http://coto2.files.wordpress.com/2009/12/epa-water-pollution.jpg"/>
          <p:cNvPicPr>
            <a:picLocks noChangeAspect="1" noChangeArrowheads="1"/>
          </p:cNvPicPr>
          <p:nvPr/>
        </p:nvPicPr>
        <p:blipFill>
          <a:blip r:embed="rId6" cstate="email"/>
          <a:srcRect/>
          <a:stretch>
            <a:fillRect/>
          </a:stretch>
        </p:blipFill>
        <p:spPr bwMode="auto">
          <a:xfrm>
            <a:off x="6400800" y="0"/>
            <a:ext cx="2743200" cy="1971675"/>
          </a:xfrm>
          <a:prstGeom prst="rect">
            <a:avLst/>
          </a:prstGeom>
          <a:noFill/>
        </p:spPr>
      </p:pic>
      <p:pic>
        <p:nvPicPr>
          <p:cNvPr id="9" name="Picture 8" descr="water_children.jpg"/>
          <p:cNvPicPr>
            <a:picLocks noChangeAspect="1"/>
          </p:cNvPicPr>
          <p:nvPr/>
        </p:nvPicPr>
        <p:blipFill>
          <a:blip r:embed="rId7" cstate="email"/>
          <a:stretch>
            <a:fillRect/>
          </a:stretch>
        </p:blipFill>
        <p:spPr>
          <a:xfrm>
            <a:off x="2995310" y="4572000"/>
            <a:ext cx="3176890" cy="2057400"/>
          </a:xfrm>
          <a:prstGeom prst="rect">
            <a:avLst/>
          </a:prstGeom>
        </p:spPr>
      </p:pic>
      <p:pic>
        <p:nvPicPr>
          <p:cNvPr id="10" name="Picture 9" descr="farmer_garden.jpg"/>
          <p:cNvPicPr>
            <a:picLocks noChangeAspect="1"/>
          </p:cNvPicPr>
          <p:nvPr/>
        </p:nvPicPr>
        <p:blipFill>
          <a:blip r:embed="rId8" cstate="email"/>
          <a:srcRect/>
          <a:stretch>
            <a:fillRect/>
          </a:stretch>
        </p:blipFill>
        <p:spPr>
          <a:xfrm>
            <a:off x="0" y="4572000"/>
            <a:ext cx="2740068" cy="2057400"/>
          </a:xfrm>
          <a:prstGeom prst="rect">
            <a:avLst/>
          </a:prstGeom>
        </p:spPr>
      </p:pic>
      <p:sp>
        <p:nvSpPr>
          <p:cNvPr id="11" name="TextBox 10"/>
          <p:cNvSpPr txBox="1"/>
          <p:nvPr/>
        </p:nvSpPr>
        <p:spPr>
          <a:xfrm>
            <a:off x="0" y="6642556"/>
            <a:ext cx="2307042" cy="215444"/>
          </a:xfrm>
          <a:prstGeom prst="rect">
            <a:avLst/>
          </a:prstGeom>
          <a:noFill/>
        </p:spPr>
        <p:txBody>
          <a:bodyPr wrap="none" rtlCol="0">
            <a:spAutoFit/>
          </a:bodyPr>
          <a:lstStyle/>
          <a:p>
            <a:r>
              <a:rPr lang="en-US" sz="800" dirty="0" smtClean="0">
                <a:solidFill>
                  <a:schemeClr val="bg1"/>
                </a:solidFill>
                <a:latin typeface="+mj-lt"/>
              </a:rPr>
              <a:t>© Practice Greenhealth 2013. All Rights Reserved.</a:t>
            </a:r>
            <a:endParaRPr lang="en-US" sz="800" dirty="0">
              <a:solidFill>
                <a:schemeClr val="bg1"/>
              </a:solidFill>
              <a:latin typeface="+mj-lt"/>
            </a:endParaRPr>
          </a:p>
        </p:txBody>
      </p:sp>
    </p:spTree>
    <p:extLst>
      <p:ext uri="{BB962C8B-B14F-4D97-AF65-F5344CB8AC3E}">
        <p14:creationId xmlns:p14="http://schemas.microsoft.com/office/powerpoint/2010/main" val="1671825196"/>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2400" y="-8313"/>
            <a:ext cx="9525000" cy="1143000"/>
          </a:xfrm>
        </p:spPr>
        <p:txBody>
          <a:bodyPr/>
          <a:lstStyle/>
          <a:p>
            <a:r>
              <a:rPr lang="en-US" sz="3200" dirty="0" smtClean="0">
                <a:solidFill>
                  <a:schemeClr val="accent3">
                    <a:lumMod val="50000"/>
                  </a:schemeClr>
                </a:solidFill>
                <a:effectLst>
                  <a:outerShdw blurRad="38100" dist="38100" dir="2700000" algn="tl">
                    <a:srgbClr val="000000">
                      <a:alpha val="43137"/>
                    </a:srgbClr>
                  </a:outerShdw>
                </a:effectLst>
              </a:rPr>
              <a:t>What is Environmental Sustainability, Going Green, Environmental Commitment?</a:t>
            </a:r>
          </a:p>
        </p:txBody>
      </p:sp>
      <p:graphicFrame>
        <p:nvGraphicFramePr>
          <p:cNvPr id="4" name="Diagram 3"/>
          <p:cNvGraphicFramePr/>
          <p:nvPr/>
        </p:nvGraphicFramePr>
        <p:xfrm>
          <a:off x="457200" y="1143000"/>
          <a:ext cx="8382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4673505"/>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230313" y="2119313"/>
            <a:ext cx="7321550"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ndara" pitchFamily="34" charset="0"/>
                <a:ea typeface="MS PGothic" pitchFamily="34" charset="-128"/>
              </a:defRPr>
            </a:lvl1pPr>
            <a:lvl2pPr marL="742950" indent="-285750" eaLnBrk="0" hangingPunct="0">
              <a:defRPr>
                <a:solidFill>
                  <a:schemeClr val="tx1"/>
                </a:solidFill>
                <a:latin typeface="Candara" pitchFamily="34" charset="0"/>
                <a:ea typeface="MS PGothic" pitchFamily="34" charset="-128"/>
              </a:defRPr>
            </a:lvl2pPr>
            <a:lvl3pPr marL="1143000" indent="-228600" eaLnBrk="0" hangingPunct="0">
              <a:defRPr>
                <a:solidFill>
                  <a:schemeClr val="tx1"/>
                </a:solidFill>
                <a:latin typeface="Candara" pitchFamily="34" charset="0"/>
                <a:ea typeface="MS PGothic" pitchFamily="34" charset="-128"/>
              </a:defRPr>
            </a:lvl3pPr>
            <a:lvl4pPr marL="1600200" indent="-228600" eaLnBrk="0" hangingPunct="0">
              <a:defRPr>
                <a:solidFill>
                  <a:schemeClr val="tx1"/>
                </a:solidFill>
                <a:latin typeface="Candara" pitchFamily="34" charset="0"/>
                <a:ea typeface="MS PGothic" pitchFamily="34" charset="-128"/>
              </a:defRPr>
            </a:lvl4pPr>
            <a:lvl5pPr marL="2057400" indent="-228600" eaLnBrk="0" hangingPunct="0">
              <a:defRPr>
                <a:solidFill>
                  <a:schemeClr val="tx1"/>
                </a:solidFill>
                <a:latin typeface="Candar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ndar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ndar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ndar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ndara" pitchFamily="34" charset="0"/>
                <a:ea typeface="MS PGothic" pitchFamily="34" charset="-128"/>
              </a:defRPr>
            </a:lvl9pPr>
          </a:lstStyle>
          <a:p>
            <a:pPr eaLnBrk="1" hangingPunct="1"/>
            <a:r>
              <a:rPr lang="en-US" altLang="en-US" sz="2400" b="1">
                <a:latin typeface="Arial" pitchFamily="34" charset="0"/>
              </a:rPr>
              <a:t>Asthma rates doubled between 1980 and 1995.</a:t>
            </a:r>
            <a:r>
              <a:rPr lang="en-US" altLang="en-US" sz="2400">
                <a:latin typeface="Arial" pitchFamily="34" charset="0"/>
              </a:rPr>
              <a:t> </a:t>
            </a:r>
            <a:r>
              <a:rPr lang="en-US" altLang="en-US" sz="1200">
                <a:latin typeface="Arial" pitchFamily="34" charset="0"/>
              </a:rPr>
              <a:t>(Mannino 2002)</a:t>
            </a:r>
          </a:p>
          <a:p>
            <a:pPr eaLnBrk="1" hangingPunct="1">
              <a:buFontTx/>
              <a:buChar char="•"/>
            </a:pPr>
            <a:endParaRPr lang="en-US" altLang="en-US" sz="1200">
              <a:latin typeface="Arial" pitchFamily="34" charset="0"/>
            </a:endParaRPr>
          </a:p>
          <a:p>
            <a:pPr eaLnBrk="1" hangingPunct="1"/>
            <a:r>
              <a:rPr lang="en-US" altLang="en-US" sz="2400" b="1">
                <a:latin typeface="Arial" pitchFamily="34" charset="0"/>
              </a:rPr>
              <a:t>127 million Americans are overweight; 60 million are obese.</a:t>
            </a:r>
            <a:r>
              <a:rPr lang="en-US" altLang="en-US" sz="2400">
                <a:latin typeface="Arial" pitchFamily="34" charset="0"/>
              </a:rPr>
              <a:t> </a:t>
            </a:r>
            <a:r>
              <a:rPr lang="en-US" altLang="en-US" sz="1200">
                <a:latin typeface="Arial" pitchFamily="34" charset="0"/>
              </a:rPr>
              <a:t>(AOA 2006)</a:t>
            </a:r>
          </a:p>
          <a:p>
            <a:pPr eaLnBrk="1" hangingPunct="1">
              <a:buFontTx/>
              <a:buChar char="•"/>
            </a:pPr>
            <a:endParaRPr lang="en-US" altLang="en-US" sz="1200">
              <a:latin typeface="Arial" pitchFamily="34" charset="0"/>
            </a:endParaRPr>
          </a:p>
          <a:p>
            <a:pPr eaLnBrk="1" hangingPunct="1"/>
            <a:r>
              <a:rPr lang="en-US" altLang="en-US" sz="2400" b="1">
                <a:latin typeface="Arial" pitchFamily="34" charset="0"/>
              </a:rPr>
              <a:t>Between 1997 and 2004 diabetes incidence increase 45% among 18-44 year olds</a:t>
            </a:r>
            <a:r>
              <a:rPr lang="en-US" altLang="en-US" sz="2400">
                <a:latin typeface="Arial" pitchFamily="34" charset="0"/>
              </a:rPr>
              <a:t> </a:t>
            </a:r>
            <a:r>
              <a:rPr lang="en-US" altLang="en-US" sz="1200">
                <a:latin typeface="Arial" pitchFamily="34" charset="0"/>
              </a:rPr>
              <a:t>(CDC 2005) </a:t>
            </a:r>
          </a:p>
          <a:p>
            <a:pPr eaLnBrk="1" hangingPunct="1"/>
            <a:endParaRPr lang="en-US" altLang="en-US" sz="2400">
              <a:latin typeface="Arial" pitchFamily="34" charset="0"/>
            </a:endParaRPr>
          </a:p>
        </p:txBody>
      </p:sp>
      <p:sp>
        <p:nvSpPr>
          <p:cNvPr id="21507" name="Rectangle 3"/>
          <p:cNvSpPr>
            <a:spLocks noChangeArrowheads="1"/>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ndara" pitchFamily="34" charset="0"/>
                <a:ea typeface="MS PGothic" pitchFamily="34" charset="-128"/>
              </a:defRPr>
            </a:lvl1pPr>
            <a:lvl2pPr marL="742950" indent="-285750" eaLnBrk="0" hangingPunct="0">
              <a:defRPr>
                <a:solidFill>
                  <a:schemeClr val="tx1"/>
                </a:solidFill>
                <a:latin typeface="Candara" pitchFamily="34" charset="0"/>
                <a:ea typeface="MS PGothic" pitchFamily="34" charset="-128"/>
              </a:defRPr>
            </a:lvl2pPr>
            <a:lvl3pPr marL="1143000" indent="-228600" eaLnBrk="0" hangingPunct="0">
              <a:defRPr>
                <a:solidFill>
                  <a:schemeClr val="tx1"/>
                </a:solidFill>
                <a:latin typeface="Candara" pitchFamily="34" charset="0"/>
                <a:ea typeface="MS PGothic" pitchFamily="34" charset="-128"/>
              </a:defRPr>
            </a:lvl3pPr>
            <a:lvl4pPr marL="1600200" indent="-228600" eaLnBrk="0" hangingPunct="0">
              <a:defRPr>
                <a:solidFill>
                  <a:schemeClr val="tx1"/>
                </a:solidFill>
                <a:latin typeface="Candara" pitchFamily="34" charset="0"/>
                <a:ea typeface="MS PGothic" pitchFamily="34" charset="-128"/>
              </a:defRPr>
            </a:lvl4pPr>
            <a:lvl5pPr marL="2057400" indent="-228600" eaLnBrk="0" hangingPunct="0">
              <a:defRPr>
                <a:solidFill>
                  <a:schemeClr val="tx1"/>
                </a:solidFill>
                <a:latin typeface="Candar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ndar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ndar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ndar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ndara" pitchFamily="34" charset="0"/>
                <a:ea typeface="MS PGothic" pitchFamily="34" charset="-128"/>
              </a:defRPr>
            </a:lvl9pPr>
          </a:lstStyle>
          <a:p>
            <a:pPr algn="ctr" eaLnBrk="1" hangingPunct="1"/>
            <a:r>
              <a:rPr lang="en-US" altLang="en-US" sz="3600">
                <a:solidFill>
                  <a:schemeClr val="folHlink"/>
                </a:solidFill>
                <a:latin typeface="Arial" pitchFamily="34" charset="0"/>
              </a:rPr>
              <a:t>       21st Century Chronic Diseases</a:t>
            </a:r>
          </a:p>
        </p:txBody>
      </p:sp>
      <p:pic>
        <p:nvPicPr>
          <p:cNvPr id="2150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113" y="63500"/>
            <a:ext cx="170973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26901"/>
      </p:ext>
    </p:extLst>
  </p:cSld>
  <p:clrMapOvr>
    <a:masterClrMapping/>
  </p:clrMapOvr>
  <p:transition spd="med"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50000"/>
                  </a:schemeClr>
                </a:solidFill>
              </a:rPr>
              <a:t>What is a Carbon Footprint?</a:t>
            </a:r>
            <a:endParaRPr lang="en-US" dirty="0">
              <a:solidFill>
                <a:schemeClr val="accent3">
                  <a:lumMod val="50000"/>
                </a:schemeClr>
              </a:solidFill>
            </a:endParaRPr>
          </a:p>
        </p:txBody>
      </p:sp>
      <p:sp>
        <p:nvSpPr>
          <p:cNvPr id="3" name="Content Placeholder 2"/>
          <p:cNvSpPr>
            <a:spLocks noGrp="1"/>
          </p:cNvSpPr>
          <p:nvPr>
            <p:ph idx="1"/>
          </p:nvPr>
        </p:nvSpPr>
        <p:spPr>
          <a:xfrm>
            <a:off x="443345" y="1447800"/>
            <a:ext cx="4418215" cy="5029200"/>
          </a:xfrm>
        </p:spPr>
        <p:txBody>
          <a:bodyPr/>
          <a:lstStyle/>
          <a:p>
            <a:pPr marL="0" indent="0">
              <a:buNone/>
            </a:pPr>
            <a:r>
              <a:rPr lang="en-US" b="1" dirty="0"/>
              <a:t>A carbon footprint</a:t>
            </a:r>
            <a:r>
              <a:rPr lang="en-US" dirty="0"/>
              <a:t> </a:t>
            </a:r>
            <a:r>
              <a:rPr lang="en-US" b="1" dirty="0"/>
              <a:t>is defined as:</a:t>
            </a:r>
            <a:endParaRPr lang="en-US" dirty="0"/>
          </a:p>
          <a:p>
            <a:pPr marL="0" indent="0">
              <a:buNone/>
            </a:pPr>
            <a:r>
              <a:rPr lang="en-US" dirty="0"/>
              <a:t>The total amount of greenhouse gases produced to directly and indirectly support human activities, usually expressed in equivalent tons of carbon dioxide (CO2).</a:t>
            </a:r>
          </a:p>
          <a:p>
            <a:pPr marL="0" indent="0">
              <a:buNone/>
            </a:pPr>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5415" y="1752600"/>
            <a:ext cx="41148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652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idx="1"/>
          </p:nvPr>
        </p:nvSpPr>
        <p:spPr>
          <a:xfrm>
            <a:off x="486613" y="2895600"/>
            <a:ext cx="8229600" cy="3962400"/>
          </a:xfrm>
        </p:spPr>
        <p:txBody>
          <a:bodyPr/>
          <a:lstStyle/>
          <a:p>
            <a:pPr marL="266700" indent="-266700" algn="ctr" eaLnBrk="1" hangingPunct="1">
              <a:lnSpc>
                <a:spcPct val="90000"/>
              </a:lnSpc>
              <a:spcBef>
                <a:spcPct val="0"/>
              </a:spcBef>
              <a:buFontTx/>
              <a:buNone/>
            </a:pPr>
            <a:r>
              <a:rPr lang="en-US" altLang="en-US" sz="2000" dirty="0" smtClean="0">
                <a:latin typeface="Calibri" pitchFamily="34" charset="0"/>
                <a:ea typeface="ヒラギノ角ゴ ProN W3" charset="-128"/>
              </a:rPr>
              <a:t>The strategy includes investing in clean and renewable energy sources while also targeting energy conservation measures</a:t>
            </a:r>
            <a:endParaRPr lang="en-US" altLang="en-US" dirty="0" smtClean="0">
              <a:latin typeface="Calibri" pitchFamily="34" charset="0"/>
              <a:ea typeface="ヒラギノ角ゴ ProN W3" charset="-128"/>
            </a:endParaRPr>
          </a:p>
          <a:p>
            <a:pPr marL="266700" indent="-266700" eaLnBrk="1" hangingPunct="1">
              <a:lnSpc>
                <a:spcPct val="90000"/>
              </a:lnSpc>
              <a:spcBef>
                <a:spcPts val="400"/>
              </a:spcBef>
              <a:buFontTx/>
              <a:buNone/>
            </a:pPr>
            <a:endParaRPr lang="en-US" altLang="en-US" sz="1800" dirty="0" smtClean="0">
              <a:latin typeface="Calibri" pitchFamily="34" charset="0"/>
              <a:ea typeface="ヒラギノ角ゴ ProN W3" charset="-128"/>
            </a:endParaRPr>
          </a:p>
          <a:p>
            <a:pPr marL="266700" indent="-266700" eaLnBrk="1" hangingPunct="1">
              <a:lnSpc>
                <a:spcPct val="90000"/>
              </a:lnSpc>
              <a:spcBef>
                <a:spcPts val="400"/>
              </a:spcBef>
            </a:pPr>
            <a:r>
              <a:rPr lang="en-US" altLang="en-US" sz="2000" b="1" dirty="0" smtClean="0">
                <a:latin typeface="Calibri" pitchFamily="34" charset="0"/>
                <a:ea typeface="ヒラギノ角ゴ ProN W3" charset="-128"/>
              </a:rPr>
              <a:t>Invested $24 million in renewable energy (both on-site and RECs)</a:t>
            </a:r>
            <a:endParaRPr lang="en-US" altLang="en-US" dirty="0" smtClean="0">
              <a:latin typeface="Calibri" pitchFamily="34" charset="0"/>
              <a:ea typeface="ヒラギノ角ゴ ProN W3" charset="-128"/>
            </a:endParaRPr>
          </a:p>
          <a:p>
            <a:pPr marL="266700" indent="-266700" eaLnBrk="1" hangingPunct="1">
              <a:lnSpc>
                <a:spcPct val="90000"/>
              </a:lnSpc>
              <a:spcBef>
                <a:spcPts val="400"/>
              </a:spcBef>
              <a:buFontTx/>
              <a:buNone/>
            </a:pPr>
            <a:endParaRPr lang="en-US" altLang="en-US" sz="1600" dirty="0" smtClean="0">
              <a:latin typeface="Calibri" pitchFamily="34" charset="0"/>
              <a:ea typeface="ヒラギノ角ゴ ProN W3" charset="-128"/>
            </a:endParaRPr>
          </a:p>
          <a:p>
            <a:pPr marL="266700" indent="-266700" eaLnBrk="1" hangingPunct="1">
              <a:lnSpc>
                <a:spcPct val="90000"/>
              </a:lnSpc>
              <a:spcBef>
                <a:spcPts val="400"/>
              </a:spcBef>
              <a:buFontTx/>
              <a:buNone/>
            </a:pPr>
            <a:r>
              <a:rPr lang="en-US" altLang="en-US" sz="1800" dirty="0" smtClean="0">
                <a:latin typeface="Calibri Bold" charset="0"/>
                <a:ea typeface="ヒラギノ角ゴ ProN W3" charset="-128"/>
                <a:sym typeface="Calibri Bold" charset="0"/>
              </a:rPr>
              <a:t>"</a:t>
            </a:r>
            <a:r>
              <a:rPr lang="en-US" altLang="en-US" sz="2000" b="1" dirty="0" smtClean="0">
                <a:latin typeface="Calibri Bold" charset="0"/>
                <a:ea typeface="ヒラギノ角ゴ ProN W3" charset="-128"/>
                <a:sym typeface="Calibri Bold" charset="0"/>
              </a:rPr>
              <a:t>These measures will improve the overall health of our communities and reduce our operating costs at the same time."</a:t>
            </a:r>
            <a:r>
              <a:rPr lang="en-US" altLang="en-US" sz="2000" b="1" dirty="0" smtClean="0">
                <a:latin typeface="Calibri" pitchFamily="34" charset="0"/>
                <a:ea typeface="ヒラギノ角ゴ ProN W3" charset="-128"/>
              </a:rPr>
              <a:t> </a:t>
            </a:r>
            <a:r>
              <a:rPr lang="en-US" altLang="en-US" sz="2000" b="1" dirty="0" err="1" smtClean="0">
                <a:latin typeface="Calibri Italic" charset="0"/>
                <a:ea typeface="ヒラギノ角ゴ ProN W3" charset="-128"/>
                <a:sym typeface="Calibri Italic" charset="0"/>
              </a:rPr>
              <a:t>Rame</a:t>
            </a:r>
            <a:r>
              <a:rPr lang="en-US" altLang="en-US" sz="2000" b="1" dirty="0" smtClean="0">
                <a:latin typeface="Calibri Italic" charset="0"/>
                <a:ea typeface="ヒラギノ角ゴ ProN W3" charset="-128"/>
                <a:sym typeface="Calibri Italic" charset="0"/>
              </a:rPr>
              <a:t> </a:t>
            </a:r>
            <a:r>
              <a:rPr lang="en-US" altLang="en-US" sz="2000" b="1" dirty="0" err="1" smtClean="0">
                <a:latin typeface="Calibri Italic" charset="0"/>
                <a:ea typeface="ヒラギノ角ゴ ProN W3" charset="-128"/>
                <a:sym typeface="Calibri Italic" charset="0"/>
              </a:rPr>
              <a:t>Hemstreet</a:t>
            </a:r>
            <a:r>
              <a:rPr lang="en-US" altLang="en-US" sz="2000" b="1" dirty="0" smtClean="0">
                <a:latin typeface="Calibri Italic" charset="0"/>
                <a:ea typeface="ヒラギノ角ゴ ProN W3" charset="-128"/>
                <a:sym typeface="Calibri Italic" charset="0"/>
              </a:rPr>
              <a:t>, Chief Energy Officer at Kaiser Permanente</a:t>
            </a:r>
          </a:p>
        </p:txBody>
      </p:sp>
      <p:sp>
        <p:nvSpPr>
          <p:cNvPr id="35843" name="Rectangle 1"/>
          <p:cNvSpPr>
            <a:spLocks noGrp="1" noChangeArrowheads="1"/>
          </p:cNvSpPr>
          <p:nvPr>
            <p:ph type="title"/>
          </p:nvPr>
        </p:nvSpPr>
        <p:spPr>
          <a:xfrm>
            <a:off x="228600" y="381000"/>
            <a:ext cx="5410200" cy="2514600"/>
          </a:xfrm>
        </p:spPr>
        <p:txBody>
          <a:bodyPr/>
          <a:lstStyle/>
          <a:p>
            <a:pPr algn="l" eaLnBrk="1" hangingPunct="1"/>
            <a:r>
              <a:rPr lang="en-US" altLang="en-US" sz="3200" b="1" dirty="0" smtClean="0">
                <a:solidFill>
                  <a:schemeClr val="tx2"/>
                </a:solidFill>
                <a:ea typeface="ヒラギノ角ゴ ProN W3" charset="-128"/>
                <a:sym typeface="Calibri Bold" charset="0"/>
              </a:rPr>
              <a:t>Kaiser Permanente committed to reduce its greenhouse gas emissions by 30% by 2020 </a:t>
            </a:r>
            <a:r>
              <a:rPr lang="en-US" altLang="en-US" sz="3200" b="1" dirty="0" smtClean="0">
                <a:solidFill>
                  <a:srgbClr val="222268"/>
                </a:solidFill>
                <a:latin typeface="Calibri Bold" charset="0"/>
                <a:ea typeface="ヒラギノ角ゴ ProN W3" charset="-128"/>
                <a:sym typeface="Calibri Bold" charset="0"/>
              </a:rPr>
              <a:t> </a:t>
            </a:r>
            <a:endParaRPr lang="en-US" altLang="en-US" sz="3200" b="1" dirty="0" smtClean="0">
              <a:solidFill>
                <a:srgbClr val="222268"/>
              </a:solidFill>
              <a:latin typeface="Calibri Bold" charset="0"/>
              <a:ea typeface="ヒラギノ角ゴ ProN W6" charset="-128"/>
              <a:sym typeface="Calibri Bold" charset="0"/>
            </a:endParaRPr>
          </a:p>
        </p:txBody>
      </p:sp>
      <p:pic>
        <p:nvPicPr>
          <p:cNvPr id="3584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381000"/>
            <a:ext cx="312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538" y="4800600"/>
            <a:ext cx="8321675"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952009"/>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sng"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sng"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alibri Bold"/>
        <a:ea typeface="MS PGothic"/>
        <a:cs typeface=""/>
      </a:majorFont>
      <a:minorFont>
        <a:latin typeface="Calibri"/>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5118</TotalTime>
  <Words>6966</Words>
  <Application>Microsoft Office PowerPoint</Application>
  <PresentationFormat>On-screen Show (4:3)</PresentationFormat>
  <Paragraphs>256</Paragraphs>
  <Slides>36</Slides>
  <Notes>36</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Default Design</vt:lpstr>
      <vt:lpstr>Blank Presentation</vt:lpstr>
      <vt:lpstr> </vt:lpstr>
      <vt:lpstr>Building a Healthier Future </vt:lpstr>
      <vt:lpstr>First, Do No Harm</vt:lpstr>
      <vt:lpstr>Earth Day</vt:lpstr>
      <vt:lpstr>The health of the environment is connected to the health of people.</vt:lpstr>
      <vt:lpstr>What is Environmental Sustainability, Going Green, Environmental Commitment?</vt:lpstr>
      <vt:lpstr>PowerPoint Presentation</vt:lpstr>
      <vt:lpstr>What is a Carbon Footprint?</vt:lpstr>
      <vt:lpstr>Kaiser Permanente committed to reduce its greenhouse gas emissions by 30% by 2020  </vt:lpstr>
      <vt:lpstr>Providence St. Peter, Olympia, Washington Reduced water use by over 30 million gallons per year</vt:lpstr>
      <vt:lpstr>Transportation Plan at Seattle Children’s </vt:lpstr>
      <vt:lpstr>VA New Jersey – Healing Gardens</vt:lpstr>
      <vt:lpstr>W. EUGENE SMITH 1975 PHOTO ESSAY MINAMATA: WORDS AND PHOTOS</vt:lpstr>
      <vt:lpstr>Why Safer Products?</vt:lpstr>
      <vt:lpstr>PowerPoint Presentation</vt:lpstr>
      <vt:lpstr>PowerPoint Presentation</vt:lpstr>
      <vt:lpstr>PowerPoint Presentation</vt:lpstr>
      <vt:lpstr>PowerPoint Presentation</vt:lpstr>
      <vt:lpstr>PowerPoint Presentation</vt:lpstr>
      <vt:lpstr>What is Environmentally Preferable Purchasing?</vt:lpstr>
      <vt:lpstr>Stress on the job, at home…</vt:lpstr>
      <vt:lpstr>PowerPoint Presentation</vt:lpstr>
      <vt:lpstr>PowerPoint Presentation</vt:lpstr>
      <vt:lpstr>Meat Consumption and Health</vt:lpstr>
      <vt:lpstr>Hospital Purchasing Case Studies</vt:lpstr>
      <vt:lpstr>PowerPoint Presentation</vt:lpstr>
      <vt:lpstr>PowerPoint Presentation</vt:lpstr>
      <vt:lpstr>Leadership Walks, Talks, Envisions…</vt:lpstr>
      <vt:lpstr>Learn More: www.letsmove.gov/</vt:lpstr>
      <vt:lpstr>How can you get involved?</vt:lpstr>
      <vt:lpstr>PowerPoint Presentation</vt:lpstr>
      <vt:lpstr>A Learning Community</vt:lpstr>
      <vt:lpstr>Wellness &amp; Sustainability go hand-in-hand</vt:lpstr>
      <vt:lpstr>PowerPoint Presentation</vt:lpstr>
      <vt:lpstr>Up for the challenge?</vt:lpstr>
      <vt:lpstr>Every Day is Earth Day  What will you do to say thanks to the planet today… and everyday?</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LinWindows</dc:creator>
  <cp:lastModifiedBy>Kevin Conway</cp:lastModifiedBy>
  <cp:revision>195</cp:revision>
  <cp:lastPrinted>2014-03-12T20:22:17Z</cp:lastPrinted>
  <dcterms:created xsi:type="dcterms:W3CDTF">2012-12-04T14:17:08Z</dcterms:created>
  <dcterms:modified xsi:type="dcterms:W3CDTF">2014-03-13T01:47:39Z</dcterms:modified>
</cp:coreProperties>
</file>