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64" r:id="rId3"/>
    <p:sldId id="281" r:id="rId4"/>
    <p:sldId id="301" r:id="rId5"/>
    <p:sldId id="294" r:id="rId6"/>
    <p:sldId id="296" r:id="rId7"/>
    <p:sldId id="297" r:id="rId8"/>
    <p:sldId id="298" r:id="rId9"/>
    <p:sldId id="299" r:id="rId10"/>
    <p:sldId id="300" r:id="rId11"/>
    <p:sldId id="303" r:id="rId12"/>
    <p:sldId id="291" r:id="rId13"/>
    <p:sldId id="311" r:id="rId14"/>
    <p:sldId id="283" r:id="rId15"/>
    <p:sldId id="309" r:id="rId16"/>
    <p:sldId id="310" r:id="rId17"/>
    <p:sldId id="29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8" userDrawn="1">
          <p15:clr>
            <a:srgbClr val="A4A3A4"/>
          </p15:clr>
        </p15:guide>
        <p15:guide id="3"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5785" autoAdjust="0"/>
  </p:normalViewPr>
  <p:slideViewPr>
    <p:cSldViewPr>
      <p:cViewPr varScale="1">
        <p:scale>
          <a:sx n="73" d="100"/>
          <a:sy n="73" d="100"/>
        </p:scale>
        <p:origin x="1123" y="67"/>
      </p:cViewPr>
      <p:guideLst>
        <p:guide orient="horz" pos="2160"/>
        <p:guide pos="2880"/>
      </p:guideLst>
    </p:cSldViewPr>
  </p:slideViewPr>
  <p:notesTextViewPr>
    <p:cViewPr>
      <p:scale>
        <a:sx n="3" d="2"/>
        <a:sy n="3" d="2"/>
      </p:scale>
      <p:origin x="0" y="0"/>
    </p:cViewPr>
  </p:notesTextViewPr>
  <p:sorterViewPr>
    <p:cViewPr>
      <p:scale>
        <a:sx n="100" d="100"/>
        <a:sy n="100" d="100"/>
      </p:scale>
      <p:origin x="0" y="-6048"/>
    </p:cViewPr>
  </p:sorterViewPr>
  <p:notesViewPr>
    <p:cSldViewPr>
      <p:cViewPr varScale="1">
        <p:scale>
          <a:sx n="67" d="100"/>
          <a:sy n="67" d="100"/>
        </p:scale>
        <p:origin x="-3276" y="-96"/>
      </p:cViewPr>
      <p:guideLst>
        <p:guide orient="horz" pos="2929"/>
        <p:guide pos="216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886" tIns="46443" rIns="92886" bIns="46443"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2886" tIns="46443" rIns="92886" bIns="46443" rtlCol="0"/>
          <a:lstStyle>
            <a:lvl1pPr algn="r">
              <a:defRPr sz="1200"/>
            </a:lvl1pPr>
          </a:lstStyle>
          <a:p>
            <a:fld id="{DA4A9723-2A49-4182-83C4-56A909FFF008}" type="datetimeFigureOut">
              <a:rPr lang="en-US" smtClean="0"/>
              <a:pPr/>
              <a:t>12/15/2015</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2886" tIns="46443" rIns="92886" bIns="464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2886" tIns="46443" rIns="92886" bIns="46443" rtlCol="0" anchor="b"/>
          <a:lstStyle>
            <a:lvl1pPr algn="r">
              <a:defRPr sz="1200"/>
            </a:lvl1pPr>
          </a:lstStyle>
          <a:p>
            <a:fld id="{513C221A-76D1-4CD6-8425-755D39BDD14E}" type="slidenum">
              <a:rPr lang="en-US" smtClean="0"/>
              <a:pPr/>
              <a:t>‹#›</a:t>
            </a:fld>
            <a:endParaRPr lang="en-US" dirty="0"/>
          </a:p>
        </p:txBody>
      </p:sp>
    </p:spTree>
    <p:extLst>
      <p:ext uri="{BB962C8B-B14F-4D97-AF65-F5344CB8AC3E}">
        <p14:creationId xmlns:p14="http://schemas.microsoft.com/office/powerpoint/2010/main" val="38831267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886" tIns="46443" rIns="92886" bIns="46443"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886" tIns="46443" rIns="92886" bIns="46443" rtlCol="0"/>
          <a:lstStyle>
            <a:lvl1pPr algn="r">
              <a:defRPr sz="1200"/>
            </a:lvl1pPr>
          </a:lstStyle>
          <a:p>
            <a:fld id="{9F7D12E4-C825-43E4-96FF-7BD1F894A936}" type="datetimeFigureOut">
              <a:rPr lang="en-US" smtClean="0"/>
              <a:pPr/>
              <a:t>12/15/2015</a:t>
            </a:fld>
            <a:endParaRPr lang="en-US" dirty="0"/>
          </a:p>
        </p:txBody>
      </p:sp>
      <p:sp>
        <p:nvSpPr>
          <p:cNvPr id="4" name="Slide Image Placeholder 3"/>
          <p:cNvSpPr>
            <a:spLocks noGrp="1" noRot="1" noChangeAspect="1"/>
          </p:cNvSpPr>
          <p:nvPr>
            <p:ph type="sldImg" idx="2"/>
          </p:nvPr>
        </p:nvSpPr>
        <p:spPr>
          <a:xfrm>
            <a:off x="1182688" y="700088"/>
            <a:ext cx="4645025" cy="3482975"/>
          </a:xfrm>
          <a:prstGeom prst="rect">
            <a:avLst/>
          </a:prstGeom>
          <a:noFill/>
          <a:ln w="12700">
            <a:solidFill>
              <a:prstClr val="black"/>
            </a:solidFill>
          </a:ln>
        </p:spPr>
        <p:txBody>
          <a:bodyPr vert="horz" lIns="92886" tIns="46443" rIns="92886" bIns="4644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886" tIns="46443" rIns="92886" bIns="464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886" tIns="46443" rIns="92886" bIns="464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886" tIns="46443" rIns="92886" bIns="46443" rtlCol="0" anchor="b"/>
          <a:lstStyle>
            <a:lvl1pPr algn="r">
              <a:defRPr sz="1200"/>
            </a:lvl1pPr>
          </a:lstStyle>
          <a:p>
            <a:fld id="{CE91E404-E52A-4326-B6B1-DF638F93E174}" type="slidenum">
              <a:rPr lang="en-US" smtClean="0"/>
              <a:pPr/>
              <a:t>‹#›</a:t>
            </a:fld>
            <a:endParaRPr lang="en-US" dirty="0"/>
          </a:p>
        </p:txBody>
      </p:sp>
    </p:spTree>
    <p:extLst>
      <p:ext uri="{BB962C8B-B14F-4D97-AF65-F5344CB8AC3E}">
        <p14:creationId xmlns:p14="http://schemas.microsoft.com/office/powerpoint/2010/main" val="33414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056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Increase workplace </a:t>
            </a:r>
            <a:r>
              <a:rPr lang="en-US" sz="1200" dirty="0" smtClean="0"/>
              <a:t>morale</a:t>
            </a:r>
            <a:r>
              <a:rPr lang="en-US" b="1" dirty="0" smtClean="0"/>
              <a:t> by improving our environment to support healthy behaviors. </a:t>
            </a:r>
          </a:p>
          <a:p>
            <a:endParaRPr lang="en-US" dirty="0"/>
          </a:p>
        </p:txBody>
      </p:sp>
    </p:spTree>
    <p:extLst>
      <p:ext uri="{BB962C8B-B14F-4D97-AF65-F5344CB8AC3E}">
        <p14:creationId xmlns:p14="http://schemas.microsoft.com/office/powerpoint/2010/main" val="285991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08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787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YMCA, Yakima Athletic Club, Achieve Health and Fitness, Anytime Fitness, and Selah 24/7 Fitness </a:t>
            </a:r>
          </a:p>
          <a:p>
            <a:pPr defTabSz="918827">
              <a:defRPr/>
            </a:pPr>
            <a:r>
              <a:rPr lang="en-US" dirty="0"/>
              <a:t>Request Pre-gym membership attendance. </a:t>
            </a:r>
          </a:p>
          <a:p>
            <a:pPr defTabSz="918827">
              <a:defRPr/>
            </a:pPr>
            <a:r>
              <a:rPr lang="en-US" dirty="0"/>
              <a:t>Attendance records  per month for credit to employees memberships. </a:t>
            </a:r>
          </a:p>
          <a:p>
            <a:pPr defTabSz="918827">
              <a:defRPr/>
            </a:pPr>
            <a:r>
              <a:rPr lang="en-US" dirty="0"/>
              <a:t>Benefit for non-gym members and keep our healthy employees healthy. How many of our healthy employees stay low risk year to year? As we age it is harder to lose weight. </a:t>
            </a:r>
          </a:p>
          <a:p>
            <a:pPr defTabSz="918827">
              <a:defRPr/>
            </a:pPr>
            <a:endParaRPr lang="en-US" dirty="0"/>
          </a:p>
          <a:p>
            <a:pPr defTabSz="918827">
              <a:defRPr/>
            </a:pPr>
            <a:endParaRPr lang="en-US" dirty="0"/>
          </a:p>
          <a:p>
            <a:endParaRPr lang="en-US" dirty="0"/>
          </a:p>
          <a:p>
            <a:endParaRPr lang="en-US" dirty="0"/>
          </a:p>
        </p:txBody>
      </p:sp>
    </p:spTree>
    <p:extLst>
      <p:ext uri="{BB962C8B-B14F-4D97-AF65-F5344CB8AC3E}">
        <p14:creationId xmlns:p14="http://schemas.microsoft.com/office/powerpoint/2010/main" val="167225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87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7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71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8827">
              <a:defRPr/>
            </a:pPr>
            <a:r>
              <a:rPr lang="en-US" sz="1500" dirty="0"/>
              <a:t>Leadership engagement: Sign an Executive Commitment Statement- </a:t>
            </a:r>
            <a:r>
              <a:rPr lang="en-US" sz="1500" dirty="0">
                <a:solidFill>
                  <a:srgbClr val="FF0000"/>
                </a:solidFill>
              </a:rPr>
              <a:t>Succeeded </a:t>
            </a:r>
          </a:p>
          <a:p>
            <a:pPr marL="0" lvl="1" defTabSz="918827">
              <a:defRPr/>
            </a:pPr>
            <a:r>
              <a:rPr lang="en-US" sz="1500" dirty="0">
                <a:solidFill>
                  <a:srgbClr val="FF0000"/>
                </a:solidFill>
              </a:rPr>
              <a:t>Continue to reduce with wellness campaigns- leaner energy </a:t>
            </a:r>
          </a:p>
          <a:p>
            <a:r>
              <a:rPr lang="en-US" dirty="0" smtClean="0"/>
              <a:t> Explain participation in </a:t>
            </a:r>
            <a:r>
              <a:rPr lang="en-US" dirty="0" err="1" smtClean="0"/>
              <a:t>HealthyYou</a:t>
            </a:r>
            <a:r>
              <a:rPr lang="en-US" baseline="0" dirty="0" smtClean="0"/>
              <a:t> Wellness. </a:t>
            </a:r>
            <a:endParaRPr lang="en-US" dirty="0"/>
          </a:p>
        </p:txBody>
      </p:sp>
    </p:spTree>
    <p:extLst>
      <p:ext uri="{BB962C8B-B14F-4D97-AF65-F5344CB8AC3E}">
        <p14:creationId xmlns:p14="http://schemas.microsoft.com/office/powerpoint/2010/main" val="140980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174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446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people skills</a:t>
            </a:r>
            <a:r>
              <a:rPr lang="en-US" baseline="0" dirty="0" smtClean="0"/>
              <a:t> education is key. </a:t>
            </a:r>
            <a:endParaRPr lang="en-US" dirty="0"/>
          </a:p>
        </p:txBody>
      </p:sp>
    </p:spTree>
    <p:extLst>
      <p:ext uri="{BB962C8B-B14F-4D97-AF65-F5344CB8AC3E}">
        <p14:creationId xmlns:p14="http://schemas.microsoft.com/office/powerpoint/2010/main" val="151517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931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622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949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92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2013 PPT bkgd red-0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09600" y="5083175"/>
            <a:ext cx="7772400" cy="708025"/>
          </a:xfrm>
        </p:spPr>
        <p:txBody>
          <a:bodyPr>
            <a:normAutofit/>
          </a:bodyPr>
          <a:lstStyle>
            <a:lvl1pPr algn="l">
              <a:defRPr sz="4000">
                <a:latin typeface="Trebuchet MS" pitchFamily="34" charset="0"/>
              </a:defRPr>
            </a:lvl1pPr>
          </a:lstStyle>
          <a:p>
            <a:r>
              <a:rPr lang="en-US" dirty="0" smtClean="0"/>
              <a:t>Enter Presentation Title Here</a:t>
            </a:r>
            <a:endParaRPr lang="en-US" dirty="0"/>
          </a:p>
        </p:txBody>
      </p:sp>
      <p:sp>
        <p:nvSpPr>
          <p:cNvPr id="8" name="TextBox 7"/>
          <p:cNvSpPr txBox="1"/>
          <p:nvPr userDrawn="1"/>
        </p:nvSpPr>
        <p:spPr>
          <a:xfrm>
            <a:off x="609600" y="6324600"/>
            <a:ext cx="184731" cy="369332"/>
          </a:xfrm>
          <a:prstGeom prst="rect">
            <a:avLst/>
          </a:prstGeom>
          <a:noFill/>
        </p:spPr>
        <p:txBody>
          <a:bodyPr wrap="none" rtlCol="0">
            <a:spAutoFit/>
          </a:bodyPr>
          <a:lstStyle/>
          <a:p>
            <a:endParaRPr lang="en-US" dirty="0"/>
          </a:p>
        </p:txBody>
      </p:sp>
      <p:sp>
        <p:nvSpPr>
          <p:cNvPr id="13" name="Text Placeholder 12"/>
          <p:cNvSpPr>
            <a:spLocks noGrp="1"/>
          </p:cNvSpPr>
          <p:nvPr>
            <p:ph type="body" sz="quarter" idx="10" hasCustomPrompt="1"/>
          </p:nvPr>
        </p:nvSpPr>
        <p:spPr>
          <a:xfrm>
            <a:off x="609600" y="6019800"/>
            <a:ext cx="4876800" cy="457200"/>
          </a:xfrm>
        </p:spPr>
        <p:txBody>
          <a:bodyPr>
            <a:noAutofit/>
          </a:bodyPr>
          <a:lstStyle>
            <a:lvl1pPr marL="0" indent="0">
              <a:buNone/>
              <a:defRPr sz="1400" baseline="0">
                <a:latin typeface="Trebuchet MS" pitchFamily="34" charset="0"/>
              </a:defRPr>
            </a:lvl1pPr>
            <a:lvl2pPr>
              <a:buNone/>
              <a:defRPr sz="1200">
                <a:latin typeface="Trebuchet MS" pitchFamily="34" charset="0"/>
              </a:defRPr>
            </a:lvl2pPr>
            <a:lvl3pPr>
              <a:defRPr sz="1200">
                <a:latin typeface="Trebuchet MS" pitchFamily="34" charset="0"/>
              </a:defRPr>
            </a:lvl3pPr>
            <a:lvl4pPr>
              <a:defRPr sz="1200">
                <a:latin typeface="Trebuchet MS" pitchFamily="34" charset="0"/>
              </a:defRPr>
            </a:lvl4pPr>
            <a:lvl5pPr>
              <a:defRPr sz="1200">
                <a:latin typeface="Trebuchet MS" pitchFamily="34" charset="0"/>
              </a:defRPr>
            </a:lvl5pPr>
          </a:lstStyle>
          <a:p>
            <a:pPr lvl="0"/>
            <a:r>
              <a:rPr lang="en-US" dirty="0" smtClean="0"/>
              <a:t>Enter Presenter Name, Title</a:t>
            </a:r>
            <a:br>
              <a:rPr lang="en-US" dirty="0" smtClean="0"/>
            </a:br>
            <a:r>
              <a:rPr lang="en-US" dirty="0" smtClean="0"/>
              <a:t>Enter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2013 PPT bkgd red-01.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609600" y="969264"/>
            <a:ext cx="8229600" cy="1143000"/>
          </a:xfrm>
        </p:spPr>
        <p:txBody>
          <a:bodyPr>
            <a:normAutofit/>
          </a:bodyPr>
          <a:lstStyle>
            <a:lvl1pPr algn="l">
              <a:defRPr sz="4000" baseline="0">
                <a:latin typeface="Trebuchet MS" pitchFamily="34" charset="0"/>
              </a:defRPr>
            </a:lvl1pPr>
          </a:lstStyle>
          <a:p>
            <a:r>
              <a:rPr lang="en-US" dirty="0" smtClean="0"/>
              <a:t>Enter Section Header  </a:t>
            </a:r>
            <a:br>
              <a:rPr lang="en-US" dirty="0" smtClean="0"/>
            </a:br>
            <a:r>
              <a:rPr lang="en-US" dirty="0" smtClean="0"/>
              <a:t>Slide Title</a:t>
            </a:r>
            <a:endParaRPr lang="en-US" dirty="0"/>
          </a:p>
        </p:txBody>
      </p:sp>
      <p:sp>
        <p:nvSpPr>
          <p:cNvPr id="8" name="Content Placeholder 7"/>
          <p:cNvSpPr>
            <a:spLocks noGrp="1"/>
          </p:cNvSpPr>
          <p:nvPr>
            <p:ph sz="quarter" idx="10" hasCustomPrompt="1"/>
          </p:nvPr>
        </p:nvSpPr>
        <p:spPr>
          <a:xfrm>
            <a:off x="609600" y="2590800"/>
            <a:ext cx="8229600" cy="2971800"/>
          </a:xfrm>
        </p:spPr>
        <p:txBody>
          <a:bodyPr/>
          <a:lstStyle>
            <a:lvl1pPr>
              <a:defRPr/>
            </a:lvl1pPr>
          </a:lstStyle>
          <a:p>
            <a:pPr lvl="0"/>
            <a:r>
              <a:rPr lang="en-US" dirty="0" smtClean="0"/>
              <a:t>Enter Picture/Chart or limited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2013 PPT bkgd red-03.jpg"/>
          <p:cNvPicPr>
            <a:picLocks noChangeAspect="1"/>
          </p:cNvPicPr>
          <p:nvPr userDrawn="1"/>
        </p:nvPicPr>
        <p:blipFill>
          <a:blip r:embed="rId2"/>
          <a:stretch>
            <a:fillRect/>
          </a:stretch>
        </p:blipFill>
        <p:spPr>
          <a:xfrm>
            <a:off x="0" y="0"/>
            <a:ext cx="9144000" cy="6858000"/>
          </a:xfrm>
          <a:prstGeom prst="rect">
            <a:avLst/>
          </a:prstGeom>
        </p:spPr>
      </p:pic>
      <p:sp>
        <p:nvSpPr>
          <p:cNvPr id="6" name="Title 1"/>
          <p:cNvSpPr>
            <a:spLocks noGrp="1"/>
          </p:cNvSpPr>
          <p:nvPr>
            <p:ph type="title" hasCustomPrompt="1"/>
          </p:nvPr>
        </p:nvSpPr>
        <p:spPr>
          <a:xfrm>
            <a:off x="609600" y="18288"/>
            <a:ext cx="8229600" cy="1143000"/>
          </a:xfrm>
        </p:spPr>
        <p:txBody>
          <a:bodyPr>
            <a:normAutofit/>
          </a:bodyPr>
          <a:lstStyle>
            <a:lvl1pPr algn="l">
              <a:defRPr sz="4000">
                <a:latin typeface="Trebuchet MS" pitchFamily="34" charset="0"/>
              </a:defRPr>
            </a:lvl1pPr>
          </a:lstStyle>
          <a:p>
            <a:r>
              <a:rPr lang="en-US" dirty="0" smtClean="0"/>
              <a:t>Enter Slide Title</a:t>
            </a:r>
            <a:endParaRPr lang="en-US" dirty="0"/>
          </a:p>
        </p:txBody>
      </p:sp>
      <p:sp>
        <p:nvSpPr>
          <p:cNvPr id="7" name="Content Placeholder 2"/>
          <p:cNvSpPr>
            <a:spLocks noGrp="1"/>
          </p:cNvSpPr>
          <p:nvPr>
            <p:ph idx="1" hasCustomPrompt="1"/>
          </p:nvPr>
        </p:nvSpPr>
        <p:spPr>
          <a:xfrm>
            <a:off x="609600" y="1265237"/>
            <a:ext cx="8229600" cy="5287963"/>
          </a:xfrm>
        </p:spPr>
        <p:txBody>
          <a:bodyPr/>
          <a:lstStyle>
            <a:lvl1pPr>
              <a:defRPr baseline="0">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Enter Bulleted Text (4-5 max per slide)</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descr="2013 PPT bkgd red-03.jpg"/>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914400" y="533400"/>
            <a:ext cx="7848600" cy="5867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04080-14A0-47C2-AA49-C9E63F446B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allup.com/services/170936/well-being.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keleague.org/sites/default/files/bikeleague/bikeleague.org/news/pdfs/memo_qualified_bicycle_commuting_reimbursemen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648201"/>
            <a:ext cx="8153400" cy="1143000"/>
          </a:xfrm>
        </p:spPr>
        <p:txBody>
          <a:bodyPr>
            <a:normAutofit fontScale="90000"/>
          </a:bodyPr>
          <a:lstStyle/>
          <a:p>
            <a:pPr algn="ctr"/>
            <a:r>
              <a:rPr lang="en-US" dirty="0" smtClean="0"/>
              <a:t>Memorial Employee Well-Being</a:t>
            </a:r>
            <a:br>
              <a:rPr lang="en-US" dirty="0" smtClean="0"/>
            </a:br>
            <a:r>
              <a:rPr lang="en-US" dirty="0" smtClean="0"/>
              <a:t/>
            </a:r>
            <a:br>
              <a:rPr lang="en-US" dirty="0" smtClean="0"/>
            </a:br>
            <a:endParaRPr lang="en-US" sz="2200" dirty="0"/>
          </a:p>
        </p:txBody>
      </p:sp>
      <p:sp>
        <p:nvSpPr>
          <p:cNvPr id="5" name="Text Placeholder 4"/>
          <p:cNvSpPr>
            <a:spLocks noGrp="1"/>
          </p:cNvSpPr>
          <p:nvPr>
            <p:ph type="body" sz="quarter" idx="10"/>
          </p:nvPr>
        </p:nvSpPr>
        <p:spPr>
          <a:xfrm>
            <a:off x="609600" y="6019800"/>
            <a:ext cx="6172200" cy="457200"/>
          </a:xfrm>
        </p:spPr>
        <p:txBody>
          <a:bodyPr/>
          <a:lstStyle/>
          <a:p>
            <a:r>
              <a:rPr lang="en-US" dirty="0" smtClean="0"/>
              <a:t>Presented by: Kate Gottlieb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061045"/>
            <a:ext cx="1836340" cy="18363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lstStyle/>
          <a:p>
            <a:r>
              <a:rPr lang="en-US" dirty="0" smtClean="0"/>
              <a:t>Physical</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0"/>
          </p:nvPr>
        </p:nvSpPr>
        <p:spPr>
          <a:xfrm>
            <a:off x="609600" y="1447800"/>
            <a:ext cx="8458200" cy="5029200"/>
          </a:xfrm>
        </p:spPr>
        <p:txBody>
          <a:bodyPr>
            <a:normAutofit fontScale="47500" lnSpcReduction="20000"/>
          </a:bodyPr>
          <a:lstStyle/>
          <a:p>
            <a:pPr>
              <a:lnSpc>
                <a:spcPct val="120000"/>
              </a:lnSpc>
              <a:spcBef>
                <a:spcPts val="300"/>
              </a:spcBef>
            </a:pPr>
            <a:r>
              <a:rPr lang="en-US" sz="3400" dirty="0" smtClean="0"/>
              <a:t>Subsidized </a:t>
            </a:r>
            <a:r>
              <a:rPr lang="en-US" sz="3400" dirty="0"/>
              <a:t>corporate gym </a:t>
            </a:r>
            <a:r>
              <a:rPr lang="en-US" sz="3400" dirty="0" smtClean="0"/>
              <a:t>memberships</a:t>
            </a:r>
            <a:r>
              <a:rPr lang="en-US" sz="3400" dirty="0" smtClean="0"/>
              <a:t>- </a:t>
            </a:r>
            <a:r>
              <a:rPr lang="en-US" sz="3400" dirty="0" smtClean="0">
                <a:solidFill>
                  <a:srgbClr val="FF0000"/>
                </a:solidFill>
              </a:rPr>
              <a:t>Appendix </a:t>
            </a:r>
            <a:endParaRPr lang="en-US" sz="3400" dirty="0">
              <a:solidFill>
                <a:srgbClr val="FF0000"/>
              </a:solidFill>
            </a:endParaRPr>
          </a:p>
          <a:p>
            <a:pPr>
              <a:lnSpc>
                <a:spcPct val="120000"/>
              </a:lnSpc>
              <a:spcBef>
                <a:spcPts val="300"/>
              </a:spcBef>
            </a:pPr>
            <a:r>
              <a:rPr lang="en-US" sz="3400" b="1" dirty="0" smtClean="0"/>
              <a:t>Farmers Market/CSA’s</a:t>
            </a:r>
            <a:endParaRPr lang="en-US" sz="3400" b="1" dirty="0"/>
          </a:p>
          <a:p>
            <a:pPr>
              <a:lnSpc>
                <a:spcPct val="120000"/>
              </a:lnSpc>
              <a:spcBef>
                <a:spcPts val="300"/>
              </a:spcBef>
            </a:pPr>
            <a:r>
              <a:rPr lang="en-US" sz="3400" dirty="0"/>
              <a:t>Healthy Choices, Health Yakima in Café and </a:t>
            </a:r>
            <a:r>
              <a:rPr lang="en-US" sz="3400" dirty="0" smtClean="0"/>
              <a:t>Vending </a:t>
            </a:r>
          </a:p>
          <a:p>
            <a:pPr>
              <a:lnSpc>
                <a:spcPct val="120000"/>
              </a:lnSpc>
              <a:spcBef>
                <a:spcPts val="300"/>
              </a:spcBef>
            </a:pPr>
            <a:r>
              <a:rPr lang="en-US" sz="3400" b="1" dirty="0" smtClean="0"/>
              <a:t>Healthy </a:t>
            </a:r>
            <a:r>
              <a:rPr lang="en-US" sz="3400" b="1" dirty="0"/>
              <a:t>Lifestyle programs- DPP, My Health my Life, </a:t>
            </a:r>
            <a:r>
              <a:rPr lang="en-US" sz="3400" b="1" dirty="0" smtClean="0"/>
              <a:t>ACT </a:t>
            </a:r>
            <a:endParaRPr lang="en-US" sz="3400" b="1" dirty="0"/>
          </a:p>
          <a:p>
            <a:pPr>
              <a:lnSpc>
                <a:spcPct val="120000"/>
              </a:lnSpc>
              <a:spcBef>
                <a:spcPts val="300"/>
              </a:spcBef>
            </a:pPr>
            <a:r>
              <a:rPr lang="en-US" sz="3400" dirty="0" smtClean="0"/>
              <a:t>Food For Life- Plant Based Nutrition </a:t>
            </a:r>
          </a:p>
          <a:p>
            <a:pPr>
              <a:lnSpc>
                <a:spcPct val="120000"/>
              </a:lnSpc>
              <a:spcBef>
                <a:spcPts val="300"/>
              </a:spcBef>
            </a:pPr>
            <a:r>
              <a:rPr lang="en-US" sz="3400" b="1" dirty="0"/>
              <a:t>Health </a:t>
            </a:r>
            <a:r>
              <a:rPr lang="en-US" sz="3400" b="1" dirty="0" smtClean="0"/>
              <a:t>Coaching</a:t>
            </a:r>
          </a:p>
          <a:p>
            <a:pPr>
              <a:lnSpc>
                <a:spcPct val="120000"/>
              </a:lnSpc>
              <a:spcBef>
                <a:spcPts val="300"/>
              </a:spcBef>
            </a:pPr>
            <a:r>
              <a:rPr lang="en-US" sz="3400" dirty="0" err="1" smtClean="0"/>
              <a:t>WellWorks</a:t>
            </a:r>
            <a:r>
              <a:rPr lang="en-US" sz="3400" dirty="0" smtClean="0"/>
              <a:t> </a:t>
            </a:r>
            <a:r>
              <a:rPr lang="en-US" sz="3400" dirty="0"/>
              <a:t>– New wellness platform. </a:t>
            </a:r>
            <a:endParaRPr lang="en-US" sz="3400" dirty="0" smtClean="0"/>
          </a:p>
          <a:p>
            <a:pPr>
              <a:lnSpc>
                <a:spcPct val="120000"/>
              </a:lnSpc>
              <a:spcBef>
                <a:spcPts val="300"/>
              </a:spcBef>
            </a:pPr>
            <a:r>
              <a:rPr lang="en-US" sz="3400" b="1" dirty="0" smtClean="0"/>
              <a:t>Bike to work – Increasing Bike </a:t>
            </a:r>
            <a:r>
              <a:rPr lang="en-US" sz="3400" b="1" dirty="0" smtClean="0"/>
              <a:t>Racks</a:t>
            </a:r>
          </a:p>
          <a:p>
            <a:pPr>
              <a:lnSpc>
                <a:spcPct val="120000"/>
              </a:lnSpc>
              <a:spcBef>
                <a:spcPts val="300"/>
              </a:spcBef>
            </a:pPr>
            <a:r>
              <a:rPr lang="en-US" sz="3400" dirty="0" smtClean="0"/>
              <a:t>Bicycle commuter benefit - </a:t>
            </a:r>
            <a:r>
              <a:rPr lang="en-US" sz="3400" dirty="0" smtClean="0">
                <a:solidFill>
                  <a:srgbClr val="FF0000"/>
                </a:solidFill>
              </a:rPr>
              <a:t>Appendix </a:t>
            </a:r>
            <a:endParaRPr lang="en-US" sz="3400" dirty="0" smtClean="0">
              <a:solidFill>
                <a:srgbClr val="FF0000"/>
              </a:solidFill>
            </a:endParaRPr>
          </a:p>
          <a:p>
            <a:pPr>
              <a:lnSpc>
                <a:spcPct val="120000"/>
              </a:lnSpc>
              <a:spcBef>
                <a:spcPts val="300"/>
              </a:spcBef>
            </a:pPr>
            <a:r>
              <a:rPr lang="en-US" sz="3400" b="1" dirty="0" smtClean="0"/>
              <a:t>Water Bottle Filling Stations</a:t>
            </a:r>
          </a:p>
          <a:p>
            <a:pPr>
              <a:lnSpc>
                <a:spcPct val="120000"/>
              </a:lnSpc>
              <a:spcBef>
                <a:spcPts val="300"/>
              </a:spcBef>
            </a:pPr>
            <a:r>
              <a:rPr lang="en-US" sz="3400" dirty="0" smtClean="0"/>
              <a:t>Employee Apple Delivery </a:t>
            </a:r>
          </a:p>
          <a:p>
            <a:pPr>
              <a:lnSpc>
                <a:spcPct val="120000"/>
              </a:lnSpc>
              <a:spcBef>
                <a:spcPts val="300"/>
              </a:spcBef>
            </a:pPr>
            <a:r>
              <a:rPr lang="en-US" sz="3400" b="1" dirty="0" smtClean="0"/>
              <a:t>Stairwell Prompts </a:t>
            </a:r>
            <a:endParaRPr lang="en-US" sz="3400" b="1" dirty="0" smtClean="0"/>
          </a:p>
          <a:p>
            <a:pPr>
              <a:lnSpc>
                <a:spcPct val="120000"/>
              </a:lnSpc>
              <a:spcBef>
                <a:spcPts val="300"/>
              </a:spcBef>
            </a:pPr>
            <a:r>
              <a:rPr lang="en-US" sz="3400" dirty="0"/>
              <a:t>Department presentations on self care </a:t>
            </a:r>
            <a:endParaRPr lang="en-US" sz="3400" dirty="0"/>
          </a:p>
          <a:p>
            <a:pPr marL="0" indent="0">
              <a:buNone/>
            </a:pPr>
            <a:endParaRPr lang="en-US" sz="3600" dirty="0" smtClean="0"/>
          </a:p>
          <a:p>
            <a:pPr marL="0" indent="0">
              <a:buNone/>
            </a:pPr>
            <a:r>
              <a:rPr lang="en-US" sz="3600" dirty="0" smtClean="0"/>
              <a:t>Goal</a:t>
            </a:r>
            <a:r>
              <a:rPr lang="en-US" sz="3600" dirty="0"/>
              <a:t>: Decrease the BMI of employees identified at risk by 3%  from 63% in 2015 to 60% in 2016. </a:t>
            </a:r>
            <a:endParaRPr lang="en-US" sz="3600" dirty="0" smtClean="0"/>
          </a:p>
          <a:p>
            <a:pPr marL="0" indent="0">
              <a:buNone/>
            </a:pPr>
            <a:r>
              <a:rPr lang="en-US" sz="3600" b="1" dirty="0"/>
              <a:t>Increase healthier foods and beverages in vending from 20% to 40% by June, 2016</a:t>
            </a:r>
            <a:r>
              <a:rPr lang="en-US" b="1" dirty="0"/>
              <a:t>. </a:t>
            </a:r>
            <a:endParaRPr lang="en-US" b="1" dirty="0" smtClean="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204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pPr algn="ctr"/>
            <a:r>
              <a:rPr lang="en-US" dirty="0" smtClean="0">
                <a:solidFill>
                  <a:srgbClr val="FF0000"/>
                </a:solidFill>
              </a:rPr>
              <a:t>Leaders Help to Thrive </a:t>
            </a:r>
            <a:r>
              <a:rPr lang="en-US" dirty="0"/>
              <a:t/>
            </a:r>
            <a:br>
              <a:rPr lang="en-US" dirty="0"/>
            </a:br>
            <a:r>
              <a:rPr lang="en-US" sz="2000" dirty="0"/>
              <a:t>How Memorials culture </a:t>
            </a:r>
            <a:r>
              <a:rPr lang="en-US" sz="2000" b="1" dirty="0"/>
              <a:t>supports</a:t>
            </a:r>
            <a:r>
              <a:rPr lang="en-US" sz="2000" dirty="0"/>
              <a:t> well-being</a:t>
            </a:r>
          </a:p>
        </p:txBody>
      </p:sp>
      <p:sp>
        <p:nvSpPr>
          <p:cNvPr id="3" name="Content Placeholder 2"/>
          <p:cNvSpPr>
            <a:spLocks noGrp="1"/>
          </p:cNvSpPr>
          <p:nvPr>
            <p:ph sz="quarter" idx="10"/>
          </p:nvPr>
        </p:nvSpPr>
        <p:spPr>
          <a:xfrm>
            <a:off x="609600" y="2057400"/>
            <a:ext cx="8229600" cy="4800600"/>
          </a:xfrm>
        </p:spPr>
        <p:txBody>
          <a:bodyPr>
            <a:normAutofit fontScale="32500" lnSpcReduction="20000"/>
          </a:bodyPr>
          <a:lstStyle/>
          <a:p>
            <a:pPr marL="0" indent="0">
              <a:buNone/>
            </a:pPr>
            <a:r>
              <a:rPr lang="en-US" sz="7600" dirty="0" smtClean="0"/>
              <a:t>Employees</a:t>
            </a:r>
            <a:r>
              <a:rPr lang="en-US" sz="7600" dirty="0"/>
              <a:t>' perception of organizational </a:t>
            </a:r>
            <a:r>
              <a:rPr lang="en-US" sz="7600" dirty="0" smtClean="0"/>
              <a:t>support </a:t>
            </a:r>
            <a:r>
              <a:rPr lang="en-US" sz="7600" dirty="0"/>
              <a:t>the extent to which they believe </a:t>
            </a:r>
            <a:r>
              <a:rPr lang="en-US" sz="7600" dirty="0" smtClean="0"/>
              <a:t>Memorial values </a:t>
            </a:r>
            <a:r>
              <a:rPr lang="en-US" sz="7600" dirty="0"/>
              <a:t>their contribution and cares about their </a:t>
            </a:r>
            <a:r>
              <a:rPr lang="en-US" sz="7600" dirty="0" smtClean="0"/>
              <a:t>well-being.</a:t>
            </a:r>
            <a:r>
              <a:rPr lang="en-US" sz="7600" dirty="0"/>
              <a:t> A comprehensive approach requires:</a:t>
            </a:r>
          </a:p>
          <a:p>
            <a:pPr>
              <a:lnSpc>
                <a:spcPct val="120000"/>
              </a:lnSpc>
              <a:spcBef>
                <a:spcPts val="600"/>
              </a:spcBef>
            </a:pPr>
            <a:r>
              <a:rPr lang="en-US" sz="7100" dirty="0">
                <a:hlinkClick r:id="rId3"/>
              </a:rPr>
              <a:t>I</a:t>
            </a:r>
            <a:r>
              <a:rPr lang="en-US" sz="7100" dirty="0" smtClean="0">
                <a:hlinkClick r:id="rId3"/>
              </a:rPr>
              <a:t>ntegrating </a:t>
            </a:r>
            <a:r>
              <a:rPr lang="en-US" sz="7100" dirty="0">
                <a:hlinkClick r:id="rId3"/>
              </a:rPr>
              <a:t>well-being</a:t>
            </a:r>
            <a:r>
              <a:rPr lang="en-US" sz="7100" dirty="0"/>
              <a:t> into your beliefs, behaviors and </a:t>
            </a:r>
            <a:r>
              <a:rPr lang="en-US" sz="7100" dirty="0" smtClean="0"/>
              <a:t>systems of Memorial</a:t>
            </a:r>
            <a:endParaRPr lang="en-US" sz="7100" dirty="0"/>
          </a:p>
          <a:p>
            <a:pPr>
              <a:lnSpc>
                <a:spcPct val="120000"/>
              </a:lnSpc>
              <a:spcBef>
                <a:spcPts val="600"/>
              </a:spcBef>
            </a:pPr>
            <a:r>
              <a:rPr lang="en-US" sz="7100" dirty="0" smtClean="0"/>
              <a:t>Assisting managers </a:t>
            </a:r>
            <a:r>
              <a:rPr lang="en-US" sz="7100" dirty="0"/>
              <a:t>who can </a:t>
            </a:r>
            <a:r>
              <a:rPr lang="en-US" sz="7100" dirty="0" smtClean="0"/>
              <a:t>engage their employees and </a:t>
            </a:r>
            <a:r>
              <a:rPr lang="en-US" sz="7100" dirty="0"/>
              <a:t>create a local environment that supports well-being</a:t>
            </a:r>
          </a:p>
          <a:p>
            <a:pPr>
              <a:lnSpc>
                <a:spcPct val="120000"/>
              </a:lnSpc>
              <a:spcBef>
                <a:spcPts val="600"/>
              </a:spcBef>
            </a:pPr>
            <a:r>
              <a:rPr lang="en-US" sz="7100" dirty="0" smtClean="0"/>
              <a:t>Remove </a:t>
            </a:r>
            <a:r>
              <a:rPr lang="en-US" sz="7100" dirty="0" smtClean="0"/>
              <a:t>barriers to a successful </a:t>
            </a:r>
            <a:r>
              <a:rPr lang="en-US" sz="7100" dirty="0"/>
              <a:t>launch </a:t>
            </a:r>
            <a:r>
              <a:rPr lang="en-US" sz="7100" dirty="0" smtClean="0"/>
              <a:t>of a wellbeing </a:t>
            </a:r>
            <a:r>
              <a:rPr lang="en-US" sz="7100" dirty="0" smtClean="0"/>
              <a:t>programs</a:t>
            </a:r>
          </a:p>
          <a:p>
            <a:pPr>
              <a:lnSpc>
                <a:spcPct val="120000"/>
              </a:lnSpc>
              <a:spcBef>
                <a:spcPts val="600"/>
              </a:spcBef>
            </a:pPr>
            <a:r>
              <a:rPr lang="en-US" sz="7200" dirty="0"/>
              <a:t>Provide a strong, sustained commitment to well-being. </a:t>
            </a:r>
            <a:endParaRPr lang="en-US" sz="7200" dirty="0" smtClean="0"/>
          </a:p>
          <a:p>
            <a:pPr>
              <a:lnSpc>
                <a:spcPct val="120000"/>
              </a:lnSpc>
              <a:spcBef>
                <a:spcPts val="600"/>
              </a:spcBef>
            </a:pPr>
            <a:r>
              <a:rPr lang="en-US" sz="7200" dirty="0"/>
              <a:t>Lead by example and set the agenda.</a:t>
            </a:r>
          </a:p>
          <a:p>
            <a:pPr>
              <a:lnSpc>
                <a:spcPct val="120000"/>
              </a:lnSpc>
              <a:spcBef>
                <a:spcPts val="600"/>
              </a:spcBef>
            </a:pPr>
            <a:endParaRPr lang="en-US" sz="7200" dirty="0"/>
          </a:p>
          <a:p>
            <a:pPr>
              <a:lnSpc>
                <a:spcPct val="120000"/>
              </a:lnSpc>
              <a:spcBef>
                <a:spcPts val="600"/>
              </a:spcBef>
            </a:pPr>
            <a:endParaRPr lang="en-US" sz="7100" dirty="0"/>
          </a:p>
          <a:p>
            <a:pPr>
              <a:lnSpc>
                <a:spcPct val="120000"/>
              </a:lnSpc>
              <a:spcBef>
                <a:spcPts val="600"/>
              </a:spcBef>
            </a:pPr>
            <a:endParaRPr lang="en-US" sz="7600" dirty="0"/>
          </a:p>
          <a:p>
            <a:endParaRPr lang="en-US" dirty="0"/>
          </a:p>
        </p:txBody>
      </p:sp>
    </p:spTree>
    <p:extLst>
      <p:ext uri="{BB962C8B-B14F-4D97-AF65-F5344CB8AC3E}">
        <p14:creationId xmlns:p14="http://schemas.microsoft.com/office/powerpoint/2010/main" val="413206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sz="quarter" idx="10"/>
          </p:nvPr>
        </p:nvSpPr>
        <p:spPr/>
        <p:txBody>
          <a:bodyPr>
            <a:normAutofit/>
          </a:bodyPr>
          <a:lstStyle/>
          <a:p>
            <a:pPr marL="0" indent="0" algn="ctr">
              <a:buNone/>
            </a:pPr>
            <a:r>
              <a:rPr lang="en-US" sz="4800" dirty="0" smtClean="0"/>
              <a:t>Thank you engaged leaders! </a:t>
            </a:r>
            <a:endParaRPr lang="en-US" sz="4800" dirty="0"/>
          </a:p>
        </p:txBody>
      </p:sp>
    </p:spTree>
    <p:extLst>
      <p:ext uri="{BB962C8B-B14F-4D97-AF65-F5344CB8AC3E}">
        <p14:creationId xmlns:p14="http://schemas.microsoft.com/office/powerpoint/2010/main" val="3433092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264"/>
            <a:ext cx="8229600" cy="3831336"/>
          </a:xfrm>
        </p:spPr>
        <p:txBody>
          <a:bodyPr>
            <a:normAutofit/>
          </a:bodyPr>
          <a:lstStyle/>
          <a:p>
            <a:pPr algn="ctr"/>
            <a:r>
              <a:rPr lang="en-US" sz="8000" dirty="0" smtClean="0"/>
              <a:t>Appendix</a:t>
            </a:r>
            <a:endParaRPr lang="en-US" sz="8000" dirty="0"/>
          </a:p>
        </p:txBody>
      </p:sp>
    </p:spTree>
    <p:extLst>
      <p:ext uri="{BB962C8B-B14F-4D97-AF65-F5344CB8AC3E}">
        <p14:creationId xmlns:p14="http://schemas.microsoft.com/office/powerpoint/2010/main" val="93453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762000"/>
          </a:xfrm>
        </p:spPr>
        <p:txBody>
          <a:bodyPr/>
          <a:lstStyle/>
          <a:p>
            <a:r>
              <a:rPr lang="en-US" dirty="0" smtClean="0">
                <a:solidFill>
                  <a:srgbClr val="FF0000"/>
                </a:solidFill>
              </a:rPr>
              <a:t>Pilot Subsidized Gym Memberships </a:t>
            </a:r>
            <a:endParaRPr lang="en-US" dirty="0">
              <a:solidFill>
                <a:srgbClr val="FF0000"/>
              </a:solidFill>
            </a:endParaRPr>
          </a:p>
        </p:txBody>
      </p:sp>
      <p:sp>
        <p:nvSpPr>
          <p:cNvPr id="3" name="Content Placeholder 2"/>
          <p:cNvSpPr>
            <a:spLocks noGrp="1"/>
          </p:cNvSpPr>
          <p:nvPr>
            <p:ph sz="quarter" idx="10"/>
          </p:nvPr>
        </p:nvSpPr>
        <p:spPr>
          <a:xfrm>
            <a:off x="609600" y="1447800"/>
            <a:ext cx="8229600" cy="5105400"/>
          </a:xfrm>
        </p:spPr>
        <p:txBody>
          <a:bodyPr>
            <a:normAutofit/>
          </a:bodyPr>
          <a:lstStyle/>
          <a:p>
            <a:pPr marL="0" indent="0">
              <a:buNone/>
            </a:pPr>
            <a:r>
              <a:rPr lang="en-US" sz="1600" dirty="0" smtClean="0"/>
              <a:t>Building an onsite gym is expensive and takes a sustainable amount of money to maintain and coordinate.</a:t>
            </a:r>
          </a:p>
          <a:p>
            <a:pPr marL="0" indent="0">
              <a:buNone/>
            </a:pPr>
            <a:r>
              <a:rPr lang="en-US" sz="1600" dirty="0" smtClean="0"/>
              <a:t>Having  onsite workout classes has had low attendance due to routines and time preferences. </a:t>
            </a:r>
          </a:p>
          <a:p>
            <a:pPr marL="0" indent="0">
              <a:buNone/>
            </a:pPr>
            <a:r>
              <a:rPr lang="en-US" sz="1600" b="1" dirty="0" smtClean="0"/>
              <a:t>Program </a:t>
            </a:r>
            <a:r>
              <a:rPr lang="en-US" sz="1600" b="1" dirty="0"/>
              <a:t>best practice provided by Virginia Mason Employee Benefit </a:t>
            </a:r>
            <a:r>
              <a:rPr lang="en-US" sz="1600" b="1" dirty="0" smtClean="0"/>
              <a:t>team</a:t>
            </a:r>
            <a:r>
              <a:rPr lang="en-US" sz="1600" b="1" dirty="0"/>
              <a:t>:</a:t>
            </a:r>
          </a:p>
          <a:p>
            <a:pPr marL="0" indent="0">
              <a:buNone/>
            </a:pPr>
            <a:r>
              <a:rPr lang="en-US" sz="1600" dirty="0" smtClean="0"/>
              <a:t>We propose a pilot gym membership program in which Memorial will subsidize employee’s gym memberships by $25 at partner gyms if they attend </a:t>
            </a:r>
            <a:r>
              <a:rPr lang="en-US" sz="1600" u="sng" dirty="0" smtClean="0"/>
              <a:t>9 or more days a month. </a:t>
            </a:r>
            <a:endParaRPr lang="en-US" sz="1600" dirty="0" smtClean="0"/>
          </a:p>
          <a:p>
            <a:r>
              <a:rPr lang="en-US" sz="1600" b="1" dirty="0" smtClean="0"/>
              <a:t>Objectives:</a:t>
            </a:r>
          </a:p>
          <a:p>
            <a:pPr lvl="1"/>
            <a:r>
              <a:rPr lang="en-US" sz="1200" dirty="0" smtClean="0"/>
              <a:t>Track progress and see if behavior change changes by giving a “carrot”. </a:t>
            </a:r>
          </a:p>
          <a:p>
            <a:pPr lvl="1"/>
            <a:r>
              <a:rPr lang="en-US" sz="1200" dirty="0" smtClean="0"/>
              <a:t>Establish healthy behaviors now. </a:t>
            </a:r>
          </a:p>
          <a:p>
            <a:pPr lvl="1"/>
            <a:r>
              <a:rPr lang="en-US" sz="1200" dirty="0" smtClean="0"/>
              <a:t>Increase workplace morale. </a:t>
            </a:r>
          </a:p>
          <a:p>
            <a:pPr lvl="1"/>
            <a:r>
              <a:rPr lang="en-US" sz="1200" dirty="0" smtClean="0"/>
              <a:t>Pre/post evaluation </a:t>
            </a:r>
          </a:p>
          <a:p>
            <a:pPr lvl="1"/>
            <a:r>
              <a:rPr lang="en-US" sz="1200" dirty="0" smtClean="0"/>
              <a:t>Meet the concerns of the Employee Wellness Survey</a:t>
            </a:r>
            <a:endParaRPr lang="en-US" sz="1200" dirty="0"/>
          </a:p>
          <a:p>
            <a:pPr marL="0" indent="0">
              <a:buNone/>
            </a:pPr>
            <a:r>
              <a:rPr lang="en-US" sz="1600" dirty="0" smtClean="0"/>
              <a:t>Run as a pilot January 1, 2016-January 1, 2017. </a:t>
            </a:r>
          </a:p>
          <a:p>
            <a:pPr marL="0" indent="0">
              <a:buNone/>
            </a:pPr>
            <a:endParaRPr lang="en-US" sz="1600" dirty="0"/>
          </a:p>
        </p:txBody>
      </p:sp>
      <p:sp>
        <p:nvSpPr>
          <p:cNvPr id="4" name="TextBox 3"/>
          <p:cNvSpPr txBox="1"/>
          <p:nvPr/>
        </p:nvSpPr>
        <p:spPr>
          <a:xfrm>
            <a:off x="609600" y="5657671"/>
            <a:ext cx="8305800" cy="1200329"/>
          </a:xfrm>
          <a:prstGeom prst="rect">
            <a:avLst/>
          </a:prstGeom>
          <a:noFill/>
        </p:spPr>
        <p:txBody>
          <a:bodyPr wrap="square" rtlCol="0">
            <a:spAutoFit/>
          </a:bodyPr>
          <a:lstStyle/>
          <a:p>
            <a:endParaRPr lang="en-US" dirty="0" smtClean="0"/>
          </a:p>
          <a:p>
            <a:r>
              <a:rPr lang="en-US" dirty="0" smtClean="0"/>
              <a:t>Goal: </a:t>
            </a:r>
            <a:r>
              <a:rPr lang="en-US" dirty="0"/>
              <a:t> </a:t>
            </a:r>
            <a:r>
              <a:rPr lang="en-US" dirty="0" smtClean="0"/>
              <a:t>Increase </a:t>
            </a:r>
            <a:r>
              <a:rPr lang="en-US" dirty="0"/>
              <a:t>employees exercise and fitness by 7% on the health risk assessment from 47.65% in 2015. </a:t>
            </a:r>
          </a:p>
          <a:p>
            <a:endParaRPr lang="en-US" dirty="0"/>
          </a:p>
        </p:txBody>
      </p:sp>
      <p:sp>
        <p:nvSpPr>
          <p:cNvPr id="5" name="Rectangle 4"/>
          <p:cNvSpPr/>
          <p:nvPr/>
        </p:nvSpPr>
        <p:spPr>
          <a:xfrm>
            <a:off x="685800" y="4953000"/>
            <a:ext cx="8001000" cy="646331"/>
          </a:xfrm>
          <a:prstGeom prst="rect">
            <a:avLst/>
          </a:prstGeom>
        </p:spPr>
        <p:txBody>
          <a:bodyPr wrap="square">
            <a:spAutoFit/>
          </a:bodyPr>
          <a:lstStyle/>
          <a:p>
            <a:r>
              <a:rPr lang="en-US" dirty="0"/>
              <a:t>Gym Membership- Pre gym memberships vs. post gym </a:t>
            </a:r>
            <a:r>
              <a:rPr lang="en-US" dirty="0" smtClean="0"/>
              <a:t>memberships</a:t>
            </a:r>
          </a:p>
          <a:p>
            <a:r>
              <a:rPr lang="en-US" b="1" dirty="0" smtClean="0"/>
              <a:t>YAC- </a:t>
            </a:r>
            <a:r>
              <a:rPr lang="en-US" dirty="0" smtClean="0"/>
              <a:t>110 employees, 67 monthly usage, and </a:t>
            </a:r>
            <a:r>
              <a:rPr lang="en-US" b="1" dirty="0" smtClean="0"/>
              <a:t>11 who have attended 9 or more days. </a:t>
            </a:r>
            <a:endParaRPr lang="en-US" b="1" dirty="0"/>
          </a:p>
        </p:txBody>
      </p:sp>
    </p:spTree>
    <p:extLst>
      <p:ext uri="{BB962C8B-B14F-4D97-AF65-F5344CB8AC3E}">
        <p14:creationId xmlns:p14="http://schemas.microsoft.com/office/powerpoint/2010/main" val="138863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b="1" dirty="0" smtClean="0">
                <a:solidFill>
                  <a:srgbClr val="FF0000"/>
                </a:solidFill>
              </a:rPr>
              <a:t>Bicycle Commuter Benefit </a:t>
            </a:r>
            <a:endParaRPr lang="en-US" b="1" dirty="0">
              <a:solidFill>
                <a:srgbClr val="FF0000"/>
              </a:solidFill>
            </a:endParaRPr>
          </a:p>
        </p:txBody>
      </p:sp>
      <p:sp>
        <p:nvSpPr>
          <p:cNvPr id="3" name="Content Placeholder 2"/>
          <p:cNvSpPr>
            <a:spLocks noGrp="1"/>
          </p:cNvSpPr>
          <p:nvPr>
            <p:ph sz="quarter" idx="10"/>
          </p:nvPr>
        </p:nvSpPr>
        <p:spPr>
          <a:xfrm>
            <a:off x="609600" y="1447800"/>
            <a:ext cx="8229600" cy="4953000"/>
          </a:xfrm>
        </p:spPr>
        <p:txBody>
          <a:bodyPr>
            <a:normAutofit fontScale="25000" lnSpcReduction="20000"/>
          </a:bodyPr>
          <a:lstStyle/>
          <a:p>
            <a:r>
              <a:rPr lang="en-US" sz="6200" dirty="0"/>
              <a:t>On January 1, 2009, the bicycle commuting reimbursement was added to the list of qualified transportation fringe </a:t>
            </a:r>
            <a:r>
              <a:rPr lang="en-US" sz="6200" dirty="0" smtClean="0"/>
              <a:t>benefits (non taxable reimbursement).</a:t>
            </a:r>
          </a:p>
          <a:p>
            <a:r>
              <a:rPr lang="en-US" sz="6200" b="1" dirty="0" smtClean="0"/>
              <a:t>Employers, </a:t>
            </a:r>
            <a:r>
              <a:rPr lang="en-US" sz="6200" b="1" dirty="0"/>
              <a:t>may provide a reimbursement of up to $20 per month for reasonable expenses incurred </a:t>
            </a:r>
            <a:r>
              <a:rPr lang="en-US" sz="6200" b="1" dirty="0" smtClean="0"/>
              <a:t>by biking to work.</a:t>
            </a:r>
          </a:p>
          <a:p>
            <a:r>
              <a:rPr lang="en-US" sz="6200" dirty="0"/>
              <a:t>The intent of this provision is to help defray some of those fixed costs such as; the purchase of a decent commuter bicycle; bike lock; helmet; bike parking facilities; shower facilities; and general maintenance. </a:t>
            </a:r>
            <a:endParaRPr lang="en-US" sz="6200" dirty="0" smtClean="0"/>
          </a:p>
          <a:p>
            <a:r>
              <a:rPr lang="en-US" sz="6200" dirty="0" smtClean="0"/>
              <a:t>3 days </a:t>
            </a:r>
            <a:r>
              <a:rPr lang="en-US" sz="6200" dirty="0"/>
              <a:t>a week for a full time </a:t>
            </a:r>
            <a:r>
              <a:rPr lang="en-US" sz="6200" dirty="0" smtClean="0"/>
              <a:t>employee and less for a part-time employee. Additionally</a:t>
            </a:r>
            <a:r>
              <a:rPr lang="en-US" sz="6200" dirty="0"/>
              <a:t>, employee keeps their receipts for covered expenses and turns them into the employer for </a:t>
            </a:r>
            <a:r>
              <a:rPr lang="en-US" sz="6200" dirty="0" smtClean="0"/>
              <a:t>reimbursement </a:t>
            </a:r>
            <a:r>
              <a:rPr lang="en-US" sz="6200" dirty="0"/>
              <a:t>up to $20 a month or $240 per year.</a:t>
            </a:r>
          </a:p>
          <a:p>
            <a:pPr marL="0" indent="0">
              <a:buNone/>
            </a:pPr>
            <a:endParaRPr lang="en-US" sz="6200" b="1" dirty="0" smtClean="0"/>
          </a:p>
          <a:p>
            <a:pPr marL="0" indent="0">
              <a:buNone/>
            </a:pPr>
            <a:endParaRPr lang="en-US" sz="6200" b="1" dirty="0"/>
          </a:p>
          <a:p>
            <a:pPr marL="0" indent="0">
              <a:buNone/>
            </a:pPr>
            <a:r>
              <a:rPr lang="en-US" sz="6200" b="1" dirty="0" smtClean="0"/>
              <a:t>Wellbeing Benefits </a:t>
            </a:r>
          </a:p>
          <a:p>
            <a:r>
              <a:rPr lang="en-US" sz="6200" b="1" dirty="0" smtClean="0"/>
              <a:t>Adding </a:t>
            </a:r>
            <a:r>
              <a:rPr lang="en-US" sz="6200" b="1" dirty="0"/>
              <a:t>just 30 minutes of cycling to your daily life saves you $544 in annual medical costs.</a:t>
            </a:r>
          </a:p>
          <a:p>
            <a:r>
              <a:rPr lang="en-US" sz="6200" b="1" dirty="0" smtClean="0"/>
              <a:t>On </a:t>
            </a:r>
            <a:r>
              <a:rPr lang="en-US" sz="6200" b="1" dirty="0"/>
              <a:t>average, people who bike to work lose about 13 pounds during that first year.</a:t>
            </a:r>
          </a:p>
          <a:p>
            <a:r>
              <a:rPr lang="en-US" sz="6200" b="1" dirty="0" smtClean="0"/>
              <a:t>It’s </a:t>
            </a:r>
            <a:r>
              <a:rPr lang="en-US" sz="6200" b="1" dirty="0"/>
              <a:t>so much easier to park your bike than to search high and low for a parking spot for your car</a:t>
            </a:r>
            <a:r>
              <a:rPr lang="en-US" sz="6200" b="1" dirty="0" smtClean="0"/>
              <a:t>.</a:t>
            </a:r>
            <a:endParaRPr lang="en-US" b="1" dirty="0" smtClean="0"/>
          </a:p>
          <a:p>
            <a:endParaRPr lang="en-US" dirty="0"/>
          </a:p>
          <a:p>
            <a:r>
              <a:rPr lang="en-US" dirty="0">
                <a:hlinkClick r:id="rId3"/>
              </a:rPr>
              <a:t>http://</a:t>
            </a:r>
            <a:r>
              <a:rPr lang="en-US" dirty="0" smtClean="0">
                <a:hlinkClick r:id="rId3"/>
              </a:rPr>
              <a:t>www.bikeleague.org/sites/default/files/bikeleague/bikeleague.org/news/pdfs/memo_qualified_bicycle_commuting_reimbursement.pdf</a:t>
            </a:r>
            <a:r>
              <a:rPr lang="en-US" dirty="0" smtClean="0"/>
              <a:t> </a:t>
            </a:r>
            <a:endParaRPr lang="en-US" dirty="0"/>
          </a:p>
        </p:txBody>
      </p:sp>
    </p:spTree>
    <p:extLst>
      <p:ext uri="{BB962C8B-B14F-4D97-AF65-F5344CB8AC3E}">
        <p14:creationId xmlns:p14="http://schemas.microsoft.com/office/powerpoint/2010/main" val="151412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b="1" dirty="0" smtClean="0">
                <a:solidFill>
                  <a:srgbClr val="FF0000"/>
                </a:solidFill>
              </a:rPr>
              <a:t>Best Practice by VM </a:t>
            </a:r>
            <a:endParaRPr lang="en-US" b="1" dirty="0">
              <a:solidFill>
                <a:srgbClr val="FF0000"/>
              </a:solidFill>
            </a:endParaRPr>
          </a:p>
        </p:txBody>
      </p:sp>
      <p:sp>
        <p:nvSpPr>
          <p:cNvPr id="3" name="Content Placeholder 2"/>
          <p:cNvSpPr>
            <a:spLocks noGrp="1"/>
          </p:cNvSpPr>
          <p:nvPr>
            <p:ph sz="quarter" idx="10"/>
          </p:nvPr>
        </p:nvSpPr>
        <p:spPr>
          <a:xfrm>
            <a:off x="609600" y="1752600"/>
            <a:ext cx="8229600" cy="4495800"/>
          </a:xfrm>
        </p:spPr>
        <p:txBody>
          <a:bodyPr>
            <a:normAutofit fontScale="70000" lnSpcReduction="20000"/>
          </a:bodyPr>
          <a:lstStyle/>
          <a:p>
            <a:pPr marL="0" indent="0">
              <a:buNone/>
            </a:pPr>
            <a:endParaRPr lang="en-US" b="1" dirty="0"/>
          </a:p>
          <a:p>
            <a:pPr marL="0" indent="0">
              <a:buNone/>
            </a:pPr>
            <a:r>
              <a:rPr lang="en-US" b="1" dirty="0"/>
              <a:t>Bicycling</a:t>
            </a:r>
            <a:r>
              <a:rPr lang="en-US" dirty="0"/>
              <a:t/>
            </a:r>
            <a:br>
              <a:rPr lang="en-US" dirty="0"/>
            </a:br>
            <a:r>
              <a:rPr lang="en-US" dirty="0"/>
              <a:t>In 2013, Washington state was voted the most bike-friendly state for the sixth year in a row. Virginia Mason provides bike racks, showers and other perks to team members who bike to work. We also fund the Virginia Mason Bike Club, which provides team members with opportunities like special events, seminars and regular bike mechanic visits. Increasing the morale of our workforce. </a:t>
            </a:r>
            <a:endParaRPr lang="en-US" dirty="0" smtClean="0"/>
          </a:p>
          <a:p>
            <a:endParaRPr lang="en-US" dirty="0" smtClean="0"/>
          </a:p>
          <a:p>
            <a:r>
              <a:rPr lang="en-US" dirty="0" smtClean="0"/>
              <a:t>2016- </a:t>
            </a:r>
            <a:r>
              <a:rPr lang="en-US" dirty="0"/>
              <a:t>Central Utility Plant- Shell space for Lockers and Shower- Bicycle Rack Placement(reducing carbon footprint).</a:t>
            </a:r>
          </a:p>
          <a:p>
            <a:r>
              <a:rPr lang="en-US" b="1" dirty="0"/>
              <a:t>Estimate of $50,000 savings from Leaner Energy Challenge. </a:t>
            </a:r>
            <a:endParaRPr lang="en-US" b="1" dirty="0" smtClean="0"/>
          </a:p>
          <a:p>
            <a:endParaRPr lang="en-US" b="1" dirty="0"/>
          </a:p>
          <a:p>
            <a:pPr marL="0" indent="0">
              <a:buNone/>
            </a:pPr>
            <a:r>
              <a:rPr lang="en-US" b="1" dirty="0" smtClean="0"/>
              <a:t>Proposing starting with plumbing in 2016.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40313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lstStyle/>
          <a:p>
            <a:r>
              <a:rPr lang="en-US" dirty="0" err="1" smtClean="0">
                <a:solidFill>
                  <a:srgbClr val="FF0000"/>
                </a:solidFill>
              </a:rPr>
              <a:t>WellWorks</a:t>
            </a:r>
            <a:r>
              <a:rPr lang="en-US" dirty="0" smtClean="0">
                <a:solidFill>
                  <a:srgbClr val="FF0000"/>
                </a:solidFill>
              </a:rPr>
              <a:t>- </a:t>
            </a:r>
            <a:r>
              <a:rPr lang="en-US" dirty="0" err="1" smtClean="0">
                <a:solidFill>
                  <a:srgbClr val="FF0000"/>
                </a:solidFill>
              </a:rPr>
              <a:t>MyWellness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0"/>
          </p:nvPr>
        </p:nvSpPr>
        <p:spPr>
          <a:xfrm>
            <a:off x="609600" y="2057400"/>
            <a:ext cx="8229600" cy="3505200"/>
          </a:xfrm>
        </p:spPr>
        <p:txBody>
          <a:bodyPr>
            <a:normAutofit fontScale="77500" lnSpcReduction="20000"/>
          </a:bodyPr>
          <a:lstStyle/>
          <a:p>
            <a:r>
              <a:rPr lang="en-US" dirty="0" smtClean="0"/>
              <a:t>Promoting organizational alignment and strong communication. </a:t>
            </a:r>
          </a:p>
          <a:p>
            <a:r>
              <a:rPr lang="en-US" b="1" dirty="0" smtClean="0"/>
              <a:t>Marketing Materials</a:t>
            </a:r>
          </a:p>
          <a:p>
            <a:r>
              <a:rPr lang="en-US" dirty="0" smtClean="0"/>
              <a:t>Biometric and HRA incentive Tracking</a:t>
            </a:r>
          </a:p>
          <a:p>
            <a:r>
              <a:rPr lang="en-US" b="1" dirty="0" smtClean="0"/>
              <a:t>Individual Wellness Toolbox</a:t>
            </a:r>
          </a:p>
          <a:p>
            <a:r>
              <a:rPr lang="en-US" dirty="0" smtClean="0"/>
              <a:t>Interactive Fitness and Nutrition Planner</a:t>
            </a:r>
          </a:p>
          <a:p>
            <a:r>
              <a:rPr lang="en-US" b="1" dirty="0" smtClean="0"/>
              <a:t>Smart Phone App</a:t>
            </a:r>
          </a:p>
          <a:p>
            <a:r>
              <a:rPr lang="en-US" dirty="0" smtClean="0"/>
              <a:t>So much more!</a:t>
            </a:r>
          </a:p>
          <a:p>
            <a:r>
              <a:rPr lang="en-US" b="1" dirty="0" smtClean="0"/>
              <a:t>Weekly recipes and shopping lists </a:t>
            </a:r>
            <a:endParaRPr lang="en-US" b="1" dirty="0"/>
          </a:p>
        </p:txBody>
      </p:sp>
      <p:sp>
        <p:nvSpPr>
          <p:cNvPr id="4" name="Rectangle 3"/>
          <p:cNvSpPr/>
          <p:nvPr/>
        </p:nvSpPr>
        <p:spPr>
          <a:xfrm>
            <a:off x="1219200" y="5638800"/>
            <a:ext cx="6629400" cy="646331"/>
          </a:xfrm>
          <a:prstGeom prst="rect">
            <a:avLst/>
          </a:prstGeom>
        </p:spPr>
        <p:txBody>
          <a:bodyPr wrap="square">
            <a:spAutoFit/>
          </a:bodyPr>
          <a:lstStyle/>
          <a:p>
            <a:r>
              <a:rPr lang="en-US" dirty="0" smtClean="0"/>
              <a:t>Goal: Increase </a:t>
            </a:r>
            <a:r>
              <a:rPr lang="en-US" dirty="0"/>
              <a:t>the average 2 week engagement by </a:t>
            </a:r>
            <a:r>
              <a:rPr lang="en-US" dirty="0" smtClean="0"/>
              <a:t>50 employees from </a:t>
            </a:r>
            <a:r>
              <a:rPr lang="en-US" dirty="0"/>
              <a:t>the </a:t>
            </a:r>
            <a:r>
              <a:rPr lang="en-US" dirty="0" smtClean="0"/>
              <a:t>average 138 registered and engaged in 2015. </a:t>
            </a:r>
            <a:endParaRPr lang="en-US" dirty="0"/>
          </a:p>
        </p:txBody>
      </p:sp>
    </p:spTree>
    <p:extLst>
      <p:ext uri="{BB962C8B-B14F-4D97-AF65-F5344CB8AC3E}">
        <p14:creationId xmlns:p14="http://schemas.microsoft.com/office/powerpoint/2010/main" val="364405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pPr algn="ctr"/>
            <a:r>
              <a:rPr lang="en-US" dirty="0" smtClean="0"/>
              <a:t>Recap of 2015 </a:t>
            </a:r>
            <a:r>
              <a:rPr lang="en-US" dirty="0" smtClean="0"/>
              <a:t>Objectives: Mitigate Healthcare Costs and Improve Health</a:t>
            </a:r>
            <a:endParaRPr lang="en-US" dirty="0"/>
          </a:p>
        </p:txBody>
      </p:sp>
      <p:sp>
        <p:nvSpPr>
          <p:cNvPr id="3" name="Content Placeholder 2"/>
          <p:cNvSpPr>
            <a:spLocks noGrp="1"/>
          </p:cNvSpPr>
          <p:nvPr>
            <p:ph sz="quarter" idx="10"/>
          </p:nvPr>
        </p:nvSpPr>
        <p:spPr>
          <a:xfrm>
            <a:off x="609600" y="1828800"/>
            <a:ext cx="8229600" cy="4724400"/>
          </a:xfrm>
        </p:spPr>
        <p:txBody>
          <a:bodyPr>
            <a:noAutofit/>
          </a:bodyPr>
          <a:lstStyle/>
          <a:p>
            <a:pPr marL="0" indent="0">
              <a:buNone/>
            </a:pPr>
            <a:r>
              <a:rPr lang="en-US" sz="1600" dirty="0"/>
              <a:t> </a:t>
            </a:r>
            <a:r>
              <a:rPr lang="en-US" sz="1600" dirty="0" smtClean="0"/>
              <a:t>         </a:t>
            </a:r>
            <a:r>
              <a:rPr lang="en-US" sz="1600" b="1" dirty="0" smtClean="0"/>
              <a:t>Healthy Hospital Initiative-</a:t>
            </a:r>
          </a:p>
          <a:p>
            <a:pPr lvl="1"/>
            <a:r>
              <a:rPr lang="en-US" sz="1600" dirty="0" smtClean="0"/>
              <a:t>15% healthier beverages and food available in vending machines</a:t>
            </a:r>
          </a:p>
          <a:p>
            <a:pPr lvl="2"/>
            <a:r>
              <a:rPr lang="en-US" sz="1600" dirty="0" smtClean="0"/>
              <a:t>Objective to reach level 3 of the Initiative- </a:t>
            </a:r>
            <a:r>
              <a:rPr lang="en-US" sz="1600" dirty="0" smtClean="0">
                <a:solidFill>
                  <a:srgbClr val="FF0000"/>
                </a:solidFill>
              </a:rPr>
              <a:t>Surpassed at 20% - Year 2- increase to 40%.</a:t>
            </a:r>
          </a:p>
          <a:p>
            <a:pPr lvl="2"/>
            <a:r>
              <a:rPr lang="en-US" sz="1600" dirty="0" smtClean="0"/>
              <a:t>Leaner Energy Initiative: 3% reduction in greenhouse gases- </a:t>
            </a:r>
            <a:r>
              <a:rPr lang="en-US" sz="1600" dirty="0" smtClean="0">
                <a:solidFill>
                  <a:srgbClr val="FF0000"/>
                </a:solidFill>
              </a:rPr>
              <a:t>Surpassed 16.60</a:t>
            </a:r>
            <a:r>
              <a:rPr lang="en-US" sz="1600" dirty="0">
                <a:solidFill>
                  <a:srgbClr val="FF0000"/>
                </a:solidFill>
              </a:rPr>
              <a:t>% reduction in the 1</a:t>
            </a:r>
            <a:r>
              <a:rPr lang="en-US" sz="1600" baseline="30000" dirty="0">
                <a:solidFill>
                  <a:srgbClr val="FF0000"/>
                </a:solidFill>
              </a:rPr>
              <a:t>st</a:t>
            </a:r>
            <a:r>
              <a:rPr lang="en-US" sz="1600" dirty="0">
                <a:solidFill>
                  <a:srgbClr val="FF0000"/>
                </a:solidFill>
              </a:rPr>
              <a:t> 3 quarters of 2015</a:t>
            </a:r>
            <a:r>
              <a:rPr lang="en-US" sz="1600" dirty="0" smtClean="0">
                <a:solidFill>
                  <a:srgbClr val="FF0000"/>
                </a:solidFill>
              </a:rPr>
              <a:t>. </a:t>
            </a:r>
          </a:p>
          <a:p>
            <a:pPr marL="457200" lvl="1" indent="0">
              <a:buNone/>
            </a:pPr>
            <a:r>
              <a:rPr lang="en-US" sz="1600" b="1" dirty="0" smtClean="0"/>
              <a:t>Employee Wellness-</a:t>
            </a:r>
          </a:p>
          <a:p>
            <a:pPr lvl="1"/>
            <a:r>
              <a:rPr lang="en-US" sz="1600" dirty="0" smtClean="0"/>
              <a:t>Reduction in Employee BMI </a:t>
            </a:r>
          </a:p>
          <a:p>
            <a:pPr lvl="2"/>
            <a:r>
              <a:rPr lang="en-US" sz="1600" dirty="0" smtClean="0"/>
              <a:t>2014 Risk Factor % for Memorial Family of Services was 63% </a:t>
            </a:r>
            <a:r>
              <a:rPr lang="en-US" sz="1600" dirty="0" smtClean="0">
                <a:solidFill>
                  <a:srgbClr val="FF0000"/>
                </a:solidFill>
              </a:rPr>
              <a:t>- 2015 results shows a decrease of 4% (same individuals participating in screening in 2014 and 2015)</a:t>
            </a:r>
          </a:p>
          <a:p>
            <a:pPr lvl="2"/>
            <a:r>
              <a:rPr lang="en-US" sz="1600" dirty="0" smtClean="0"/>
              <a:t>Increase % of employee participation in </a:t>
            </a:r>
            <a:r>
              <a:rPr lang="en-US" sz="1600" dirty="0" err="1" smtClean="0"/>
              <a:t>HealthyYou</a:t>
            </a:r>
            <a:r>
              <a:rPr lang="en-US" sz="1600" dirty="0" smtClean="0"/>
              <a:t> Wellness/Limeade 2014 participation 36%- </a:t>
            </a:r>
            <a:r>
              <a:rPr lang="en-US" sz="1600" dirty="0" smtClean="0">
                <a:solidFill>
                  <a:srgbClr val="FF0000"/>
                </a:solidFill>
              </a:rPr>
              <a:t>Did not meet objective.</a:t>
            </a:r>
            <a:endParaRPr lang="en-US" sz="1600" dirty="0" smtClean="0"/>
          </a:p>
          <a:p>
            <a:pPr lvl="1"/>
            <a:r>
              <a:rPr lang="en-US" sz="1600" dirty="0" smtClean="0"/>
              <a:t>Implement Health Coaching- </a:t>
            </a:r>
            <a:r>
              <a:rPr lang="en-US" sz="1600" dirty="0" smtClean="0">
                <a:solidFill>
                  <a:srgbClr val="FF0000"/>
                </a:solidFill>
              </a:rPr>
              <a:t>Succeeded with serving 42 employees as of July, 2015. </a:t>
            </a:r>
            <a:r>
              <a:rPr lang="en-US" sz="1600" dirty="0" smtClean="0">
                <a:solidFill>
                  <a:srgbClr val="FF0000"/>
                </a:solidFill>
              </a:rPr>
              <a:t> </a:t>
            </a:r>
            <a:r>
              <a:rPr lang="en-US" sz="1600" dirty="0" smtClean="0">
                <a:solidFill>
                  <a:srgbClr val="FF0000"/>
                </a:solidFill>
              </a:rPr>
              <a:t>New EAP and </a:t>
            </a:r>
            <a:r>
              <a:rPr lang="en-US" sz="1600" dirty="0" err="1" smtClean="0">
                <a:solidFill>
                  <a:srgbClr val="FF0000"/>
                </a:solidFill>
              </a:rPr>
              <a:t>MyWellness</a:t>
            </a:r>
            <a:r>
              <a:rPr lang="en-US" sz="1600" dirty="0" smtClean="0">
                <a:solidFill>
                  <a:srgbClr val="FF0000"/>
                </a:solidFill>
              </a:rPr>
              <a:t> platform for 2016. </a:t>
            </a:r>
            <a:endParaRPr lang="en-US" sz="1600" dirty="0" smtClean="0"/>
          </a:p>
          <a:p>
            <a:pPr lvl="1"/>
            <a:r>
              <a:rPr lang="en-US" sz="1600" dirty="0" smtClean="0"/>
              <a:t>Increase the % of employees who seek preventative services</a:t>
            </a:r>
          </a:p>
          <a:p>
            <a:pPr lvl="2"/>
            <a:r>
              <a:rPr lang="en-US" sz="1600" dirty="0" smtClean="0">
                <a:solidFill>
                  <a:srgbClr val="FF0000"/>
                </a:solidFill>
              </a:rPr>
              <a:t>Q1 at 46%, Objective 50% </a:t>
            </a:r>
            <a:endParaRPr lang="en-US" sz="1600" dirty="0">
              <a:solidFill>
                <a:srgbClr val="FF0000"/>
              </a:solidFill>
            </a:endParaRPr>
          </a:p>
        </p:txBody>
      </p:sp>
    </p:spTree>
    <p:extLst>
      <p:ext uri="{BB962C8B-B14F-4D97-AF65-F5344CB8AC3E}">
        <p14:creationId xmlns:p14="http://schemas.microsoft.com/office/powerpoint/2010/main" val="1505121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Core Purpose and Vision </a:t>
            </a:r>
            <a:endParaRPr lang="en-US" dirty="0"/>
          </a:p>
        </p:txBody>
      </p:sp>
      <p:sp>
        <p:nvSpPr>
          <p:cNvPr id="3" name="Content Placeholder 2"/>
          <p:cNvSpPr>
            <a:spLocks noGrp="1"/>
          </p:cNvSpPr>
          <p:nvPr>
            <p:ph sz="quarter" idx="10"/>
          </p:nvPr>
        </p:nvSpPr>
        <p:spPr>
          <a:xfrm>
            <a:off x="609600" y="2209800"/>
            <a:ext cx="8229600" cy="4267200"/>
          </a:xfrm>
        </p:spPr>
        <p:txBody>
          <a:bodyPr>
            <a:normAutofit/>
          </a:bodyPr>
          <a:lstStyle/>
          <a:p>
            <a:pPr marL="0" indent="0" algn="ctr">
              <a:buNone/>
            </a:pPr>
            <a:r>
              <a:rPr lang="en-US" dirty="0" smtClean="0"/>
              <a:t>Creating a well </a:t>
            </a:r>
            <a:r>
              <a:rPr lang="en-US" dirty="0"/>
              <a:t>workforce, one employee at a </a:t>
            </a:r>
            <a:r>
              <a:rPr lang="en-US" dirty="0" smtClean="0"/>
              <a:t>time.</a:t>
            </a:r>
          </a:p>
          <a:p>
            <a:pPr marL="0" indent="0">
              <a:buNone/>
            </a:pPr>
            <a:endParaRPr lang="en-US" dirty="0" smtClean="0"/>
          </a:p>
          <a:p>
            <a:pPr marL="0" indent="0" algn="ctr">
              <a:buNone/>
            </a:pPr>
            <a:r>
              <a:rPr lang="en-US" dirty="0" smtClean="0"/>
              <a:t> Helping </a:t>
            </a:r>
            <a:r>
              <a:rPr lang="en-US" dirty="0"/>
              <a:t>employees thrive in all elements of </a:t>
            </a:r>
            <a:r>
              <a:rPr lang="en-US" dirty="0" smtClean="0"/>
              <a:t>well-being. </a:t>
            </a:r>
            <a:endParaRPr lang="en-US" dirty="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1981200" cy="124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5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w your company defines well-being how your company culture supports well-being the role your managers play in promoting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704849"/>
            <a:ext cx="3028950" cy="1504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733108"/>
            <a:ext cx="8229600" cy="1143000"/>
          </a:xfrm>
        </p:spPr>
        <p:txBody>
          <a:bodyPr>
            <a:normAutofit fontScale="90000"/>
          </a:bodyPr>
          <a:lstStyle/>
          <a:p>
            <a:r>
              <a:rPr lang="en-US" dirty="0" smtClean="0"/>
              <a:t>       </a:t>
            </a:r>
            <a:br>
              <a:rPr lang="en-US" dirty="0" smtClean="0"/>
            </a:br>
            <a:r>
              <a:rPr lang="en-US" b="1" dirty="0"/>
              <a:t> </a:t>
            </a:r>
            <a:r>
              <a:rPr lang="en-US" b="1" dirty="0" smtClean="0"/>
              <a:t>      </a:t>
            </a:r>
            <a:r>
              <a:rPr lang="en-US" b="1" dirty="0" smtClean="0"/>
              <a:t>Why Employee  </a:t>
            </a:r>
            <a:endParaRPr lang="en-US" b="1" dirty="0"/>
          </a:p>
        </p:txBody>
      </p:sp>
      <p:sp>
        <p:nvSpPr>
          <p:cNvPr id="3" name="Content Placeholder 2"/>
          <p:cNvSpPr>
            <a:spLocks noGrp="1"/>
          </p:cNvSpPr>
          <p:nvPr>
            <p:ph sz="quarter" idx="10"/>
          </p:nvPr>
        </p:nvSpPr>
        <p:spPr>
          <a:xfrm>
            <a:off x="609600" y="2590800"/>
            <a:ext cx="8229600" cy="3505200"/>
          </a:xfrm>
        </p:spPr>
        <p:txBody>
          <a:bodyPr>
            <a:normAutofit lnSpcReduction="10000"/>
          </a:bodyPr>
          <a:lstStyle/>
          <a:p>
            <a:r>
              <a:rPr lang="en-US" dirty="0"/>
              <a:t>Staff wellbeing drives significant organizational </a:t>
            </a:r>
            <a:r>
              <a:rPr lang="en-US" dirty="0" smtClean="0"/>
              <a:t>outcomes</a:t>
            </a:r>
            <a:endParaRPr lang="en-US" dirty="0" smtClean="0"/>
          </a:p>
          <a:p>
            <a:r>
              <a:rPr lang="en-US" dirty="0" smtClean="0"/>
              <a:t>We want h</a:t>
            </a:r>
            <a:r>
              <a:rPr lang="en-US" dirty="0" smtClean="0"/>
              <a:t>ealthcare </a:t>
            </a:r>
            <a:r>
              <a:rPr lang="en-US" dirty="0" smtClean="0"/>
              <a:t>workers to </a:t>
            </a:r>
            <a:r>
              <a:rPr lang="en-US" dirty="0"/>
              <a:t>be able to lead patients by example</a:t>
            </a:r>
          </a:p>
          <a:p>
            <a:pPr marL="0" indent="0">
              <a:buNone/>
            </a:pPr>
            <a:r>
              <a:rPr lang="en-US" dirty="0" smtClean="0"/>
              <a:t>	- </a:t>
            </a:r>
            <a:r>
              <a:rPr lang="en-US" sz="2200" dirty="0" smtClean="0"/>
              <a:t>More productive, </a:t>
            </a:r>
            <a:r>
              <a:rPr lang="en-US" sz="2000" dirty="0" smtClean="0"/>
              <a:t>more likely to volunteer, more likely to recover from illness/hardship, less likely to miss work due to poor health, sustainable. </a:t>
            </a:r>
          </a:p>
          <a:p>
            <a:pPr marL="0" indent="0">
              <a:buNone/>
            </a:pPr>
            <a:endParaRPr lang="en-US" dirty="0"/>
          </a:p>
        </p:txBody>
      </p:sp>
    </p:spTree>
    <p:extLst>
      <p:ext uri="{BB962C8B-B14F-4D97-AF65-F5344CB8AC3E}">
        <p14:creationId xmlns:p14="http://schemas.microsoft.com/office/powerpoint/2010/main" val="373980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001000" cy="3893374"/>
          </a:xfrm>
          <a:prstGeom prst="rect">
            <a:avLst/>
          </a:prstGeom>
          <a:noFill/>
        </p:spPr>
        <p:txBody>
          <a:bodyPr wrap="square" rtlCol="0">
            <a:spAutoFit/>
          </a:bodyPr>
          <a:lstStyle/>
          <a:p>
            <a:pPr>
              <a:spcBef>
                <a:spcPts val="600"/>
              </a:spcBef>
            </a:pPr>
            <a:r>
              <a:rPr lang="en-US" sz="2400" b="1" dirty="0" smtClean="0"/>
              <a:t>The five essential elements of well-being are:</a:t>
            </a:r>
            <a:endParaRPr lang="en-US" sz="2200" b="1" dirty="0" smtClean="0"/>
          </a:p>
          <a:p>
            <a:pPr>
              <a:spcBef>
                <a:spcPts val="600"/>
              </a:spcBef>
            </a:pPr>
            <a:r>
              <a:rPr lang="en-US" sz="2200" b="1" dirty="0" smtClean="0"/>
              <a:t>Purpose: </a:t>
            </a:r>
            <a:r>
              <a:rPr lang="en-US" sz="2200" dirty="0" smtClean="0"/>
              <a:t>liking what you do each day and being motivated to achieve your goals</a:t>
            </a:r>
            <a:endParaRPr lang="en-US" sz="2200" dirty="0"/>
          </a:p>
          <a:p>
            <a:pPr>
              <a:spcBef>
                <a:spcPts val="600"/>
              </a:spcBef>
            </a:pPr>
            <a:r>
              <a:rPr lang="en-US" sz="2200" b="1" dirty="0" smtClean="0"/>
              <a:t>Social: </a:t>
            </a:r>
            <a:r>
              <a:rPr lang="en-US" sz="2200" dirty="0" smtClean="0"/>
              <a:t>having supportive relationships and love in your life</a:t>
            </a:r>
            <a:endParaRPr lang="en-US" sz="2200" b="1" dirty="0"/>
          </a:p>
          <a:p>
            <a:pPr>
              <a:spcBef>
                <a:spcPts val="600"/>
              </a:spcBef>
            </a:pPr>
            <a:r>
              <a:rPr lang="en-US" sz="2200" b="1" dirty="0" smtClean="0"/>
              <a:t>Financial: </a:t>
            </a:r>
            <a:r>
              <a:rPr lang="en-US" sz="2200" dirty="0" smtClean="0"/>
              <a:t>managing your economic life to reduce stress and increase security</a:t>
            </a:r>
            <a:endParaRPr lang="en-US" sz="2200" dirty="0"/>
          </a:p>
          <a:p>
            <a:pPr>
              <a:spcBef>
                <a:spcPts val="600"/>
              </a:spcBef>
            </a:pPr>
            <a:r>
              <a:rPr lang="en-US" sz="2200" b="1" dirty="0" smtClean="0"/>
              <a:t>Community: </a:t>
            </a:r>
            <a:r>
              <a:rPr lang="en-US" sz="2200" dirty="0" smtClean="0"/>
              <a:t>liking where you live, feeling safe and having pride in your community</a:t>
            </a:r>
            <a:endParaRPr lang="en-US" sz="2200" dirty="0"/>
          </a:p>
          <a:p>
            <a:pPr>
              <a:spcBef>
                <a:spcPts val="600"/>
              </a:spcBef>
            </a:pPr>
            <a:r>
              <a:rPr lang="en-US" sz="2200" b="1" dirty="0" smtClean="0"/>
              <a:t>Physical: </a:t>
            </a:r>
            <a:r>
              <a:rPr lang="en-US" sz="2200" dirty="0" smtClean="0"/>
              <a:t>having  good health and enough energy to get things done daily</a:t>
            </a:r>
            <a:endParaRPr lang="en-US" sz="2200" dirty="0"/>
          </a:p>
        </p:txBody>
      </p:sp>
      <p:sp>
        <p:nvSpPr>
          <p:cNvPr id="3" name="TextBox 2"/>
          <p:cNvSpPr txBox="1"/>
          <p:nvPr/>
        </p:nvSpPr>
        <p:spPr>
          <a:xfrm>
            <a:off x="934720" y="685800"/>
            <a:ext cx="7512628" cy="584775"/>
          </a:xfrm>
          <a:prstGeom prst="rect">
            <a:avLst/>
          </a:prstGeom>
          <a:noFill/>
        </p:spPr>
        <p:txBody>
          <a:bodyPr wrap="square" rtlCol="0">
            <a:spAutoFit/>
          </a:bodyPr>
          <a:lstStyle/>
          <a:p>
            <a:pPr algn="ctr"/>
            <a:r>
              <a:rPr lang="en-US" sz="3200" dirty="0" smtClean="0"/>
              <a:t>The Gallup-</a:t>
            </a:r>
            <a:r>
              <a:rPr lang="en-US" sz="3200" dirty="0" err="1" smtClean="0"/>
              <a:t>Healthways</a:t>
            </a:r>
            <a:r>
              <a:rPr lang="en-US" sz="3200" dirty="0" smtClean="0"/>
              <a:t> Well-Being Index</a:t>
            </a:r>
            <a:endParaRPr lang="en-US" sz="3200" dirty="0"/>
          </a:p>
        </p:txBody>
      </p:sp>
      <p:sp>
        <p:nvSpPr>
          <p:cNvPr id="5" name="Rectangle 4"/>
          <p:cNvSpPr/>
          <p:nvPr/>
        </p:nvSpPr>
        <p:spPr>
          <a:xfrm>
            <a:off x="2514600" y="5375665"/>
            <a:ext cx="4572000" cy="646331"/>
          </a:xfrm>
          <a:prstGeom prst="rect">
            <a:avLst/>
          </a:prstGeom>
        </p:spPr>
        <p:txBody>
          <a:bodyPr>
            <a:spAutoFit/>
          </a:bodyPr>
          <a:lstStyle/>
          <a:p>
            <a:r>
              <a:rPr lang="en-US" b="1" dirty="0"/>
              <a:t>Thriving:</a:t>
            </a:r>
            <a:r>
              <a:rPr lang="en-US" dirty="0"/>
              <a:t> well-being that is strong and consistent in a particular element</a:t>
            </a:r>
          </a:p>
        </p:txBody>
      </p:sp>
    </p:spTree>
    <p:extLst>
      <p:ext uri="{BB962C8B-B14F-4D97-AF65-F5344CB8AC3E}">
        <p14:creationId xmlns:p14="http://schemas.microsoft.com/office/powerpoint/2010/main" val="3547670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en-US" dirty="0" smtClean="0">
                <a:solidFill>
                  <a:srgbClr val="FF0000"/>
                </a:solidFill>
              </a:rPr>
              <a:t>Purpose</a:t>
            </a:r>
            <a:r>
              <a:rPr lang="en-US" dirty="0" smtClean="0"/>
              <a:t> </a:t>
            </a:r>
            <a:endParaRPr lang="en-US" dirty="0"/>
          </a:p>
        </p:txBody>
      </p:sp>
      <p:sp>
        <p:nvSpPr>
          <p:cNvPr id="3" name="Content Placeholder 2"/>
          <p:cNvSpPr>
            <a:spLocks noGrp="1"/>
          </p:cNvSpPr>
          <p:nvPr>
            <p:ph sz="quarter" idx="10"/>
          </p:nvPr>
        </p:nvSpPr>
        <p:spPr>
          <a:xfrm>
            <a:off x="609600" y="1371600"/>
            <a:ext cx="8534400" cy="5029200"/>
          </a:xfrm>
        </p:spPr>
        <p:txBody>
          <a:bodyPr>
            <a:normAutofit fontScale="85000" lnSpcReduction="20000"/>
          </a:bodyPr>
          <a:lstStyle/>
          <a:p>
            <a:r>
              <a:rPr lang="en-US" sz="2400" dirty="0"/>
              <a:t>Build of the Human Potential webpage</a:t>
            </a:r>
          </a:p>
          <a:p>
            <a:pPr lvl="1"/>
            <a:r>
              <a:rPr lang="en-US" sz="2400" b="1" dirty="0"/>
              <a:t>Inspire (Appreciation Vouchers, cards, Inspire scratch tickets, Inspire products)</a:t>
            </a:r>
          </a:p>
          <a:p>
            <a:pPr lvl="1"/>
            <a:r>
              <a:rPr lang="en-US" sz="2400" b="1" dirty="0" smtClean="0"/>
              <a:t>Students/Job Shadows- </a:t>
            </a:r>
            <a:r>
              <a:rPr lang="en-US" sz="2400" dirty="0" smtClean="0"/>
              <a:t>Academic </a:t>
            </a:r>
            <a:r>
              <a:rPr lang="en-US" sz="2400" dirty="0"/>
              <a:t>Partnerships</a:t>
            </a:r>
          </a:p>
          <a:p>
            <a:r>
              <a:rPr lang="en-US" sz="2400" b="1" dirty="0"/>
              <a:t>Memorial’s Constructive Onboarding </a:t>
            </a:r>
            <a:r>
              <a:rPr lang="en-US" sz="2400" b="1" dirty="0" smtClean="0"/>
              <a:t>Pathway</a:t>
            </a:r>
          </a:p>
          <a:p>
            <a:r>
              <a:rPr lang="en-US" sz="2400" dirty="0" smtClean="0"/>
              <a:t>Stress Reduction skills- Resources and Apps. </a:t>
            </a:r>
            <a:endParaRPr lang="en-US" sz="2400" dirty="0" smtClean="0"/>
          </a:p>
          <a:p>
            <a:r>
              <a:rPr lang="en-US" sz="2400" b="1" dirty="0" err="1" smtClean="0"/>
              <a:t>Wellworks</a:t>
            </a:r>
            <a:r>
              <a:rPr lang="en-US" sz="2400" b="1" dirty="0" smtClean="0"/>
              <a:t>- </a:t>
            </a:r>
            <a:r>
              <a:rPr lang="en-US" sz="2400" dirty="0" err="1" smtClean="0"/>
              <a:t>MyWellness</a:t>
            </a:r>
            <a:r>
              <a:rPr lang="en-US" sz="2400" dirty="0" smtClean="0"/>
              <a:t> - </a:t>
            </a:r>
            <a:r>
              <a:rPr lang="en-US" sz="2400" dirty="0" smtClean="0">
                <a:solidFill>
                  <a:srgbClr val="FF0000"/>
                </a:solidFill>
              </a:rPr>
              <a:t>Appendix </a:t>
            </a:r>
            <a:endParaRPr lang="en-US" sz="2400" dirty="0">
              <a:solidFill>
                <a:srgbClr val="FF0000"/>
              </a:solidFill>
            </a:endParaRPr>
          </a:p>
          <a:p>
            <a:pPr marL="342900" lvl="1" indent="-342900">
              <a:buFont typeface="Arial" pitchFamily="34" charset="0"/>
              <a:buChar char="•"/>
            </a:pPr>
            <a:r>
              <a:rPr lang="en-US" sz="2400" dirty="0"/>
              <a:t>Training and Development opportunities</a:t>
            </a:r>
          </a:p>
          <a:p>
            <a:pPr lvl="1"/>
            <a:r>
              <a:rPr lang="en-US" sz="2400" b="1" dirty="0"/>
              <a:t>Living Leadership</a:t>
            </a:r>
          </a:p>
          <a:p>
            <a:pPr lvl="1"/>
            <a:r>
              <a:rPr lang="en-US" sz="2400" dirty="0"/>
              <a:t>Crucial </a:t>
            </a:r>
            <a:r>
              <a:rPr lang="en-US" sz="2400" dirty="0" smtClean="0"/>
              <a:t>Conversations</a:t>
            </a:r>
          </a:p>
          <a:p>
            <a:pPr lvl="1"/>
            <a:r>
              <a:rPr lang="en-US" sz="2400" dirty="0" smtClean="0"/>
              <a:t>Constructive culture (ITB) </a:t>
            </a:r>
            <a:endParaRPr lang="en-US" sz="2400" dirty="0"/>
          </a:p>
          <a:p>
            <a:pPr lvl="1"/>
            <a:r>
              <a:rPr lang="en-US" sz="2400" b="1" dirty="0"/>
              <a:t>Growing Capabilities</a:t>
            </a:r>
          </a:p>
          <a:p>
            <a:pPr lvl="1"/>
            <a:r>
              <a:rPr lang="en-US" sz="2400" dirty="0"/>
              <a:t>High School </a:t>
            </a:r>
            <a:r>
              <a:rPr lang="en-US" sz="2400" dirty="0" smtClean="0"/>
              <a:t>21</a:t>
            </a:r>
            <a:endParaRPr lang="en-US" sz="2400" dirty="0"/>
          </a:p>
          <a:p>
            <a:endParaRPr lang="en-US" b="1" dirty="0" smtClean="0"/>
          </a:p>
          <a:p>
            <a:pPr marL="0" indent="0">
              <a:buNone/>
            </a:pPr>
            <a:r>
              <a:rPr lang="en-US" b="1" dirty="0" smtClean="0"/>
              <a:t>2015 </a:t>
            </a:r>
            <a:r>
              <a:rPr lang="en-US" b="1" dirty="0" smtClean="0"/>
              <a:t>92% of employees responded- “I like the work I do.”</a:t>
            </a:r>
          </a:p>
        </p:txBody>
      </p:sp>
    </p:spTree>
    <p:extLst>
      <p:ext uri="{BB962C8B-B14F-4D97-AF65-F5344CB8AC3E}">
        <p14:creationId xmlns:p14="http://schemas.microsoft.com/office/powerpoint/2010/main" val="69040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dirty="0" smtClean="0">
                <a:solidFill>
                  <a:srgbClr val="FF0000"/>
                </a:solidFill>
              </a:rPr>
              <a:t>Social</a:t>
            </a:r>
            <a:r>
              <a:rPr lang="en-US" dirty="0" smtClean="0"/>
              <a:t> </a:t>
            </a:r>
            <a:endParaRPr lang="en-US" dirty="0"/>
          </a:p>
        </p:txBody>
      </p:sp>
      <p:sp>
        <p:nvSpPr>
          <p:cNvPr id="3" name="Content Placeholder 2"/>
          <p:cNvSpPr>
            <a:spLocks noGrp="1"/>
          </p:cNvSpPr>
          <p:nvPr>
            <p:ph sz="quarter" idx="10"/>
          </p:nvPr>
        </p:nvSpPr>
        <p:spPr>
          <a:xfrm>
            <a:off x="609600" y="1676400"/>
            <a:ext cx="8229600" cy="4572000"/>
          </a:xfrm>
        </p:spPr>
        <p:txBody>
          <a:bodyPr>
            <a:normAutofit fontScale="55000" lnSpcReduction="20000"/>
          </a:bodyPr>
          <a:lstStyle/>
          <a:p>
            <a:r>
              <a:rPr lang="en-US" dirty="0"/>
              <a:t>HealthCare Hero &amp; Super Hero (Inspire)</a:t>
            </a:r>
          </a:p>
          <a:p>
            <a:r>
              <a:rPr lang="en-US" b="1" dirty="0"/>
              <a:t>Annual Employee BBQ (Inspire)</a:t>
            </a:r>
          </a:p>
          <a:p>
            <a:r>
              <a:rPr lang="en-US" dirty="0"/>
              <a:t>Annual Manager Event (Inspire) – Recognition for Role Model Behavior &amp; Strategic Alignment Goal Achievement</a:t>
            </a:r>
          </a:p>
          <a:p>
            <a:r>
              <a:rPr lang="en-US" b="1" dirty="0"/>
              <a:t>Annual Physician Event (Inspire) – Recognition for Role Model Behavior &amp; Patient Satisfaction </a:t>
            </a:r>
            <a:r>
              <a:rPr lang="en-US" b="1" dirty="0" err="1"/>
              <a:t>Preceptorship</a:t>
            </a:r>
            <a:r>
              <a:rPr lang="en-US" b="1" dirty="0"/>
              <a:t> Training</a:t>
            </a:r>
          </a:p>
          <a:p>
            <a:r>
              <a:rPr lang="en-US" dirty="0"/>
              <a:t>Preceptor Training </a:t>
            </a:r>
          </a:p>
          <a:p>
            <a:r>
              <a:rPr lang="en-US" b="1" dirty="0"/>
              <a:t>Shared </a:t>
            </a:r>
            <a:r>
              <a:rPr lang="en-US" b="1" dirty="0" smtClean="0"/>
              <a:t>Leadership</a:t>
            </a:r>
          </a:p>
          <a:p>
            <a:r>
              <a:rPr lang="en-US" b="1" dirty="0" smtClean="0"/>
              <a:t>Department Temperament training</a:t>
            </a:r>
            <a:endParaRPr lang="en-US" b="1" dirty="0"/>
          </a:p>
          <a:p>
            <a:r>
              <a:rPr lang="en-US" dirty="0" smtClean="0"/>
              <a:t>Teambuilding </a:t>
            </a:r>
          </a:p>
          <a:p>
            <a:r>
              <a:rPr lang="en-US" b="1" dirty="0" smtClean="0"/>
              <a:t>Relationships with co-workers</a:t>
            </a:r>
          </a:p>
          <a:p>
            <a:r>
              <a:rPr lang="en-US" dirty="0" smtClean="0"/>
              <a:t>Love and Logic- Parenting class </a:t>
            </a:r>
            <a:endParaRPr lang="en-US" dirty="0" smtClean="0"/>
          </a:p>
          <a:p>
            <a:r>
              <a:rPr lang="en-US" dirty="0"/>
              <a:t>Department presentations on self care </a:t>
            </a:r>
            <a:endParaRPr lang="en-US" dirty="0" smtClean="0"/>
          </a:p>
          <a:p>
            <a:pPr marL="0" indent="0">
              <a:buNone/>
            </a:pPr>
            <a:endParaRPr lang="en-US" sz="4000" b="1" dirty="0" smtClean="0"/>
          </a:p>
          <a:p>
            <a:pPr marL="0" indent="0">
              <a:buNone/>
            </a:pPr>
            <a:r>
              <a:rPr lang="en-US" sz="4000" b="1" dirty="0"/>
              <a:t>I enjoy working with my coworkers.  Score – 4.34; Percent Favorable – 88%</a:t>
            </a:r>
          </a:p>
          <a:p>
            <a:pPr marL="0" indent="0">
              <a:buNone/>
            </a:pPr>
            <a:endParaRPr lang="en-US" dirty="0"/>
          </a:p>
        </p:txBody>
      </p:sp>
    </p:spTree>
    <p:extLst>
      <p:ext uri="{BB962C8B-B14F-4D97-AF65-F5344CB8AC3E}">
        <p14:creationId xmlns:p14="http://schemas.microsoft.com/office/powerpoint/2010/main" val="184487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990600"/>
          </a:xfrm>
        </p:spPr>
        <p:txBody>
          <a:bodyPr/>
          <a:lstStyle/>
          <a:p>
            <a:r>
              <a:rPr lang="en-US" dirty="0" smtClean="0">
                <a:solidFill>
                  <a:srgbClr val="FF0000"/>
                </a:solidFill>
              </a:rPr>
              <a:t>Financial </a:t>
            </a:r>
            <a:endParaRPr lang="en-US" dirty="0">
              <a:solidFill>
                <a:srgbClr val="FF0000"/>
              </a:solidFill>
            </a:endParaRPr>
          </a:p>
        </p:txBody>
      </p:sp>
      <p:sp>
        <p:nvSpPr>
          <p:cNvPr id="3" name="Content Placeholder 2"/>
          <p:cNvSpPr>
            <a:spLocks noGrp="1"/>
          </p:cNvSpPr>
          <p:nvPr>
            <p:ph sz="quarter" idx="10"/>
          </p:nvPr>
        </p:nvSpPr>
        <p:spPr>
          <a:xfrm>
            <a:off x="609600" y="1752600"/>
            <a:ext cx="8229600" cy="3962400"/>
          </a:xfrm>
        </p:spPr>
        <p:txBody>
          <a:bodyPr/>
          <a:lstStyle/>
          <a:p>
            <a:pPr>
              <a:spcBef>
                <a:spcPts val="0"/>
              </a:spcBef>
            </a:pPr>
            <a:r>
              <a:rPr lang="en-US" b="1" dirty="0" smtClean="0"/>
              <a:t>New EAP Financial Counseling  </a:t>
            </a:r>
          </a:p>
          <a:p>
            <a:pPr marL="0" indent="0">
              <a:spcBef>
                <a:spcPts val="0"/>
              </a:spcBef>
              <a:buNone/>
            </a:pPr>
            <a:r>
              <a:rPr lang="en-US" b="1" dirty="0" smtClean="0"/>
              <a:t> </a:t>
            </a:r>
            <a:r>
              <a:rPr lang="en-US" sz="2800" b="1" dirty="0" smtClean="0"/>
              <a:t>-</a:t>
            </a:r>
            <a:r>
              <a:rPr lang="en-US" sz="2800" dirty="0" smtClean="0"/>
              <a:t>Onsite budgeting classes</a:t>
            </a:r>
          </a:p>
          <a:p>
            <a:pPr marL="0" indent="0">
              <a:spcBef>
                <a:spcPts val="0"/>
              </a:spcBef>
              <a:buNone/>
            </a:pPr>
            <a:endParaRPr lang="en-US" dirty="0" smtClean="0"/>
          </a:p>
          <a:p>
            <a:r>
              <a:rPr lang="en-US" dirty="0" err="1" smtClean="0"/>
              <a:t>TransAmerica</a:t>
            </a:r>
            <a:r>
              <a:rPr lang="en-US" dirty="0" smtClean="0"/>
              <a:t> one-on-one meetings</a:t>
            </a:r>
          </a:p>
          <a:p>
            <a:pPr marL="0" indent="0">
              <a:buNone/>
            </a:pPr>
            <a:endParaRPr lang="en-US" dirty="0" smtClean="0"/>
          </a:p>
          <a:p>
            <a:r>
              <a:rPr lang="en-US" b="1" dirty="0" err="1" smtClean="0"/>
              <a:t>TransAmerica</a:t>
            </a:r>
            <a:r>
              <a:rPr lang="en-US" b="1" dirty="0" smtClean="0"/>
              <a:t> budgeting class</a:t>
            </a:r>
          </a:p>
        </p:txBody>
      </p:sp>
    </p:spTree>
    <p:extLst>
      <p:ext uri="{BB962C8B-B14F-4D97-AF65-F5344CB8AC3E}">
        <p14:creationId xmlns:p14="http://schemas.microsoft.com/office/powerpoint/2010/main" val="395620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dirty="0" smtClean="0">
                <a:solidFill>
                  <a:srgbClr val="FF0000"/>
                </a:solidFill>
              </a:rPr>
              <a:t>Community </a:t>
            </a:r>
            <a:endParaRPr lang="en-US" dirty="0">
              <a:solidFill>
                <a:srgbClr val="FF0000"/>
              </a:solidFill>
            </a:endParaRPr>
          </a:p>
        </p:txBody>
      </p:sp>
      <p:sp>
        <p:nvSpPr>
          <p:cNvPr id="3" name="Content Placeholder 2"/>
          <p:cNvSpPr>
            <a:spLocks noGrp="1"/>
          </p:cNvSpPr>
          <p:nvPr>
            <p:ph sz="quarter" idx="10"/>
          </p:nvPr>
        </p:nvSpPr>
        <p:spPr>
          <a:xfrm>
            <a:off x="609600" y="1752600"/>
            <a:ext cx="8229600" cy="4724400"/>
          </a:xfrm>
        </p:spPr>
        <p:txBody>
          <a:bodyPr>
            <a:normAutofit fontScale="25000" lnSpcReduction="20000"/>
          </a:bodyPr>
          <a:lstStyle/>
          <a:p>
            <a:r>
              <a:rPr lang="en-US" sz="8800" dirty="0" smtClean="0"/>
              <a:t>Students / Job Shadows </a:t>
            </a:r>
          </a:p>
          <a:p>
            <a:pPr lvl="1">
              <a:defRPr/>
            </a:pPr>
            <a:r>
              <a:rPr lang="en-US" sz="8800" b="1" dirty="0">
                <a:latin typeface="+mj-lt"/>
                <a:cs typeface="Trebuchet MS" panose="020B0603020202020204" pitchFamily="34" charset="0"/>
              </a:rPr>
              <a:t>Provide a beneficial and rewarding educational experience for the </a:t>
            </a:r>
            <a:r>
              <a:rPr lang="en-US" sz="8800" b="1" dirty="0" smtClean="0">
                <a:latin typeface="+mj-lt"/>
                <a:cs typeface="Trebuchet MS" panose="020B0603020202020204" pitchFamily="34" charset="0"/>
              </a:rPr>
              <a:t>student</a:t>
            </a:r>
            <a:endParaRPr lang="en-US" sz="8800" b="1" dirty="0">
              <a:latin typeface="+mj-lt"/>
              <a:cs typeface="Trebuchet MS" panose="020B0603020202020204" pitchFamily="34" charset="0"/>
            </a:endParaRPr>
          </a:p>
          <a:p>
            <a:pPr lvl="1">
              <a:defRPr/>
            </a:pPr>
            <a:r>
              <a:rPr lang="en-US" sz="8800" dirty="0">
                <a:latin typeface="+mj-lt"/>
                <a:cs typeface="Trebuchet MS" panose="020B0603020202020204" pitchFamily="34" charset="0"/>
              </a:rPr>
              <a:t>Building a bridge between internship and </a:t>
            </a:r>
            <a:r>
              <a:rPr lang="en-US" sz="8800" dirty="0" smtClean="0">
                <a:latin typeface="+mj-lt"/>
                <a:cs typeface="Trebuchet MS" panose="020B0603020202020204" pitchFamily="34" charset="0"/>
              </a:rPr>
              <a:t>recruitment</a:t>
            </a:r>
            <a:endParaRPr lang="en-US" sz="8800" dirty="0" smtClean="0"/>
          </a:p>
          <a:p>
            <a:r>
              <a:rPr lang="en-US" sz="8800" b="1" dirty="0" smtClean="0"/>
              <a:t>Career development presentations at local schools</a:t>
            </a:r>
          </a:p>
          <a:p>
            <a:r>
              <a:rPr lang="en-US" sz="8800" dirty="0" smtClean="0"/>
              <a:t>Love and Logic Parenting classes</a:t>
            </a:r>
          </a:p>
          <a:p>
            <a:pPr marL="342900" lvl="1" indent="-342900">
              <a:buFont typeface="Arial" pitchFamily="34" charset="0"/>
              <a:buChar char="•"/>
            </a:pPr>
            <a:r>
              <a:rPr lang="en-US" sz="8800" b="1" dirty="0" smtClean="0"/>
              <a:t>My Impact </a:t>
            </a:r>
            <a:r>
              <a:rPr lang="en-US" sz="8000" b="1" dirty="0" smtClean="0"/>
              <a:t>– </a:t>
            </a:r>
            <a:r>
              <a:rPr lang="en-US" sz="8000" b="1" dirty="0"/>
              <a:t>United Way Campaign – Children’s Miracle Network – March of Dimes – Yakima Down-town Summer nights – Cinema in the Park – Passion for The Village </a:t>
            </a:r>
            <a:endParaRPr lang="en-US" sz="8000" b="1" dirty="0" smtClean="0"/>
          </a:p>
          <a:p>
            <a:r>
              <a:rPr lang="en-US" sz="8800" dirty="0" smtClean="0"/>
              <a:t>Health Fairs- Fiesta de </a:t>
            </a:r>
            <a:r>
              <a:rPr lang="en-US" sz="8800" dirty="0" err="1" smtClean="0"/>
              <a:t>Salud</a:t>
            </a:r>
            <a:r>
              <a:rPr lang="en-US" sz="8800" dirty="0" smtClean="0"/>
              <a:t> </a:t>
            </a:r>
          </a:p>
          <a:p>
            <a:r>
              <a:rPr lang="en-US" sz="8800" b="1" dirty="0" smtClean="0"/>
              <a:t>Partnerships for community fundraisers and 5K’s. (Greenway, PNWU, etc.)</a:t>
            </a:r>
          </a:p>
          <a:p>
            <a:r>
              <a:rPr lang="en-US" sz="8800" dirty="0"/>
              <a:t>Yakima Valley Worksite Wellness </a:t>
            </a:r>
            <a:r>
              <a:rPr lang="en-US" sz="8800" dirty="0" smtClean="0"/>
              <a:t>Coalition</a:t>
            </a:r>
          </a:p>
          <a:p>
            <a:r>
              <a:rPr lang="en-US" sz="8800" dirty="0" smtClean="0"/>
              <a:t>Biking to work </a:t>
            </a:r>
            <a:endParaRPr lang="en-US" sz="8800" dirty="0" smtClean="0"/>
          </a:p>
          <a:p>
            <a:r>
              <a:rPr lang="en-US" sz="8800" b="1" dirty="0" smtClean="0"/>
              <a:t>Ted Med Talks </a:t>
            </a:r>
            <a:endParaRPr lang="en-US" sz="8000" b="1" dirty="0"/>
          </a:p>
        </p:txBody>
      </p:sp>
    </p:spTree>
    <p:extLst>
      <p:ext uri="{BB962C8B-B14F-4D97-AF65-F5344CB8AC3E}">
        <p14:creationId xmlns:p14="http://schemas.microsoft.com/office/powerpoint/2010/main" val="258107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care R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20764</TotalTime>
  <Words>1196</Words>
  <Application>Microsoft Office PowerPoint</Application>
  <PresentationFormat>On-screen Show (4:3)</PresentationFormat>
  <Paragraphs>171</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Healthcare Reform</vt:lpstr>
      <vt:lpstr>Memorial Employee Well-Being  </vt:lpstr>
      <vt:lpstr>Recap of 2015 Objectives: Mitigate Healthcare Costs and Improve Health</vt:lpstr>
      <vt:lpstr>Core Purpose and Vision </vt:lpstr>
      <vt:lpstr>               Why Employee  </vt:lpstr>
      <vt:lpstr>PowerPoint Presentation</vt:lpstr>
      <vt:lpstr>Purpose </vt:lpstr>
      <vt:lpstr>Social </vt:lpstr>
      <vt:lpstr>Financial </vt:lpstr>
      <vt:lpstr>Community </vt:lpstr>
      <vt:lpstr>Physical </vt:lpstr>
      <vt:lpstr>Leaders Help to Thrive  How Memorials culture supports well-being</vt:lpstr>
      <vt:lpstr>Questions? </vt:lpstr>
      <vt:lpstr>Appendix</vt:lpstr>
      <vt:lpstr>Pilot Subsidized Gym Memberships </vt:lpstr>
      <vt:lpstr>Bicycle Commuter Benefit </vt:lpstr>
      <vt:lpstr>Best Practice by VM </vt:lpstr>
      <vt:lpstr>WellWorks- MyWellness  </vt:lpstr>
    </vt:vector>
  </TitlesOfParts>
  <Company>Yakima Valley Memorial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Reform</dc:title>
  <dc:creator>Gomez, Natalie</dc:creator>
  <cp:lastModifiedBy>Gottlieb, Kate</cp:lastModifiedBy>
  <cp:revision>343</cp:revision>
  <cp:lastPrinted>2015-12-09T18:59:55Z</cp:lastPrinted>
  <dcterms:created xsi:type="dcterms:W3CDTF">2013-03-19T18:25:36Z</dcterms:created>
  <dcterms:modified xsi:type="dcterms:W3CDTF">2015-12-16T16:22:05Z</dcterms:modified>
</cp:coreProperties>
</file>