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 id="2147483670" r:id="rId3"/>
  </p:sldMasterIdLst>
  <p:notesMasterIdLst>
    <p:notesMasterId r:id="rId3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guide id="3" orient="horz" pos="3769">
          <p15:clr>
            <a:srgbClr val="A4A3A4"/>
          </p15:clr>
        </p15:guide>
        <p15:guide id="4" pos="384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4C1D"/>
    <a:srgbClr val="DCD5D1"/>
    <a:srgbClr val="1E98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D7813168-F704-4598-98EE-5458C730F2D7}">
  <a:tblStyle styleId="{D7813168-F704-4598-98EE-5458C730F2D7}"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73611"/>
  </p:normalViewPr>
  <p:slideViewPr>
    <p:cSldViewPr snapToGrid="0">
      <p:cViewPr varScale="1">
        <p:scale>
          <a:sx n="72" d="100"/>
          <a:sy n="72" d="100"/>
        </p:scale>
        <p:origin x="-1664" y="-104"/>
      </p:cViewPr>
      <p:guideLst>
        <p:guide orient="horz" pos="2160"/>
        <p:guide orient="horz" pos="3769"/>
        <p:guide pos="3840"/>
        <p:guide pos="38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notesMaster" Target="notesMasters/notesMaster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printerSettings" Target="printerSettings/printerSettings1.bin"/><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68282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medsocietiesforclimatehealth.org/wp-content/uploads/2017/03/gmu_medical_alert_updated_082417.pdf" TargetMode="External"/><Relationship Id="rId4" Type="http://schemas.openxmlformats.org/officeDocument/2006/relationships/hyperlink" Target="https://www.citylab.com/environment/2018/01/how-to-save-a-town-from-rising-waters/547646/" TargetMode="External"/><Relationship Id="rId5" Type="http://schemas.openxmlformats.org/officeDocument/2006/relationships/hyperlink" Target="https://www.apa.org/news/press/releases/2017/03/mental-health-climate.pdf"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9" Type="http://schemas.openxmlformats.org/officeDocument/2006/relationships/hyperlink" Target="http://www.acpm.org/" TargetMode="External"/><Relationship Id="rId20" Type="http://schemas.openxmlformats.org/officeDocument/2006/relationships/hyperlink" Target="https://www.ama-assn.org/" TargetMode="External"/><Relationship Id="rId21" Type="http://schemas.openxmlformats.org/officeDocument/2006/relationships/hyperlink" Target="https://www.psychiatry.org/" TargetMode="External"/><Relationship Id="rId22" Type="http://schemas.openxmlformats.org/officeDocument/2006/relationships/hyperlink" Target="https://www.acoi.org/" TargetMode="External"/><Relationship Id="rId23" Type="http://schemas.openxmlformats.org/officeDocument/2006/relationships/hyperlink" Target="https://www.aad.org/" TargetMode="External"/><Relationship Id="rId10" Type="http://schemas.openxmlformats.org/officeDocument/2006/relationships/hyperlink" Target="https://www.apma.org/" TargetMode="External"/><Relationship Id="rId11" Type="http://schemas.openxmlformats.org/officeDocument/2006/relationships/hyperlink" Target="http://www.americangeriatrics.org/" TargetMode="External"/><Relationship Id="rId12" Type="http://schemas.openxmlformats.org/officeDocument/2006/relationships/hyperlink" Target="https://www.sgim.org/" TargetMode="External"/><Relationship Id="rId13" Type="http://schemas.openxmlformats.org/officeDocument/2006/relationships/hyperlink" Target="https://www.aihm.org/" TargetMode="External"/><Relationship Id="rId14" Type="http://schemas.openxmlformats.org/officeDocument/2006/relationships/hyperlink" Target="https://sites.google.com/view/aacp123/home?authuser=0" TargetMode="External"/><Relationship Id="rId15" Type="http://schemas.openxmlformats.org/officeDocument/2006/relationships/hyperlink" Target="http://californiaacep.org/" TargetMode="External"/><Relationship Id="rId16" Type="http://schemas.openxmlformats.org/officeDocument/2006/relationships/hyperlink" Target="http://www.americantelemed.org/home" TargetMode="External"/><Relationship Id="rId17" Type="http://schemas.openxmlformats.org/officeDocument/2006/relationships/hyperlink" Target="https://www.sgo.org/" TargetMode="External"/><Relationship Id="rId18" Type="http://schemas.openxmlformats.org/officeDocument/2006/relationships/hyperlink" Target="https://www.amwa-doc.org/" TargetMode="External"/><Relationship Id="rId19" Type="http://schemas.openxmlformats.org/officeDocument/2006/relationships/hyperlink" Target="https://www.lifestylemedicine.org/" TargetMode="External"/><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hyperlink" Target="https://www.acponline.org/advocacy/advocacy-in-action/climate-change-toolkit" TargetMode="External"/><Relationship Id="rId4" Type="http://schemas.openxmlformats.org/officeDocument/2006/relationships/hyperlink" Target="http://www.aafp.org/home.html" TargetMode="External"/><Relationship Id="rId5" Type="http://schemas.openxmlformats.org/officeDocument/2006/relationships/hyperlink" Target="https://www.aap.org/en-us/advocacy-and-policy/aap-health-initiatives/climate-change/Pages/About.aspx" TargetMode="External"/><Relationship Id="rId6" Type="http://schemas.openxmlformats.org/officeDocument/2006/relationships/hyperlink" Target="http://www.acog.org/" TargetMode="External"/><Relationship Id="rId7" Type="http://schemas.openxmlformats.org/officeDocument/2006/relationships/hyperlink" Target="http://www.nmanet.org/" TargetMode="External"/><Relationship Id="rId8" Type="http://schemas.openxmlformats.org/officeDocument/2006/relationships/hyperlink" Target="https://www.aaaai.org/"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1" Type="http://schemas.openxmlformats.org/officeDocument/2006/relationships/hyperlink" Target="http://www.bayareaeconomy.org/report/building-a-climate-smart-healthcare-system-for-california/" TargetMode="External"/><Relationship Id="rId12" Type="http://schemas.openxmlformats.org/officeDocument/2006/relationships/hyperlink" Target="https://c402277.ssl.cf1.rackcdn.com/publications/811/files/original/15_540_Measuring_Up_2015_Report_low-res_FIN2.pdf?1439214847" TargetMode="External"/><Relationship Id="rId13" Type="http://schemas.openxmlformats.org/officeDocument/2006/relationships/hyperlink" Target="https://data.cdp.net/Cities/2017-Cities-Emissions-Reduction-Targets-Map/j5zb-bfpp/data" TargetMode="External"/><Relationship Id="rId14" Type="http://schemas.openxmlformats.org/officeDocument/2006/relationships/hyperlink" Target="https://www.c40.org/researches/global-aggregation-of-city-climate-commitments-methodology" TargetMode="External"/><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secondnature.org/uc3-coalition/" TargetMode="External"/><Relationship Id="rId4" Type="http://schemas.openxmlformats.org/officeDocument/2006/relationships/hyperlink" Target="https://grist.org/briefly/13-universities-band-together-to-fight-climate-change/" TargetMode="External"/><Relationship Id="rId5" Type="http://schemas.openxmlformats.org/officeDocument/2006/relationships/hyperlink" Target="https://www.wearestillin.com/signatories" TargetMode="External"/><Relationship Id="rId6" Type="http://schemas.openxmlformats.org/officeDocument/2006/relationships/hyperlink" Target="https://insideclimatenews.org/news/24042018/american-companies-leaders-greenhouse-gas-targets-renewable-energy-ceres-study" TargetMode="External"/><Relationship Id="rId7" Type="http://schemas.openxmlformats.org/officeDocument/2006/relationships/hyperlink" Target="https://www.worldwildlife.org/publications/power-forward-3-0-how-the-largest-us-companies-are-capturing-business-value-while-addressing-climate-change" TargetMode="External"/><Relationship Id="rId8" Type="http://schemas.openxmlformats.org/officeDocument/2006/relationships/hyperlink" Target="http://www.greenribboncommission.org/" TargetMode="External"/><Relationship Id="rId9" Type="http://schemas.openxmlformats.org/officeDocument/2006/relationships/hyperlink" Target="http://www.nyc.gov/html/gbee/html/challenge/nyc-carbon-challenge.shtml" TargetMode="External"/><Relationship Id="rId10" Type="http://schemas.openxmlformats.org/officeDocument/2006/relationships/hyperlink" Target="http://www.nyc.gov/html/gbee/html/challenge/hospitals.shtml"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0000"/>
                </a:solidFill>
                <a:latin typeface="Calibri"/>
                <a:ea typeface="Calibri"/>
                <a:cs typeface="Calibri"/>
                <a:sym typeface="Calibri"/>
              </a:rPr>
              <a:t>Please see the Practice Greenhealth Greenhouse Gas Reduction Toolkit</a:t>
            </a:r>
            <a:r>
              <a:rPr lang="en-US">
                <a:solidFill>
                  <a:srgbClr val="FF0000"/>
                </a:solidFill>
              </a:rPr>
              <a:t>’s</a:t>
            </a:r>
            <a:r>
              <a:rPr lang="en-US" sz="1200" b="0" i="0" u="none" strike="noStrike" cap="none">
                <a:solidFill>
                  <a:srgbClr val="FF0000"/>
                </a:solidFill>
                <a:latin typeface="Calibri"/>
                <a:ea typeface="Calibri"/>
                <a:cs typeface="Calibri"/>
                <a:sym typeface="Calibri"/>
              </a:rPr>
              <a:t> </a:t>
            </a:r>
            <a:r>
              <a:rPr lang="en-US">
                <a:solidFill>
                  <a:srgbClr val="FF0000"/>
                </a:solidFill>
              </a:rPr>
              <a:t>“</a:t>
            </a:r>
            <a:r>
              <a:rPr lang="en-US" sz="1200" b="0" i="0" u="none" strike="noStrike" cap="none">
                <a:solidFill>
                  <a:srgbClr val="FF0000"/>
                </a:solidFill>
                <a:latin typeface="Calibri"/>
                <a:ea typeface="Calibri"/>
                <a:cs typeface="Calibri"/>
                <a:sym typeface="Calibri"/>
              </a:rPr>
              <a:t>Leadership Engagement and Goal Setting” section for additional guidance on how to make the pitch, which will help inform this slide deck. Th</a:t>
            </a:r>
            <a:r>
              <a:rPr lang="en-US">
                <a:solidFill>
                  <a:srgbClr val="FF0000"/>
                </a:solidFill>
              </a:rPr>
              <a:t>e</a:t>
            </a:r>
            <a:r>
              <a:rPr lang="en-US" sz="1200" b="0" i="0" u="none" strike="noStrike" cap="none">
                <a:solidFill>
                  <a:srgbClr val="FF0000"/>
                </a:solidFill>
                <a:latin typeface="Calibri"/>
                <a:ea typeface="Calibri"/>
                <a:cs typeface="Calibri"/>
                <a:sym typeface="Calibri"/>
              </a:rPr>
              <a:t>se slides </a:t>
            </a:r>
            <a:r>
              <a:rPr lang="en-US">
                <a:solidFill>
                  <a:srgbClr val="FF0000"/>
                </a:solidFill>
              </a:rPr>
              <a:t>are</a:t>
            </a:r>
            <a:r>
              <a:rPr lang="en-US" sz="1200" b="0" i="0" u="none" strike="noStrike" cap="none">
                <a:solidFill>
                  <a:srgbClr val="FF0000"/>
                </a:solidFill>
                <a:latin typeface="Calibri"/>
                <a:ea typeface="Calibri"/>
                <a:cs typeface="Calibri"/>
                <a:sym typeface="Calibri"/>
              </a:rPr>
              <a:t> meant to be tailored to your hospital leadership audience - take what you need, d</a:t>
            </a:r>
            <a:r>
              <a:rPr lang="en-US">
                <a:solidFill>
                  <a:srgbClr val="FF0000"/>
                </a:solidFill>
              </a:rPr>
              <a:t>elete what you don’t. See slide 3 for further instructions, and be sure to delete that slide before your presentation.</a:t>
            </a:r>
            <a:endParaRPr sz="1200" b="0" i="0" u="none" strike="noStrike" cap="none">
              <a:solidFill>
                <a:srgbClr val="FF0000"/>
              </a:solidFill>
              <a:latin typeface="Calibri"/>
              <a:ea typeface="Calibri"/>
              <a:cs typeface="Calibri"/>
              <a:sym typeface="Calibri"/>
            </a:endParaRPr>
          </a:p>
        </p:txBody>
      </p:sp>
      <p:sp>
        <p:nvSpPr>
          <p:cNvPr id="112" name="Google Shape;1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b="1"/>
              <a:t>Specific figures </a:t>
            </a:r>
            <a:r>
              <a:rPr lang="en-US">
                <a:solidFill>
                  <a:srgbClr val="FF0000"/>
                </a:solidFill>
              </a:rPr>
              <a:t>(share one or two of these based on your audience)</a:t>
            </a:r>
            <a:r>
              <a:rPr lang="en-US" b="1"/>
              <a:t>:</a:t>
            </a:r>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Everyone is affected, but people who spend time outdoors </a:t>
            </a:r>
            <a:r>
              <a:rPr lang="en-US"/>
              <a:t>and</a:t>
            </a:r>
            <a:r>
              <a:rPr lang="en-US" sz="1200" b="0" i="0" u="none" strike="noStrike" cap="none">
                <a:solidFill>
                  <a:schemeClr val="dk1"/>
                </a:solidFill>
                <a:latin typeface="Calibri"/>
                <a:ea typeface="Calibri"/>
                <a:cs typeface="Calibri"/>
                <a:sym typeface="Calibri"/>
              </a:rPr>
              <a:t> pregnant women (Zika virus) are most vulnerable.</a:t>
            </a: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libri"/>
                <a:ea typeface="Calibri"/>
                <a:cs typeface="Calibri"/>
                <a:sym typeface="Calibri"/>
              </a:rPr>
              <a:t>Malaria leads to more than 400,000 deaths annually (World Health Organization, 2017).</a:t>
            </a:r>
            <a:endParaRPr sz="1200" b="0" i="0" u="none" strike="noStrike" cap="none">
              <a:solidFill>
                <a:srgbClr val="000000"/>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Changes in vector ecology (climate strongly influences mosquito habitats and activity): Lyme cases have more than doubled since the 1990s, and the number of counties that are now deemed high risk for Lyme has increased by more than 320% in the same period. (Environmental Protection Agency, 2017)</a:t>
            </a:r>
            <a:endParaRPr sz="1200" b="0" i="0" u="none" strike="noStrike" cap="none">
              <a:solidFill>
                <a:srgbClr val="3C78D8"/>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rgbClr val="000000"/>
                </a:solidFill>
                <a:latin typeface="Calibri"/>
                <a:ea typeface="Calibri"/>
                <a:cs typeface="Calibri"/>
                <a:sym typeface="Calibri"/>
              </a:rPr>
              <a:t>The geographic range of ticks in the U.S. has increased over 50% since 1998. </a:t>
            </a:r>
            <a:r>
              <a:rPr lang="en-US" sz="1200" b="0" i="0" u="none" strike="noStrike" cap="none">
                <a:solidFill>
                  <a:schemeClr val="dk1"/>
                </a:solidFill>
                <a:latin typeface="Calibri"/>
                <a:ea typeface="Calibri"/>
                <a:cs typeface="Calibri"/>
                <a:sym typeface="Calibri"/>
              </a:rPr>
              <a:t>(Medical Society Consortium, 2017).</a:t>
            </a:r>
            <a:endParaRPr sz="1200" b="0" i="0" u="none" strike="noStrike" cap="none">
              <a:solidFill>
                <a:schemeClr val="dk1"/>
              </a:solidFill>
              <a:latin typeface="Calibri"/>
              <a:ea typeface="Calibri"/>
              <a:cs typeface="Calibri"/>
              <a:sym typeface="Calibri"/>
            </a:endParaRPr>
          </a:p>
        </p:txBody>
      </p:sp>
      <p:sp>
        <p:nvSpPr>
          <p:cNvPr id="195" name="Google Shape;19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b="1"/>
              <a:t>Specific figures </a:t>
            </a:r>
            <a:r>
              <a:rPr lang="en-US">
                <a:solidFill>
                  <a:srgbClr val="FF0000"/>
                </a:solidFill>
              </a:rPr>
              <a:t>(share one or two of these based on your audience)</a:t>
            </a:r>
            <a:r>
              <a:rPr lang="en-US" b="1"/>
              <a:t>:</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Everyone is affected, but the </a:t>
            </a:r>
            <a:r>
              <a:rPr lang="en-US"/>
              <a:t>most</a:t>
            </a:r>
            <a:r>
              <a:rPr lang="en-US" sz="1200" b="0" i="0" u="none" strike="noStrike" cap="none">
                <a:solidFill>
                  <a:schemeClr val="dk1"/>
                </a:solidFill>
                <a:latin typeface="Calibri"/>
                <a:ea typeface="Calibri"/>
                <a:cs typeface="Calibri"/>
                <a:sym typeface="Calibri"/>
              </a:rPr>
              <a:t> vulnerable are children, older adults, people in poverty, people with disabilities. (Medical Society Consortium, 2017).</a:t>
            </a: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Destruction of infrastructure from severe weather leads to equipment and supply shortages. For example, Hurricane Maria in Puerto Rico led to medication and medical supply shortages a</a:t>
            </a:r>
            <a:r>
              <a:rPr lang="en-US"/>
              <a:t>round</a:t>
            </a:r>
            <a:r>
              <a:rPr lang="en-US" sz="1200" b="0" i="0" u="none" strike="noStrike" cap="none">
                <a:solidFill>
                  <a:schemeClr val="dk1"/>
                </a:solidFill>
                <a:latin typeface="Calibri"/>
                <a:ea typeface="Calibri"/>
                <a:cs typeface="Calibri"/>
                <a:sym typeface="Calibri"/>
              </a:rPr>
              <a:t> the world.</a:t>
            </a: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Changing rainfall and flooding decreases security in water and food supply, which leads to 3.1 million deaths annually. (World Health Organization, 2017)</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03" name="Google Shape;20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000"/>
              <a:buFont typeface="Noto Sans Symbols"/>
              <a:buChar char="∙"/>
            </a:pPr>
            <a:r>
              <a:rPr lang="en-US" sz="1200" b="0" i="0" u="none" strike="noStrike" cap="none" dirty="0">
                <a:solidFill>
                  <a:srgbClr val="000000"/>
                </a:solidFill>
                <a:latin typeface="Calibri"/>
                <a:ea typeface="Calibri"/>
                <a:cs typeface="Calibri"/>
                <a:sym typeface="Calibri"/>
              </a:rPr>
              <a:t>Physical health impacts of climate change also have implications for mental health, such as when individuals struggle with disease related to climate change or when they lose physical infrastructure such as a home or business.</a:t>
            </a:r>
            <a:endParaRPr sz="1000" b="0" i="0" u="none" strike="noStrike" cap="none"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200" b="0" i="0" u="none" strike="noStrike" cap="none" dirty="0">
                <a:solidFill>
                  <a:srgbClr val="000000"/>
                </a:solidFill>
                <a:latin typeface="Calibri"/>
                <a:ea typeface="Calibri"/>
                <a:cs typeface="Calibri"/>
                <a:sym typeface="Calibri"/>
              </a:rPr>
              <a:t>Most vulnerable: Children, the elderly, pregnant women, people with pre-existing mental health conditions, those in poverty, homeless, first responders </a:t>
            </a:r>
            <a:r>
              <a:rPr lang="en-US" sz="1000" b="0" i="0" u="none" strike="noStrike" cap="none" dirty="0">
                <a:solidFill>
                  <a:schemeClr val="dk1"/>
                </a:solidFill>
                <a:latin typeface="Calibri"/>
                <a:ea typeface="Calibri"/>
                <a:cs typeface="Calibri"/>
                <a:sym typeface="Calibri"/>
              </a:rPr>
              <a:t>(</a:t>
            </a:r>
            <a:r>
              <a:rPr lang="en-US" sz="1000" b="0" i="0" u="sng" strike="noStrike" cap="none" dirty="0">
                <a:solidFill>
                  <a:schemeClr val="hlink"/>
                </a:solidFill>
                <a:latin typeface="Calibri"/>
                <a:ea typeface="Calibri"/>
                <a:cs typeface="Calibri"/>
                <a:sym typeface="Calibri"/>
                <a:hlinkClick r:id="rId3"/>
              </a:rPr>
              <a:t>Medical Society Consortium, 2017</a:t>
            </a:r>
            <a:r>
              <a:rPr lang="en-US" sz="1000" b="0" i="0" u="none" strike="noStrike" cap="none" dirty="0">
                <a:solidFill>
                  <a:schemeClr val="dk1"/>
                </a:solidFill>
                <a:latin typeface="Calibri"/>
                <a:ea typeface="Calibri"/>
                <a:cs typeface="Calibri"/>
                <a:sym typeface="Calibri"/>
              </a:rPr>
              <a:t>)</a:t>
            </a:r>
            <a:endParaRPr sz="1000" b="0" i="0" u="none" strike="noStrike" cap="none"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200" b="0" i="0" u="none" strike="noStrike" cap="none" dirty="0">
                <a:solidFill>
                  <a:srgbClr val="000000"/>
                </a:solidFill>
                <a:latin typeface="Calibri"/>
                <a:ea typeface="Calibri"/>
                <a:cs typeface="Calibri"/>
                <a:sym typeface="Calibri"/>
              </a:rPr>
              <a:t>U.N. International Organization for Migration estimates an additional 200 </a:t>
            </a:r>
            <a:r>
              <a:rPr lang="en-US" dirty="0">
                <a:solidFill>
                  <a:srgbClr val="000000"/>
                </a:solidFill>
              </a:rPr>
              <a:t>million</a:t>
            </a:r>
            <a:r>
              <a:rPr lang="en-US" sz="1200" b="0" i="0" u="none" strike="noStrike" cap="none" dirty="0">
                <a:solidFill>
                  <a:srgbClr val="000000"/>
                </a:solidFill>
                <a:latin typeface="Calibri"/>
                <a:ea typeface="Calibri"/>
                <a:cs typeface="Calibri"/>
                <a:sym typeface="Calibri"/>
              </a:rPr>
              <a:t> migrants by mid-century. This applies to the United States as well. For instance, 215,000 Puerto Ricans have arrived in Florida since Hurricane Maria</a:t>
            </a:r>
            <a:r>
              <a:rPr lang="en-US" dirty="0">
                <a:solidFill>
                  <a:srgbClr val="000000"/>
                </a:solidFill>
              </a:rPr>
              <a:t>.</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CBSMiami</a:t>
            </a:r>
            <a:r>
              <a:rPr lang="en-US" sz="1200" b="0" i="0" u="none" strike="noStrike" cap="none" dirty="0">
                <a:solidFill>
                  <a:srgbClr val="000000"/>
                </a:solidFill>
                <a:latin typeface="Calibri"/>
                <a:ea typeface="Calibri"/>
                <a:cs typeface="Calibri"/>
                <a:sym typeface="Calibri"/>
              </a:rPr>
              <a:t>, 2017) See article titled “</a:t>
            </a:r>
            <a:r>
              <a:rPr lang="en-US" sz="1200" b="0" i="0" u="sng" strike="noStrike" cap="none" dirty="0">
                <a:solidFill>
                  <a:schemeClr val="hlink"/>
                </a:solidFill>
                <a:latin typeface="Calibri"/>
                <a:ea typeface="Calibri"/>
                <a:cs typeface="Calibri"/>
                <a:sym typeface="Calibri"/>
                <a:hlinkClick r:id="rId4"/>
              </a:rPr>
              <a:t>How to save a town from rising waters</a:t>
            </a:r>
            <a:r>
              <a:rPr lang="en-US" sz="1200" b="0" i="0" u="none" strike="noStrike" cap="none" dirty="0">
                <a:solidFill>
                  <a:srgbClr val="000000"/>
                </a:solidFill>
                <a:latin typeface="Calibri"/>
                <a:ea typeface="Calibri"/>
                <a:cs typeface="Calibri"/>
                <a:sym typeface="Calibri"/>
              </a:rPr>
              <a:t>” for a story that outlines the first American government-financed community resettlement. </a:t>
            </a:r>
            <a:endParaRPr dirty="0">
              <a:solidFill>
                <a:srgbClr val="000000"/>
              </a:solidFill>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200" b="0" i="0" u="none" strike="noStrike" cap="none" dirty="0">
                <a:solidFill>
                  <a:srgbClr val="000000"/>
                </a:solidFill>
                <a:latin typeface="Calibri"/>
                <a:ea typeface="Calibri"/>
                <a:cs typeface="Calibri"/>
                <a:sym typeface="Calibri"/>
              </a:rPr>
              <a:t>International example: Syrian drought → forced migration to urban areas → larger populations living in cities causes resource strain → civil unrest → refugees</a:t>
            </a:r>
            <a:endParaRPr sz="1000" b="0" i="0" u="none" strike="noStrike" cap="none"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200" b="0" i="0" u="none" strike="noStrike" cap="none" dirty="0">
                <a:solidFill>
                  <a:srgbClr val="000000"/>
                </a:solidFill>
                <a:latin typeface="Calibri"/>
                <a:ea typeface="Calibri"/>
                <a:cs typeface="Calibri"/>
                <a:sym typeface="Calibri"/>
              </a:rPr>
              <a:t>Health professionals will also feel the impacts:</a:t>
            </a:r>
            <a:endParaRPr sz="1000" b="0" i="0" u="none" strike="noStrike" cap="none" dirty="0">
              <a:solidFill>
                <a:schemeClr val="dk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rgbClr val="000000"/>
              </a:buClr>
              <a:buSzPts val="1000"/>
              <a:buFont typeface="Courier New"/>
              <a:buChar char="o"/>
            </a:pPr>
            <a:r>
              <a:rPr lang="en-US" sz="1200" b="0" i="0" u="none" strike="noStrike" cap="none" dirty="0">
                <a:solidFill>
                  <a:srgbClr val="000000"/>
                </a:solidFill>
                <a:latin typeface="Calibri"/>
                <a:ea typeface="Calibri"/>
                <a:cs typeface="Calibri"/>
                <a:sym typeface="Calibri"/>
              </a:rPr>
              <a:t>Forefront of emergent care (crisis response)</a:t>
            </a:r>
            <a:endParaRPr sz="1000" b="0" i="0" u="none" strike="noStrike" cap="none" dirty="0">
              <a:solidFill>
                <a:schemeClr val="dk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rgbClr val="000000"/>
              </a:buClr>
              <a:buSzPts val="1000"/>
              <a:buFont typeface="Courier New"/>
              <a:buChar char="o"/>
            </a:pPr>
            <a:r>
              <a:rPr lang="en-US" sz="1200" b="0" i="0" u="none" strike="noStrike" cap="none" dirty="0">
                <a:solidFill>
                  <a:srgbClr val="000000"/>
                </a:solidFill>
                <a:latin typeface="Calibri"/>
                <a:ea typeface="Calibri"/>
                <a:cs typeface="Calibri"/>
                <a:sym typeface="Calibri"/>
              </a:rPr>
              <a:t>Migration leads to changing patient population with more complex health needs (language, insurance, health histories, trauma, etc.)</a:t>
            </a:r>
            <a:endParaRPr sz="1000" b="0" i="0" u="none" strike="noStrike" cap="none" dirty="0">
              <a:solidFill>
                <a:schemeClr val="dk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rgbClr val="000000"/>
              </a:buClr>
              <a:buSzPts val="1000"/>
              <a:buFont typeface="Courier New"/>
              <a:buChar char="o"/>
            </a:pPr>
            <a:r>
              <a:rPr lang="en-US" sz="1200" b="0" i="0" u="none" strike="noStrike" cap="none" dirty="0">
                <a:solidFill>
                  <a:srgbClr val="000000"/>
                </a:solidFill>
                <a:latin typeface="Calibri"/>
                <a:ea typeface="Calibri"/>
                <a:cs typeface="Calibri"/>
                <a:sym typeface="Calibri"/>
              </a:rPr>
              <a:t>Limited resources with greater patient needs</a:t>
            </a:r>
            <a:endParaRPr sz="1000" b="0" i="0" u="none" strike="noStrike" cap="none"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200" b="0" i="0" u="none" strike="noStrike" cap="none" dirty="0">
                <a:solidFill>
                  <a:srgbClr val="000000"/>
                </a:solidFill>
                <a:latin typeface="Calibri"/>
                <a:ea typeface="Calibri"/>
                <a:cs typeface="Calibri"/>
                <a:sym typeface="Calibri"/>
              </a:rPr>
              <a:t>See resource titled “</a:t>
            </a:r>
            <a:r>
              <a:rPr lang="en-US" sz="1200" b="0" i="0" u="sng" strike="noStrike" cap="none" dirty="0">
                <a:solidFill>
                  <a:schemeClr val="hlink"/>
                </a:solidFill>
                <a:latin typeface="Calibri"/>
                <a:ea typeface="Calibri"/>
                <a:cs typeface="Calibri"/>
                <a:sym typeface="Calibri"/>
                <a:hlinkClick r:id="rId5"/>
              </a:rPr>
              <a:t>Mental health and our changing climate: Impacts, implications and guidance</a:t>
            </a:r>
            <a:r>
              <a:rPr lang="en-US" sz="1200" b="0" i="0" u="none" strike="noStrike" cap="none" dirty="0">
                <a:solidFill>
                  <a:srgbClr val="000000"/>
                </a:solidFill>
                <a:latin typeface="Calibri"/>
                <a:ea typeface="Calibri"/>
                <a:cs typeface="Calibri"/>
                <a:sym typeface="Calibri"/>
              </a:rPr>
              <a:t>” (Climate for Health, 2017).</a:t>
            </a:r>
            <a:endParaRPr sz="1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mbria"/>
                <a:ea typeface="Cambria"/>
                <a:cs typeface="Cambria"/>
                <a:sym typeface="Cambria"/>
              </a:rPr>
              <a:t> </a:t>
            </a:r>
            <a:endParaRPr dirty="0"/>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211" name="Google Shape;2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9525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Calibri"/>
                <a:ea typeface="Calibri"/>
                <a:cs typeface="Calibri"/>
                <a:sym typeface="Calibri"/>
              </a:rPr>
              <a:t>Health impacts of climate change vary by region. Sharing specific stories or examples of how our health is harmed by climate change makes the issue more “real” for many</a:t>
            </a:r>
            <a:r>
              <a:rPr lang="en-US"/>
              <a:t> </a:t>
            </a:r>
            <a:r>
              <a:rPr lang="en-US" sz="1200" b="0" i="0" u="none" strike="noStrike" cap="none">
                <a:solidFill>
                  <a:schemeClr val="dk1"/>
                </a:solidFill>
                <a:latin typeface="Calibri"/>
                <a:ea typeface="Calibri"/>
                <a:cs typeface="Calibri"/>
                <a:sym typeface="Calibri"/>
              </a:rPr>
              <a:t>people. See this image and the links below for further information about specific impacts in your area:</a:t>
            </a:r>
            <a:endParaRPr/>
          </a:p>
          <a:p>
            <a:pPr marL="247650" marR="0" lvl="0"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2476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Climate Central “States of Change:” </a:t>
            </a:r>
            <a:r>
              <a:rPr lang="en-US" sz="1200" b="1" i="0" u="none" strike="noStrike" cap="none">
                <a:solidFill>
                  <a:schemeClr val="dk1"/>
                </a:solidFill>
                <a:latin typeface="Calibri"/>
                <a:ea typeface="Calibri"/>
                <a:cs typeface="Calibri"/>
                <a:sym typeface="Calibri"/>
              </a:rPr>
              <a:t>Stories of climate change from close to home </a:t>
            </a:r>
            <a:r>
              <a:rPr lang="en-US" sz="1200" b="0" i="0" u="none" strike="noStrike" cap="none">
                <a:solidFill>
                  <a:schemeClr val="dk1"/>
                </a:solidFill>
                <a:latin typeface="Calibri"/>
                <a:ea typeface="Calibri"/>
                <a:cs typeface="Calibri"/>
                <a:sym typeface="Calibri"/>
              </a:rPr>
              <a:t>- http://www.climatecentral.org/states-of-change#/nation</a:t>
            </a:r>
            <a:endParaRPr/>
          </a:p>
          <a:p>
            <a:pPr marL="2476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US EPA </a:t>
            </a:r>
            <a:r>
              <a:rPr lang="en-US" sz="1200" b="1" i="0" u="none" strike="noStrike" cap="none">
                <a:solidFill>
                  <a:schemeClr val="dk1"/>
                </a:solidFill>
                <a:latin typeface="Calibri"/>
                <a:ea typeface="Calibri"/>
                <a:cs typeface="Calibri"/>
                <a:sym typeface="Calibri"/>
              </a:rPr>
              <a:t>“Climate Change Impacts by State” factsheets </a:t>
            </a:r>
            <a:r>
              <a:rPr lang="en-US" sz="1200" b="0" i="0" u="none" strike="noStrike" cap="none">
                <a:solidFill>
                  <a:schemeClr val="dk1"/>
                </a:solidFill>
                <a:latin typeface="Calibri"/>
                <a:ea typeface="Calibri"/>
                <a:cs typeface="Calibri"/>
                <a:sym typeface="Calibri"/>
              </a:rPr>
              <a:t>(as of January 2017) - https://19january2017snapshot.epa.gov/climate-impacts/climate-change-impacts-state_.html</a:t>
            </a:r>
            <a:endParaRPr/>
          </a:p>
          <a:p>
            <a:pPr marL="2476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National Climate Assessment: </a:t>
            </a:r>
            <a:r>
              <a:rPr lang="en-US" sz="1200" b="1" i="0" u="none" strike="noStrike" cap="none">
                <a:solidFill>
                  <a:schemeClr val="dk1"/>
                </a:solidFill>
                <a:latin typeface="Calibri"/>
                <a:ea typeface="Calibri"/>
                <a:cs typeface="Calibri"/>
                <a:sym typeface="Calibri"/>
              </a:rPr>
              <a:t>Exploration of regional impacts </a:t>
            </a:r>
            <a:r>
              <a:rPr lang="en-US" sz="1200" b="0" i="0" u="none" strike="noStrike" cap="none">
                <a:solidFill>
                  <a:schemeClr val="dk1"/>
                </a:solidFill>
                <a:latin typeface="Calibri"/>
                <a:ea typeface="Calibri"/>
                <a:cs typeface="Calibri"/>
                <a:sym typeface="Calibri"/>
              </a:rPr>
              <a:t>- https://nca2014.globalchange.gov/report#section-1948</a:t>
            </a:r>
            <a:endParaRPr/>
          </a:p>
          <a:p>
            <a:pPr marL="2476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Natural Resources Defense Council</a:t>
            </a:r>
            <a:r>
              <a:rPr lang="en-US"/>
              <a:t> </a:t>
            </a:r>
            <a:r>
              <a:rPr lang="en-US" sz="1200" b="0" i="0" u="none" strike="noStrike" cap="none">
                <a:solidFill>
                  <a:schemeClr val="dk1"/>
                </a:solidFill>
                <a:latin typeface="Calibri"/>
                <a:ea typeface="Calibri"/>
                <a:cs typeface="Calibri"/>
                <a:sym typeface="Calibri"/>
              </a:rPr>
              <a:t> “Health Risks and Climate Change:” </a:t>
            </a:r>
            <a:r>
              <a:rPr lang="en-US" sz="1200" b="1" i="0" u="none" strike="noStrike" cap="none">
                <a:solidFill>
                  <a:schemeClr val="dk1"/>
                </a:solidFill>
                <a:latin typeface="Calibri"/>
                <a:ea typeface="Calibri"/>
                <a:cs typeface="Calibri"/>
                <a:sym typeface="Calibri"/>
              </a:rPr>
              <a:t>State-specific fact sheets for ILLINOIS, IOWA, MICHIGAN, MISSOURI, OHIO, PENNSYLVANIA, AND VIRGINA</a:t>
            </a:r>
            <a:r>
              <a:rPr lang="en-US" sz="1200" b="0" i="0" u="none" strike="noStrike" cap="none">
                <a:solidFill>
                  <a:schemeClr val="dk1"/>
                </a:solidFill>
                <a:latin typeface="Calibri"/>
                <a:ea typeface="Calibri"/>
                <a:cs typeface="Calibri"/>
                <a:sym typeface="Calibri"/>
              </a:rPr>
              <a:t> - https://www.nrdc.org/resources/health-risks-and-climate-change</a:t>
            </a:r>
            <a:endParaRPr/>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171450" marR="0" lvl="0" indent="-9525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Calibri"/>
                <a:ea typeface="Calibri"/>
                <a:cs typeface="Calibri"/>
                <a:sym typeface="Calibri"/>
              </a:rPr>
              <a:t>(Image source: The Medical Society Consortium on Climate &amp; Health - https://medsocietiesforclimatehealth.org/reports/medical-alert/)</a:t>
            </a:r>
            <a:endParaRPr/>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19" name="Google Shape;21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rgbClr val="FF0000"/>
                </a:solidFill>
                <a:latin typeface="Calibri"/>
                <a:ea typeface="Calibri"/>
                <a:cs typeface="Calibri"/>
                <a:sym typeface="Calibri"/>
              </a:rPr>
              <a:t>Update this slide with imagery for climate and health impacts most relevant in your region.</a:t>
            </a:r>
            <a:endParaRPr>
              <a:solidFill>
                <a:srgbClr val="FF0000"/>
              </a:solidFill>
            </a:endParaRPr>
          </a:p>
        </p:txBody>
      </p:sp>
      <p:sp>
        <p:nvSpPr>
          <p:cNvPr id="225" name="Google Shape;22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34" name="Google Shape;23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solidFill>
                  <a:srgbClr val="FF0000"/>
                </a:solidFill>
              </a:rPr>
              <a:t>S</a:t>
            </a:r>
            <a:r>
              <a:rPr lang="en-US" sz="1200" b="0" i="0" u="none" strike="noStrike" cap="none">
                <a:solidFill>
                  <a:srgbClr val="FF0000"/>
                </a:solidFill>
                <a:latin typeface="Calibri"/>
                <a:ea typeface="Calibri"/>
                <a:cs typeface="Calibri"/>
                <a:sym typeface="Calibri"/>
              </a:rPr>
              <a:t>ee the Practice Greenhealth Greenhouse Gas Reduction Toolkit section on “Leadership Engagement and Goal Setting” for additional guidance on how to make the pitch, which will help inform this slide deck.</a:t>
            </a:r>
            <a:endParaRPr>
              <a:solidFill>
                <a:srgbClr val="FF0000"/>
              </a:solidFil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40" name="Google Shape;24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solidFill>
                  <a:srgbClr val="FF0000"/>
                </a:solidFill>
              </a:rPr>
              <a:t>See the Practice Greenhealth Greenhouse Gas Reduction Toolkit section on “Leadership Engagement and Goal Setting” for additional guidance on how to make the pitch, which will help inform this slide deck.</a:t>
            </a: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47" name="Google Shape;24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Work with your Member Engagement Manager at Practice Greenhealth to compare median and 90</a:t>
            </a:r>
            <a:r>
              <a:rPr lang="en-US" sz="1200" b="0" i="0" u="none" strike="noStrike" cap="none" baseline="30000">
                <a:solidFill>
                  <a:schemeClr val="dk1"/>
                </a:solidFill>
                <a:latin typeface="Calibri"/>
                <a:ea typeface="Calibri"/>
                <a:cs typeface="Calibri"/>
                <a:sym typeface="Calibri"/>
              </a:rPr>
              <a:t>th</a:t>
            </a:r>
            <a:r>
              <a:rPr lang="en-US" sz="1200" b="0" i="0" u="none" strike="noStrike" cap="none">
                <a:solidFill>
                  <a:schemeClr val="dk1"/>
                </a:solidFill>
                <a:latin typeface="Calibri"/>
                <a:ea typeface="Calibri"/>
                <a:cs typeface="Calibri"/>
                <a:sym typeface="Calibri"/>
              </a:rPr>
              <a:t> percentile EUI and renewable energy data to compare where your hospital / health system is at in terms on progress.</a:t>
            </a:r>
            <a:endParaRPr sz="1200" b="0" i="0" u="none" strike="noStrike" cap="none">
              <a:solidFill>
                <a:schemeClr val="dk1"/>
              </a:solidFill>
              <a:latin typeface="Calibri"/>
              <a:ea typeface="Calibri"/>
              <a:cs typeface="Calibri"/>
              <a:sym typeface="Calibri"/>
            </a:endParaRPr>
          </a:p>
        </p:txBody>
      </p:sp>
      <p:sp>
        <p:nvSpPr>
          <p:cNvPr id="254" name="Google Shape;25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60" name="Google Shape;26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20" name="Google Shape;12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Earlier in the presentation</a:t>
            </a:r>
            <a:r>
              <a:rPr lang="en-US" dirty="0"/>
              <a:t>, we discussed</a:t>
            </a:r>
            <a:r>
              <a:rPr lang="en-US" sz="1200" b="0" i="0" u="none" strike="noStrike" cap="none" dirty="0">
                <a:solidFill>
                  <a:schemeClr val="dk1"/>
                </a:solidFill>
                <a:latin typeface="Calibri"/>
                <a:ea typeface="Calibri"/>
                <a:cs typeface="Calibri"/>
                <a:sym typeface="Calibri"/>
              </a:rPr>
              <a:t> why action is urgent, and international and U.S.</a:t>
            </a:r>
            <a:r>
              <a:rPr lang="en-US" dirty="0"/>
              <a:t>-</a:t>
            </a:r>
            <a:r>
              <a:rPr lang="en-US" sz="1200" b="0" i="0" u="none" strike="noStrike" cap="none" dirty="0">
                <a:solidFill>
                  <a:schemeClr val="dk1"/>
                </a:solidFill>
                <a:latin typeface="Calibri"/>
                <a:ea typeface="Calibri"/>
                <a:cs typeface="Calibri"/>
                <a:sym typeface="Calibri"/>
              </a:rPr>
              <a:t>based organizations are repeating this message.</a:t>
            </a:r>
            <a:endParaRPr dirty="0"/>
          </a:p>
          <a:p>
            <a:pPr marL="22860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The Lancet released its 2015 commission that “Tackling climate change could be the greatest global health opportunity of the 21</a:t>
            </a:r>
            <a:r>
              <a:rPr lang="en-US" sz="1200" b="0" i="0" u="none" strike="noStrike" cap="none" baseline="30000" dirty="0">
                <a:solidFill>
                  <a:schemeClr val="dk1"/>
                </a:solidFill>
                <a:latin typeface="Calibri"/>
                <a:ea typeface="Calibri"/>
                <a:cs typeface="Calibri"/>
                <a:sym typeface="Calibri"/>
              </a:rPr>
              <a:t>st</a:t>
            </a:r>
            <a:r>
              <a:rPr lang="en-US" sz="1200" b="0" i="0" u="none" strike="noStrike" cap="none" dirty="0">
                <a:solidFill>
                  <a:schemeClr val="dk1"/>
                </a:solidFill>
                <a:latin typeface="Calibri"/>
                <a:ea typeface="Calibri"/>
                <a:cs typeface="Calibri"/>
                <a:sym typeface="Calibri"/>
              </a:rPr>
              <a:t> century.” https://</a:t>
            </a:r>
            <a:r>
              <a:rPr lang="en-US" sz="1200" b="0" i="0" u="none" strike="noStrike" cap="none" dirty="0" err="1">
                <a:solidFill>
                  <a:schemeClr val="dk1"/>
                </a:solidFill>
                <a:latin typeface="Calibri"/>
                <a:ea typeface="Calibri"/>
                <a:cs typeface="Calibri"/>
                <a:sym typeface="Calibri"/>
              </a:rPr>
              <a:t>www.thelancet.com</a:t>
            </a:r>
            <a:r>
              <a:rPr lang="en-US" sz="1200" b="0" i="0" u="none" strike="noStrike" cap="none" dirty="0">
                <a:solidFill>
                  <a:schemeClr val="dk1"/>
                </a:solidFill>
                <a:latin typeface="Calibri"/>
                <a:ea typeface="Calibri"/>
                <a:cs typeface="Calibri"/>
                <a:sym typeface="Calibri"/>
              </a:rPr>
              <a:t>/journals/lancet/article/PIIS0140-6736(15)60931-X/abstract</a:t>
            </a:r>
            <a:endParaRPr dirty="0"/>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The American Hospital Association’s Sustainability Roadmap for hospitals even has a recommendation for advanced hospitals to target carbon neutral by 2050.</a:t>
            </a:r>
            <a:endParaRPr dirty="0"/>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And finally, the Medical Society Consortium on Climate and Health has organized over 20 medical associations that have recognized climate and health as an issue for patients and for the health sector.</a:t>
            </a:r>
            <a:endParaRPr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Medical societies that are urging climate action:</a:t>
            </a:r>
            <a:endParaRPr dirty="0"/>
          </a:p>
          <a:p>
            <a:pPr marL="457200" marR="0" lvl="0" indent="-228600" algn="l" rtl="0">
              <a:lnSpc>
                <a:spcPct val="100000"/>
              </a:lnSpc>
              <a:spcBef>
                <a:spcPts val="0"/>
              </a:spcBef>
              <a:spcAft>
                <a:spcPts val="0"/>
              </a:spcAft>
              <a:buClr>
                <a:srgbClr val="000000"/>
              </a:buClr>
              <a:buSzPts val="1400"/>
              <a:buFont typeface="Arial"/>
              <a:buNone/>
            </a:pPr>
            <a:r>
              <a:rPr lang="en-US" sz="1200" b="0" i="0" u="sng" strike="noStrike" cap="none" dirty="0">
                <a:solidFill>
                  <a:schemeClr val="hlink"/>
                </a:solidFill>
                <a:latin typeface="Calibri"/>
                <a:ea typeface="Calibri"/>
                <a:cs typeface="Calibri"/>
                <a:sym typeface="Calibri"/>
                <a:hlinkClick r:id="rId3"/>
              </a:rPr>
              <a:t>American College of Physicians</a:t>
            </a:r>
            <a:r>
              <a:rPr lang="en-US" sz="1200" b="0" i="0" u="none" strike="noStrike" cap="none" dirty="0">
                <a:solidFill>
                  <a:schemeClr val="dk1"/>
                </a:solidFill>
                <a:latin typeface="Calibri"/>
                <a:ea typeface="Calibri"/>
                <a:cs typeface="Calibri"/>
                <a:sym typeface="Calibri"/>
              </a:rPr>
              <a:t> (ACP)</a:t>
            </a:r>
            <a:endParaRPr dirty="0"/>
          </a:p>
          <a:p>
            <a:pPr marL="457200" marR="0" lvl="0" indent="-228600" algn="l" rtl="0">
              <a:lnSpc>
                <a:spcPct val="100000"/>
              </a:lnSpc>
              <a:spcBef>
                <a:spcPts val="0"/>
              </a:spcBef>
              <a:spcAft>
                <a:spcPts val="0"/>
              </a:spcAft>
              <a:buClr>
                <a:srgbClr val="000000"/>
              </a:buClr>
              <a:buSzPts val="1400"/>
              <a:buFont typeface="Arial"/>
              <a:buNone/>
            </a:pPr>
            <a:r>
              <a:rPr lang="en-US" sz="1200" b="0" i="0" u="sng" strike="noStrike" cap="none" dirty="0">
                <a:solidFill>
                  <a:schemeClr val="hlink"/>
                </a:solidFill>
                <a:latin typeface="Calibri"/>
                <a:ea typeface="Calibri"/>
                <a:cs typeface="Calibri"/>
                <a:sym typeface="Calibri"/>
                <a:hlinkClick r:id="rId4"/>
              </a:rPr>
              <a:t>American Academy of Family Physicians</a:t>
            </a:r>
            <a:r>
              <a:rPr lang="en-US" sz="1200" b="0" i="0" u="none" strike="noStrike" cap="none" dirty="0">
                <a:solidFill>
                  <a:schemeClr val="dk1"/>
                </a:solidFill>
                <a:latin typeface="Calibri"/>
                <a:ea typeface="Calibri"/>
                <a:cs typeface="Calibri"/>
                <a:sym typeface="Calibri"/>
              </a:rPr>
              <a:t> (AAFP)</a:t>
            </a:r>
            <a:endParaRPr dirty="0"/>
          </a:p>
          <a:p>
            <a:pPr marL="457200" marR="0" lvl="0" indent="-228600" algn="l" rtl="0">
              <a:lnSpc>
                <a:spcPct val="100000"/>
              </a:lnSpc>
              <a:spcBef>
                <a:spcPts val="0"/>
              </a:spcBef>
              <a:spcAft>
                <a:spcPts val="0"/>
              </a:spcAft>
              <a:buClr>
                <a:srgbClr val="000000"/>
              </a:buClr>
              <a:buSzPts val="1400"/>
              <a:buFont typeface="Arial"/>
              <a:buNone/>
            </a:pPr>
            <a:r>
              <a:rPr lang="en-US" sz="1200" b="0" i="0" u="sng" strike="noStrike" cap="none" dirty="0">
                <a:solidFill>
                  <a:schemeClr val="hlink"/>
                </a:solidFill>
                <a:latin typeface="Calibri"/>
                <a:ea typeface="Calibri"/>
                <a:cs typeface="Calibri"/>
                <a:sym typeface="Calibri"/>
                <a:hlinkClick r:id="rId5"/>
              </a:rPr>
              <a:t>American Academy of Pediatrics</a:t>
            </a:r>
            <a:r>
              <a:rPr lang="en-US" sz="1200" b="0" i="0" u="none" strike="noStrike" cap="none" dirty="0">
                <a:solidFill>
                  <a:schemeClr val="dk1"/>
                </a:solidFill>
                <a:latin typeface="Calibri"/>
                <a:ea typeface="Calibri"/>
                <a:cs typeface="Calibri"/>
                <a:sym typeface="Calibri"/>
              </a:rPr>
              <a:t> (AAP)</a:t>
            </a:r>
            <a:endParaRPr dirty="0"/>
          </a:p>
          <a:p>
            <a:pPr marL="457200" marR="0" lvl="0" indent="-228600" algn="l" rtl="0">
              <a:lnSpc>
                <a:spcPct val="100000"/>
              </a:lnSpc>
              <a:spcBef>
                <a:spcPts val="0"/>
              </a:spcBef>
              <a:spcAft>
                <a:spcPts val="0"/>
              </a:spcAft>
              <a:buClr>
                <a:srgbClr val="000000"/>
              </a:buClr>
              <a:buSzPts val="1400"/>
              <a:buFont typeface="Arial"/>
              <a:buNone/>
            </a:pPr>
            <a:r>
              <a:rPr lang="en-US" sz="1200" b="0" i="0" u="sng" strike="noStrike" cap="none" dirty="0">
                <a:solidFill>
                  <a:schemeClr val="hlink"/>
                </a:solidFill>
                <a:latin typeface="Calibri"/>
                <a:ea typeface="Calibri"/>
                <a:cs typeface="Calibri"/>
                <a:sym typeface="Calibri"/>
                <a:hlinkClick r:id="rId6"/>
              </a:rPr>
              <a:t>American College of Obstetricians and Gynecologists</a:t>
            </a:r>
            <a:r>
              <a:rPr lang="en-US" sz="1200" b="0" i="0" u="none" strike="noStrike" cap="none" dirty="0">
                <a:solidFill>
                  <a:schemeClr val="dk1"/>
                </a:solidFill>
                <a:latin typeface="Calibri"/>
                <a:ea typeface="Calibri"/>
                <a:cs typeface="Calibri"/>
                <a:sym typeface="Calibri"/>
              </a:rPr>
              <a:t> (ACOG)</a:t>
            </a:r>
            <a:endParaRPr dirty="0"/>
          </a:p>
          <a:p>
            <a:pPr marL="457200" marR="0" lvl="0" indent="-228600" algn="l" rtl="0">
              <a:lnSpc>
                <a:spcPct val="100000"/>
              </a:lnSpc>
              <a:spcBef>
                <a:spcPts val="0"/>
              </a:spcBef>
              <a:spcAft>
                <a:spcPts val="0"/>
              </a:spcAft>
              <a:buClr>
                <a:srgbClr val="000000"/>
              </a:buClr>
              <a:buSzPts val="1400"/>
              <a:buFont typeface="Arial"/>
              <a:buNone/>
            </a:pPr>
            <a:r>
              <a:rPr lang="en-US" sz="1200" b="0" i="0" u="sng" strike="noStrike" cap="none" dirty="0">
                <a:solidFill>
                  <a:schemeClr val="hlink"/>
                </a:solidFill>
                <a:latin typeface="Calibri"/>
                <a:ea typeface="Calibri"/>
                <a:cs typeface="Calibri"/>
                <a:sym typeface="Calibri"/>
                <a:hlinkClick r:id="rId7"/>
              </a:rPr>
              <a:t>National Medical Association</a:t>
            </a:r>
            <a:r>
              <a:rPr lang="en-US" sz="1200" b="0" i="0" u="none" strike="noStrike" cap="none" dirty="0">
                <a:solidFill>
                  <a:schemeClr val="dk1"/>
                </a:solidFill>
                <a:latin typeface="Calibri"/>
                <a:ea typeface="Calibri"/>
                <a:cs typeface="Calibri"/>
                <a:sym typeface="Calibri"/>
              </a:rPr>
              <a:t> (NMA)</a:t>
            </a:r>
            <a:endParaRPr dirty="0"/>
          </a:p>
          <a:p>
            <a:pPr marL="457200" marR="0" lvl="0" indent="-228600" algn="l" rtl="0">
              <a:lnSpc>
                <a:spcPct val="100000"/>
              </a:lnSpc>
              <a:spcBef>
                <a:spcPts val="0"/>
              </a:spcBef>
              <a:spcAft>
                <a:spcPts val="0"/>
              </a:spcAft>
              <a:buClr>
                <a:srgbClr val="000000"/>
              </a:buClr>
              <a:buSzPts val="1400"/>
              <a:buFont typeface="Arial"/>
              <a:buNone/>
            </a:pPr>
            <a:r>
              <a:rPr lang="en-US" sz="1200" b="0" i="0" u="sng" strike="noStrike" cap="none" dirty="0">
                <a:solidFill>
                  <a:schemeClr val="hlink"/>
                </a:solidFill>
                <a:latin typeface="Calibri"/>
                <a:ea typeface="Calibri"/>
                <a:cs typeface="Calibri"/>
                <a:sym typeface="Calibri"/>
                <a:hlinkClick r:id="rId8"/>
              </a:rPr>
              <a:t>American Academy of Allergy Asthma &amp; Immunology</a:t>
            </a:r>
            <a:r>
              <a:rPr lang="en-US" sz="1200" b="0" i="0" u="none" strike="noStrike" cap="none" dirty="0">
                <a:solidFill>
                  <a:schemeClr val="dk1"/>
                </a:solidFill>
                <a:latin typeface="Calibri"/>
                <a:ea typeface="Calibri"/>
                <a:cs typeface="Calibri"/>
                <a:sym typeface="Calibri"/>
              </a:rPr>
              <a:t> (AAAAI)</a:t>
            </a:r>
            <a:endParaRPr dirty="0"/>
          </a:p>
          <a:p>
            <a:pPr marL="457200" marR="0" lvl="0" indent="-228600" algn="l" rtl="0">
              <a:lnSpc>
                <a:spcPct val="100000"/>
              </a:lnSpc>
              <a:spcBef>
                <a:spcPts val="0"/>
              </a:spcBef>
              <a:spcAft>
                <a:spcPts val="0"/>
              </a:spcAft>
              <a:buClr>
                <a:srgbClr val="000000"/>
              </a:buClr>
              <a:buSzPts val="1400"/>
              <a:buFont typeface="Arial"/>
              <a:buNone/>
            </a:pPr>
            <a:r>
              <a:rPr lang="en-US" sz="1200" b="0" i="0" u="sng" strike="noStrike" cap="none" dirty="0">
                <a:solidFill>
                  <a:schemeClr val="hlink"/>
                </a:solidFill>
                <a:latin typeface="Calibri"/>
                <a:ea typeface="Calibri"/>
                <a:cs typeface="Calibri"/>
                <a:sym typeface="Calibri"/>
                <a:hlinkClick r:id="rId9"/>
              </a:rPr>
              <a:t>American College of Preventive Medicine</a:t>
            </a:r>
            <a:r>
              <a:rPr lang="en-US" sz="1200" b="0" i="0" u="none" strike="noStrike" cap="none" dirty="0">
                <a:solidFill>
                  <a:schemeClr val="dk1"/>
                </a:solidFill>
                <a:latin typeface="Calibri"/>
                <a:ea typeface="Calibri"/>
                <a:cs typeface="Calibri"/>
                <a:sym typeface="Calibri"/>
              </a:rPr>
              <a:t> (ACPM)</a:t>
            </a:r>
            <a:endParaRPr dirty="0"/>
          </a:p>
          <a:p>
            <a:pPr marL="457200" marR="0" lvl="0" indent="-228600" algn="l" rtl="0">
              <a:lnSpc>
                <a:spcPct val="100000"/>
              </a:lnSpc>
              <a:spcBef>
                <a:spcPts val="0"/>
              </a:spcBef>
              <a:spcAft>
                <a:spcPts val="0"/>
              </a:spcAft>
              <a:buClr>
                <a:srgbClr val="000000"/>
              </a:buClr>
              <a:buSzPts val="1400"/>
              <a:buFont typeface="Arial"/>
              <a:buNone/>
            </a:pPr>
            <a:r>
              <a:rPr lang="en-US" sz="1200" b="0" i="0" u="sng" strike="noStrike" cap="none" dirty="0">
                <a:solidFill>
                  <a:schemeClr val="hlink"/>
                </a:solidFill>
                <a:latin typeface="Calibri"/>
                <a:ea typeface="Calibri"/>
                <a:cs typeface="Calibri"/>
                <a:sym typeface="Calibri"/>
                <a:hlinkClick r:id="rId10"/>
              </a:rPr>
              <a:t>American Podiatric Medical Association</a:t>
            </a:r>
            <a:r>
              <a:rPr lang="en-US" sz="1200" b="0" i="0" u="none" strike="noStrike" cap="none" dirty="0">
                <a:solidFill>
                  <a:schemeClr val="dk1"/>
                </a:solidFill>
                <a:latin typeface="Calibri"/>
                <a:ea typeface="Calibri"/>
                <a:cs typeface="Calibri"/>
                <a:sym typeface="Calibri"/>
              </a:rPr>
              <a:t> (APMA)</a:t>
            </a:r>
            <a:endParaRPr dirty="0"/>
          </a:p>
          <a:p>
            <a:pPr marL="457200" marR="0" lvl="0" indent="-228600" algn="l" rtl="0">
              <a:lnSpc>
                <a:spcPct val="100000"/>
              </a:lnSpc>
              <a:spcBef>
                <a:spcPts val="0"/>
              </a:spcBef>
              <a:spcAft>
                <a:spcPts val="0"/>
              </a:spcAft>
              <a:buClr>
                <a:srgbClr val="000000"/>
              </a:buClr>
              <a:buSzPts val="1400"/>
              <a:buFont typeface="Arial"/>
              <a:buNone/>
            </a:pPr>
            <a:r>
              <a:rPr lang="en-US" sz="1200" b="0" i="0" u="sng" strike="noStrike" cap="none" dirty="0">
                <a:solidFill>
                  <a:schemeClr val="hlink"/>
                </a:solidFill>
                <a:latin typeface="Calibri"/>
                <a:ea typeface="Calibri"/>
                <a:cs typeface="Calibri"/>
                <a:sym typeface="Calibri"/>
                <a:hlinkClick r:id="rId11"/>
              </a:rPr>
              <a:t>American Geriatrics Society</a:t>
            </a:r>
            <a:r>
              <a:rPr lang="en-US" sz="1200" b="0" i="0" u="none" strike="noStrike" cap="none" dirty="0">
                <a:solidFill>
                  <a:schemeClr val="dk1"/>
                </a:solidFill>
                <a:latin typeface="Calibri"/>
                <a:ea typeface="Calibri"/>
                <a:cs typeface="Calibri"/>
                <a:sym typeface="Calibri"/>
              </a:rPr>
              <a:t> (AGS)</a:t>
            </a:r>
            <a:endParaRPr dirty="0"/>
          </a:p>
          <a:p>
            <a:pPr marL="457200" marR="0" lvl="0" indent="-228600" algn="l" rtl="0">
              <a:lnSpc>
                <a:spcPct val="100000"/>
              </a:lnSpc>
              <a:spcBef>
                <a:spcPts val="0"/>
              </a:spcBef>
              <a:spcAft>
                <a:spcPts val="0"/>
              </a:spcAft>
              <a:buClr>
                <a:srgbClr val="000000"/>
              </a:buClr>
              <a:buSzPts val="1400"/>
              <a:buFont typeface="Arial"/>
              <a:buNone/>
            </a:pPr>
            <a:r>
              <a:rPr lang="en-US" sz="1200" b="0" i="0" u="sng" strike="noStrike" cap="none" dirty="0">
                <a:solidFill>
                  <a:schemeClr val="hlink"/>
                </a:solidFill>
                <a:latin typeface="Calibri"/>
                <a:ea typeface="Calibri"/>
                <a:cs typeface="Calibri"/>
                <a:sym typeface="Calibri"/>
                <a:hlinkClick r:id="rId12"/>
              </a:rPr>
              <a:t>Society of General Internal Medicine</a:t>
            </a:r>
            <a:r>
              <a:rPr lang="en-US" sz="1200" b="0" i="0" u="none" strike="noStrike" cap="none" dirty="0">
                <a:solidFill>
                  <a:schemeClr val="dk1"/>
                </a:solidFill>
                <a:latin typeface="Calibri"/>
                <a:ea typeface="Calibri"/>
                <a:cs typeface="Calibri"/>
                <a:sym typeface="Calibri"/>
              </a:rPr>
              <a:t> (SGIM)</a:t>
            </a:r>
            <a:endParaRPr dirty="0"/>
          </a:p>
          <a:p>
            <a:pPr marL="457200" marR="0" lvl="0" indent="-228600" algn="l" rtl="0">
              <a:lnSpc>
                <a:spcPct val="100000"/>
              </a:lnSpc>
              <a:spcBef>
                <a:spcPts val="0"/>
              </a:spcBef>
              <a:spcAft>
                <a:spcPts val="0"/>
              </a:spcAft>
              <a:buClr>
                <a:srgbClr val="000000"/>
              </a:buClr>
              <a:buSzPts val="1400"/>
              <a:buFont typeface="Arial"/>
              <a:buNone/>
            </a:pPr>
            <a:r>
              <a:rPr lang="en-US" sz="1200" b="0" i="0" u="sng" strike="noStrike" cap="none" dirty="0">
                <a:solidFill>
                  <a:schemeClr val="hlink"/>
                </a:solidFill>
                <a:latin typeface="Calibri"/>
                <a:ea typeface="Calibri"/>
                <a:cs typeface="Calibri"/>
                <a:sym typeface="Calibri"/>
                <a:hlinkClick r:id="rId13"/>
              </a:rPr>
              <a:t>Academy of Integrative Health and Medicine (AIHM)</a:t>
            </a:r>
            <a:endParaRPr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US" sz="1200" b="0" i="0" u="sng" strike="noStrike" cap="none" dirty="0">
                <a:solidFill>
                  <a:schemeClr val="hlink"/>
                </a:solidFill>
                <a:latin typeface="Calibri"/>
                <a:ea typeface="Calibri"/>
                <a:cs typeface="Calibri"/>
                <a:sym typeface="Calibri"/>
                <a:hlinkClick r:id="rId14"/>
              </a:rPr>
              <a:t>American Association of Community Psychiatrists (AACP)</a:t>
            </a:r>
            <a:endParaRPr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US" sz="1200" b="0" i="0" u="sng" strike="noStrike" cap="none" dirty="0">
                <a:solidFill>
                  <a:schemeClr val="hlink"/>
                </a:solidFill>
                <a:latin typeface="Calibri"/>
                <a:ea typeface="Calibri"/>
                <a:cs typeface="Calibri"/>
                <a:sym typeface="Calibri"/>
                <a:hlinkClick r:id="rId15"/>
              </a:rPr>
              <a:t>California Chapter of American College of Emergency Physicians</a:t>
            </a:r>
            <a:endParaRPr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US" sz="1200" b="0" i="0" u="sng" strike="noStrike" cap="none" dirty="0">
                <a:solidFill>
                  <a:schemeClr val="hlink"/>
                </a:solidFill>
                <a:latin typeface="Calibri"/>
                <a:ea typeface="Calibri"/>
                <a:cs typeface="Calibri"/>
                <a:sym typeface="Calibri"/>
                <a:hlinkClick r:id="rId16"/>
              </a:rPr>
              <a:t>American Telemedicine Association (ATA)</a:t>
            </a:r>
            <a:endParaRPr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US" sz="1200" b="0" i="0" u="sng" strike="noStrike" cap="none" dirty="0">
                <a:solidFill>
                  <a:schemeClr val="hlink"/>
                </a:solidFill>
                <a:latin typeface="Calibri"/>
                <a:ea typeface="Calibri"/>
                <a:cs typeface="Calibri"/>
                <a:sym typeface="Calibri"/>
                <a:hlinkClick r:id="rId17"/>
              </a:rPr>
              <a:t>Society of Gynecologic Oncology (SGO)</a:t>
            </a:r>
            <a:r>
              <a:rPr lang="en-US" sz="1200" b="0" i="0" u="none" strike="noStrike" cap="none" dirty="0">
                <a:solidFill>
                  <a:schemeClr val="dk1"/>
                </a:solidFill>
                <a:latin typeface="Calibri"/>
                <a:ea typeface="Calibri"/>
                <a:cs typeface="Calibri"/>
                <a:sym typeface="Calibri"/>
              </a:rPr>
              <a:t> </a:t>
            </a:r>
            <a:endParaRPr dirty="0"/>
          </a:p>
          <a:p>
            <a:pPr marL="457200" marR="0" lvl="0" indent="-228600" algn="l" rtl="0">
              <a:lnSpc>
                <a:spcPct val="100000"/>
              </a:lnSpc>
              <a:spcBef>
                <a:spcPts val="0"/>
              </a:spcBef>
              <a:spcAft>
                <a:spcPts val="0"/>
              </a:spcAft>
              <a:buClr>
                <a:srgbClr val="000000"/>
              </a:buClr>
              <a:buSzPts val="1400"/>
              <a:buFont typeface="Arial"/>
              <a:buNone/>
            </a:pPr>
            <a:r>
              <a:rPr lang="en-US" sz="1200" b="0" i="0" u="sng" strike="noStrike" cap="none" dirty="0">
                <a:solidFill>
                  <a:schemeClr val="hlink"/>
                </a:solidFill>
                <a:latin typeface="Calibri"/>
                <a:ea typeface="Calibri"/>
                <a:cs typeface="Calibri"/>
                <a:sym typeface="Calibri"/>
                <a:hlinkClick r:id="rId18"/>
              </a:rPr>
              <a:t>American Medical Women’s Association (AMWA)</a:t>
            </a:r>
            <a:endParaRPr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US" sz="1200" b="0" i="0" u="sng" strike="noStrike" cap="none" dirty="0">
                <a:solidFill>
                  <a:schemeClr val="hlink"/>
                </a:solidFill>
                <a:latin typeface="Calibri"/>
                <a:ea typeface="Calibri"/>
                <a:cs typeface="Calibri"/>
                <a:sym typeface="Calibri"/>
                <a:hlinkClick r:id="rId19"/>
              </a:rPr>
              <a:t>American College of Lifestyle Medicine</a:t>
            </a:r>
            <a:r>
              <a:rPr lang="en-US" sz="1200" b="0" i="0" u="none" strike="noStrike" cap="none" dirty="0">
                <a:solidFill>
                  <a:schemeClr val="dk1"/>
                </a:solidFill>
                <a:latin typeface="Calibri"/>
                <a:ea typeface="Calibri"/>
                <a:cs typeface="Calibri"/>
                <a:sym typeface="Calibri"/>
              </a:rPr>
              <a:t> (ACLM)</a:t>
            </a:r>
            <a:endParaRPr dirty="0"/>
          </a:p>
          <a:p>
            <a:pPr marL="457200" marR="0" lvl="0" indent="-228600" algn="l" rtl="0">
              <a:lnSpc>
                <a:spcPct val="100000"/>
              </a:lnSpc>
              <a:spcBef>
                <a:spcPts val="0"/>
              </a:spcBef>
              <a:spcAft>
                <a:spcPts val="0"/>
              </a:spcAft>
              <a:buClr>
                <a:srgbClr val="000000"/>
              </a:buClr>
              <a:buSzPts val="1400"/>
              <a:buFont typeface="Arial"/>
              <a:buNone/>
            </a:pPr>
            <a:r>
              <a:rPr lang="en-US" sz="1200" b="0" i="0" u="sng" strike="noStrike" cap="none" dirty="0">
                <a:solidFill>
                  <a:schemeClr val="hlink"/>
                </a:solidFill>
                <a:latin typeface="Calibri"/>
                <a:ea typeface="Calibri"/>
                <a:cs typeface="Calibri"/>
                <a:sym typeface="Calibri"/>
                <a:hlinkClick r:id="rId20"/>
              </a:rPr>
              <a:t>American Medical Association</a:t>
            </a:r>
            <a:r>
              <a:rPr lang="en-US" sz="1200" b="0" i="0" u="none" strike="noStrike" cap="none" dirty="0">
                <a:solidFill>
                  <a:schemeClr val="dk1"/>
                </a:solidFill>
                <a:latin typeface="Calibri"/>
                <a:ea typeface="Calibri"/>
                <a:cs typeface="Calibri"/>
                <a:sym typeface="Calibri"/>
              </a:rPr>
              <a:t> (AMA)</a:t>
            </a:r>
            <a:endParaRPr dirty="0"/>
          </a:p>
          <a:p>
            <a:pPr marL="457200" marR="0" lvl="0" indent="-228600" algn="l" rtl="0">
              <a:lnSpc>
                <a:spcPct val="100000"/>
              </a:lnSpc>
              <a:spcBef>
                <a:spcPts val="0"/>
              </a:spcBef>
              <a:spcAft>
                <a:spcPts val="0"/>
              </a:spcAft>
              <a:buClr>
                <a:srgbClr val="000000"/>
              </a:buClr>
              <a:buSzPts val="1400"/>
              <a:buFont typeface="Arial"/>
              <a:buNone/>
            </a:pPr>
            <a:r>
              <a:rPr lang="en-US" sz="1200" b="0" i="0" u="sng" strike="noStrike" cap="none" dirty="0">
                <a:solidFill>
                  <a:schemeClr val="hlink"/>
                </a:solidFill>
                <a:latin typeface="Calibri"/>
                <a:ea typeface="Calibri"/>
                <a:cs typeface="Calibri"/>
                <a:sym typeface="Calibri"/>
                <a:hlinkClick r:id="rId21"/>
              </a:rPr>
              <a:t>American Psychiatric Association (APA)</a:t>
            </a:r>
            <a:endParaRPr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US" sz="1200" b="0" i="0" u="sng" strike="noStrike" cap="none" dirty="0">
                <a:solidFill>
                  <a:schemeClr val="hlink"/>
                </a:solidFill>
                <a:latin typeface="Calibri"/>
                <a:ea typeface="Calibri"/>
                <a:cs typeface="Calibri"/>
                <a:sym typeface="Calibri"/>
                <a:hlinkClick r:id="rId22"/>
              </a:rPr>
              <a:t>American College of Osteopathic Internists</a:t>
            </a:r>
            <a:r>
              <a:rPr lang="en-US" sz="1200" b="0" i="0" u="none" strike="noStrike" cap="none" dirty="0">
                <a:solidFill>
                  <a:schemeClr val="dk1"/>
                </a:solidFill>
                <a:latin typeface="Calibri"/>
                <a:ea typeface="Calibri"/>
                <a:cs typeface="Calibri"/>
                <a:sym typeface="Calibri"/>
              </a:rPr>
              <a:t> (ACOI)</a:t>
            </a:r>
            <a:endParaRPr dirty="0"/>
          </a:p>
          <a:p>
            <a:pPr marL="457200" marR="0" lvl="0" indent="-228600" algn="l" rtl="0">
              <a:lnSpc>
                <a:spcPct val="100000"/>
              </a:lnSpc>
              <a:spcBef>
                <a:spcPts val="0"/>
              </a:spcBef>
              <a:spcAft>
                <a:spcPts val="0"/>
              </a:spcAft>
              <a:buClr>
                <a:srgbClr val="000000"/>
              </a:buClr>
              <a:buSzPts val="1400"/>
              <a:buFont typeface="Arial"/>
              <a:buNone/>
            </a:pPr>
            <a:r>
              <a:rPr lang="en-US" sz="1200" b="0" i="0" u="sng" strike="noStrike" cap="none" dirty="0">
                <a:solidFill>
                  <a:schemeClr val="hlink"/>
                </a:solidFill>
                <a:latin typeface="Calibri"/>
                <a:ea typeface="Calibri"/>
                <a:cs typeface="Calibri"/>
                <a:sym typeface="Calibri"/>
                <a:hlinkClick r:id="rId23"/>
              </a:rPr>
              <a:t>American Academy of Dermatology</a:t>
            </a:r>
            <a:r>
              <a:rPr lang="en-US" sz="1200" b="0" i="0" u="none" strike="noStrike" cap="none" dirty="0">
                <a:solidFill>
                  <a:schemeClr val="dk1"/>
                </a:solidFill>
                <a:latin typeface="Calibri"/>
                <a:ea typeface="Calibri"/>
                <a:cs typeface="Calibri"/>
                <a:sym typeface="Calibri"/>
              </a:rPr>
              <a:t> (AAD)</a:t>
            </a:r>
            <a:endParaRPr dirty="0"/>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266" name="Google Shape;26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Calibri"/>
                <a:ea typeface="Calibri"/>
                <a:cs typeface="Calibri"/>
                <a:sym typeface="Calibri"/>
              </a:rPr>
              <a:t>Health care is contributing to - and impacted by - greenhouse gas emissions. </a:t>
            </a:r>
            <a:endParaRPr/>
          </a:p>
          <a:p>
            <a:pPr marL="628650" marR="0" lvl="1"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 health care industry contributes almost 10% of U.S.  greenhouse gas emissions. (Eckelman &amp; Sherman, 2016)</a:t>
            </a:r>
            <a:endParaRPr/>
          </a:p>
          <a:p>
            <a:pPr marL="628650" marR="0" lvl="1"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Typical areas of largest impact are highlighted in the gray clouds. (Health Care Without Harm)</a:t>
            </a:r>
            <a:endParaRPr/>
          </a:p>
          <a:p>
            <a:pPr marL="628650" marR="0" lvl="1"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Hospitals are the second most </a:t>
            </a:r>
            <a:r>
              <a:rPr lang="en-US" sz="1200" i="0" u="none" strike="noStrike" cap="none">
                <a:solidFill>
                  <a:schemeClr val="dk1"/>
                </a:solidFill>
              </a:rPr>
              <a:t>energy</a:t>
            </a:r>
            <a:r>
              <a:rPr lang="en-US"/>
              <a:t>-</a:t>
            </a:r>
            <a:r>
              <a:rPr lang="en-US" sz="1200" b="0" i="0" u="none" strike="noStrike" cap="none">
                <a:solidFill>
                  <a:schemeClr val="dk1"/>
                </a:solidFill>
                <a:latin typeface="Calibri"/>
                <a:ea typeface="Calibri"/>
                <a:cs typeface="Calibri"/>
                <a:sym typeface="Calibri"/>
              </a:rPr>
              <a:t>intensive facilities in the country and use 2.5 times more energy per square foot than other commercial buildings. </a:t>
            </a:r>
            <a:endParaRPr/>
          </a:p>
          <a:p>
            <a:pPr marL="628650" marR="0" lvl="1"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Hospitals are ranked as the third most </a:t>
            </a:r>
            <a:r>
              <a:rPr lang="en-US" sz="1200" i="0" u="none" strike="noStrike" cap="none">
                <a:solidFill>
                  <a:schemeClr val="dk1"/>
                </a:solidFill>
              </a:rPr>
              <a:t>water</a:t>
            </a:r>
            <a:r>
              <a:rPr lang="en-US" sz="1200" b="0" i="0" u="none" strike="noStrike" cap="none">
                <a:solidFill>
                  <a:schemeClr val="dk1"/>
                </a:solidFill>
                <a:latin typeface="Calibri"/>
                <a:ea typeface="Calibri"/>
                <a:cs typeface="Calibri"/>
                <a:sym typeface="Calibri"/>
              </a:rPr>
              <a:t>-intensive public buildings (after senior care facilities and hotels), using an average of 570 gallons per staffed bed per day. Water is also a major contributor to greenhouse gas emissions because of the energy needed to distribute, treat</a:t>
            </a:r>
            <a:r>
              <a:rPr lang="en-US"/>
              <a:t>,</a:t>
            </a:r>
            <a:r>
              <a:rPr lang="en-US" sz="1200" b="0" i="0" u="none" strike="noStrike" cap="none">
                <a:solidFill>
                  <a:schemeClr val="dk1"/>
                </a:solidFill>
                <a:latin typeface="Calibri"/>
                <a:ea typeface="Calibri"/>
                <a:cs typeface="Calibri"/>
                <a:sym typeface="Calibri"/>
              </a:rPr>
              <a:t> and heat it. </a:t>
            </a:r>
            <a:endParaRPr/>
          </a:p>
          <a:p>
            <a:pPr marL="628650" marR="0" lvl="1"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Hospitals serve a lot of food to their staff, patients, and visitors. Since an estimated 14.5 percent of global greenhouse gas emissions come from the livestock sector hospitals can make a big difference by serving less meat. </a:t>
            </a:r>
            <a:endParaRPr/>
          </a:p>
          <a:p>
            <a:pPr marL="628650" marR="0" lvl="1"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U.S. hospitals generate 29 pounds of </a:t>
            </a:r>
            <a:r>
              <a:rPr lang="en-US" sz="1200" i="0" u="none" strike="noStrike" cap="none">
                <a:solidFill>
                  <a:schemeClr val="dk1"/>
                </a:solidFill>
              </a:rPr>
              <a:t>waste</a:t>
            </a:r>
            <a:r>
              <a:rPr lang="en-US" sz="1200" b="0" i="0" u="none" strike="noStrike" cap="none">
                <a:solidFill>
                  <a:schemeClr val="dk1"/>
                </a:solidFill>
                <a:latin typeface="Calibri"/>
                <a:ea typeface="Calibri"/>
                <a:cs typeface="Calibri"/>
                <a:sym typeface="Calibri"/>
              </a:rPr>
              <a:t> per patient day in the hospital. But the manufacturing process and transportation of the products purchased by U.S. hospitals also creates 32 pounds of waste for every pound of product manufactured. </a:t>
            </a:r>
            <a:endParaRPr/>
          </a:p>
          <a:p>
            <a:pPr marL="628650" marR="0" lvl="1"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628650" marR="0" lvl="1"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74" name="Google Shape;27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4"/>
              </a:buClr>
              <a:buSzPts val="1600"/>
              <a:buFont typeface="Arial"/>
              <a:buNone/>
            </a:pPr>
            <a:r>
              <a:rPr lang="en-US" sz="1200" b="1" i="0" u="none" strike="noStrike" cap="none">
                <a:solidFill>
                  <a:srgbClr val="262626"/>
                </a:solidFill>
                <a:latin typeface="Calibri"/>
                <a:ea typeface="Calibri"/>
                <a:cs typeface="Calibri"/>
                <a:sym typeface="Calibri"/>
              </a:rPr>
              <a:t>All of the health system goals set to date are for Scope 1 and 2 only.</a:t>
            </a:r>
            <a:endParaRPr b="1"/>
          </a:p>
          <a:p>
            <a:pPr marL="0" marR="0" lvl="0" indent="0" algn="l" rtl="0">
              <a:lnSpc>
                <a:spcPct val="100000"/>
              </a:lnSpc>
              <a:spcBef>
                <a:spcPts val="0"/>
              </a:spcBef>
              <a:spcAft>
                <a:spcPts val="0"/>
              </a:spcAft>
              <a:buClr>
                <a:schemeClr val="accent4"/>
              </a:buClr>
              <a:buSzPts val="1600"/>
              <a:buFont typeface="Arial"/>
              <a:buNone/>
            </a:pPr>
            <a:r>
              <a:rPr lang="en-US" sz="1200" b="1" i="0" u="none" strike="noStrike" cap="none">
                <a:solidFill>
                  <a:srgbClr val="262626"/>
                </a:solidFill>
                <a:latin typeface="Calibri"/>
                <a:ea typeface="Calibri"/>
                <a:cs typeface="Calibri"/>
                <a:sym typeface="Calibri"/>
              </a:rPr>
              <a:t>Scope 1:</a:t>
            </a:r>
            <a:endParaRPr sz="1200" b="1" i="0" u="none" strike="noStrike" cap="none">
              <a:solidFill>
                <a:schemeClr val="dk1"/>
              </a:solidFill>
            </a:endParaRPr>
          </a:p>
          <a:p>
            <a:pPr marL="228600" marR="0" lvl="0" indent="-228600" algn="l" rtl="0">
              <a:lnSpc>
                <a:spcPct val="100000"/>
              </a:lnSpc>
              <a:spcBef>
                <a:spcPts val="1000"/>
              </a:spcBef>
              <a:spcAft>
                <a:spcPts val="0"/>
              </a:spcAft>
              <a:buClr>
                <a:schemeClr val="accent1"/>
              </a:buClr>
              <a:buSzPts val="1600"/>
              <a:buFont typeface="Arial"/>
              <a:buChar char="•"/>
            </a:pPr>
            <a:r>
              <a:rPr lang="en-US" sz="1200" b="0" i="0" u="none" strike="noStrike" cap="none">
                <a:solidFill>
                  <a:srgbClr val="262626"/>
                </a:solidFill>
                <a:latin typeface="Calibri"/>
                <a:ea typeface="Calibri"/>
                <a:cs typeface="Calibri"/>
                <a:sym typeface="Calibri"/>
              </a:rPr>
              <a:t>Stationary combustion of fuels (e.g. boilers, generators, onsite incinerators)</a:t>
            </a:r>
            <a:endParaRPr sz="12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1000"/>
              </a:spcBef>
              <a:spcAft>
                <a:spcPts val="0"/>
              </a:spcAft>
              <a:buClr>
                <a:schemeClr val="accent1"/>
              </a:buClr>
              <a:buSzPts val="1600"/>
              <a:buFont typeface="Arial"/>
              <a:buChar char="•"/>
            </a:pPr>
            <a:r>
              <a:rPr lang="en-US" sz="1200" b="0" i="0" u="none" strike="noStrike" cap="none">
                <a:solidFill>
                  <a:srgbClr val="262626"/>
                </a:solidFill>
                <a:latin typeface="Calibri"/>
                <a:ea typeface="Calibri"/>
                <a:cs typeface="Calibri"/>
                <a:sym typeface="Calibri"/>
              </a:rPr>
              <a:t>Mobile fuel combustion by fleet vehicles</a:t>
            </a:r>
            <a:endParaRPr sz="12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1000"/>
              </a:spcBef>
              <a:spcAft>
                <a:spcPts val="0"/>
              </a:spcAft>
              <a:buClr>
                <a:schemeClr val="accent1"/>
              </a:buClr>
              <a:buSzPts val="1600"/>
              <a:buFont typeface="Arial"/>
              <a:buChar char="•"/>
            </a:pPr>
            <a:r>
              <a:rPr lang="en-US" sz="1200" b="0" i="0" u="none" strike="noStrike" cap="none">
                <a:solidFill>
                  <a:srgbClr val="262626"/>
                </a:solidFill>
                <a:latin typeface="Calibri"/>
                <a:ea typeface="Calibri"/>
                <a:cs typeface="Calibri"/>
                <a:sym typeface="Calibri"/>
              </a:rPr>
              <a:t>Refrigerants</a:t>
            </a:r>
            <a:endParaRPr sz="12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1000"/>
              </a:spcBef>
              <a:spcAft>
                <a:spcPts val="0"/>
              </a:spcAft>
              <a:buClr>
                <a:schemeClr val="accent1"/>
              </a:buClr>
              <a:buSzPts val="1600"/>
              <a:buFont typeface="Arial"/>
              <a:buChar char="•"/>
            </a:pPr>
            <a:r>
              <a:rPr lang="en-US" sz="1200" b="0" i="0" u="none" strike="noStrike" cap="none">
                <a:solidFill>
                  <a:srgbClr val="262626"/>
                </a:solidFill>
                <a:latin typeface="Calibri"/>
                <a:ea typeface="Calibri"/>
                <a:cs typeface="Calibri"/>
                <a:sym typeface="Calibri"/>
              </a:rPr>
              <a:t>Waste anesthetic gas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accent4"/>
              </a:buClr>
              <a:buSzPts val="1600"/>
              <a:buFont typeface="Arial"/>
              <a:buNone/>
            </a:pPr>
            <a:r>
              <a:rPr lang="en-US" sz="1200" b="1" i="0" u="none" strike="noStrike" cap="none">
                <a:solidFill>
                  <a:srgbClr val="262626"/>
                </a:solidFill>
                <a:latin typeface="Calibri"/>
                <a:ea typeface="Calibri"/>
                <a:cs typeface="Calibri"/>
                <a:sym typeface="Calibri"/>
              </a:rPr>
              <a:t>Scope 2:</a:t>
            </a:r>
            <a:endParaRPr sz="12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1000"/>
              </a:spcBef>
              <a:spcAft>
                <a:spcPts val="0"/>
              </a:spcAft>
              <a:buClr>
                <a:schemeClr val="accent1"/>
              </a:buClr>
              <a:buSzPts val="1600"/>
              <a:buFont typeface="Arial"/>
              <a:buChar char="•"/>
            </a:pPr>
            <a:r>
              <a:rPr lang="en-US" sz="1200" b="0" i="0" u="none" strike="noStrike" cap="none">
                <a:solidFill>
                  <a:srgbClr val="262626"/>
                </a:solidFill>
                <a:latin typeface="Calibri"/>
                <a:ea typeface="Calibri"/>
                <a:cs typeface="Calibri"/>
                <a:sym typeface="Calibri"/>
              </a:rPr>
              <a:t>Purchased electricity</a:t>
            </a:r>
            <a:endParaRPr sz="12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1000"/>
              </a:spcBef>
              <a:spcAft>
                <a:spcPts val="0"/>
              </a:spcAft>
              <a:buClr>
                <a:schemeClr val="accent1"/>
              </a:buClr>
              <a:buSzPts val="1600"/>
              <a:buFont typeface="Arial"/>
              <a:buChar char="•"/>
            </a:pPr>
            <a:r>
              <a:rPr lang="en-US" sz="1200" b="0" i="0" u="none" strike="noStrike" cap="none">
                <a:solidFill>
                  <a:srgbClr val="262626"/>
                </a:solidFill>
                <a:latin typeface="Calibri"/>
                <a:ea typeface="Calibri"/>
                <a:cs typeface="Calibri"/>
                <a:sym typeface="Calibri"/>
              </a:rPr>
              <a:t>Purchased steam or hot water</a:t>
            </a:r>
            <a:endParaRPr sz="12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1000"/>
              </a:spcBef>
              <a:spcAft>
                <a:spcPts val="0"/>
              </a:spcAft>
              <a:buClr>
                <a:schemeClr val="accent1"/>
              </a:buClr>
              <a:buSzPts val="1600"/>
              <a:buFont typeface="Arial"/>
              <a:buChar char="•"/>
            </a:pPr>
            <a:r>
              <a:rPr lang="en-US" sz="1200" b="0" i="0" u="none" strike="noStrike" cap="none">
                <a:solidFill>
                  <a:srgbClr val="262626"/>
                </a:solidFill>
                <a:latin typeface="Calibri"/>
                <a:ea typeface="Calibri"/>
                <a:cs typeface="Calibri"/>
                <a:sym typeface="Calibri"/>
              </a:rPr>
              <a:t>Purchased chilled water</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accent4"/>
              </a:buClr>
              <a:buSzPts val="1600"/>
              <a:buFont typeface="Arial"/>
              <a:buNone/>
            </a:pPr>
            <a:r>
              <a:rPr lang="en-US" sz="1200" b="1" i="0" u="none" strike="noStrike" cap="none">
                <a:solidFill>
                  <a:srgbClr val="262626"/>
                </a:solidFill>
                <a:latin typeface="Calibri"/>
                <a:ea typeface="Calibri"/>
                <a:cs typeface="Calibri"/>
                <a:sym typeface="Calibri"/>
              </a:rPr>
              <a:t>Scope 3:</a:t>
            </a:r>
            <a:endParaRPr sz="12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1000"/>
              </a:spcBef>
              <a:spcAft>
                <a:spcPts val="0"/>
              </a:spcAft>
              <a:buClr>
                <a:schemeClr val="accent1"/>
              </a:buClr>
              <a:buSzPts val="1600"/>
              <a:buFont typeface="Arial"/>
              <a:buChar char="•"/>
            </a:pPr>
            <a:r>
              <a:rPr lang="en-US" sz="1200" b="0" i="0" u="none" strike="noStrike" cap="none">
                <a:solidFill>
                  <a:srgbClr val="262626"/>
                </a:solidFill>
                <a:latin typeface="Calibri"/>
                <a:ea typeface="Calibri"/>
                <a:cs typeface="Calibri"/>
                <a:sym typeface="Calibri"/>
              </a:rPr>
              <a:t>Fuel and energy-related activities (not in 1 or 2)</a:t>
            </a:r>
            <a:endParaRPr/>
          </a:p>
          <a:p>
            <a:pPr marL="228600" marR="0" lvl="0" indent="-228600" algn="l" rtl="0">
              <a:lnSpc>
                <a:spcPct val="100000"/>
              </a:lnSpc>
              <a:spcBef>
                <a:spcPts val="1000"/>
              </a:spcBef>
              <a:spcAft>
                <a:spcPts val="0"/>
              </a:spcAft>
              <a:buClr>
                <a:schemeClr val="accent1"/>
              </a:buClr>
              <a:buSzPts val="1600"/>
              <a:buFont typeface="Arial"/>
              <a:buChar char="•"/>
            </a:pPr>
            <a:r>
              <a:rPr lang="en-US" sz="1200" b="0" i="0" u="none" strike="noStrike" cap="none">
                <a:solidFill>
                  <a:srgbClr val="262626"/>
                </a:solidFill>
                <a:latin typeface="Calibri"/>
                <a:ea typeface="Calibri"/>
                <a:cs typeface="Calibri"/>
                <a:sym typeface="Calibri"/>
              </a:rPr>
              <a:t>Transportation and distribution of products</a:t>
            </a:r>
            <a:endParaRPr/>
          </a:p>
          <a:p>
            <a:pPr marL="228600" marR="0" lvl="0" indent="-228600" algn="l" rtl="0">
              <a:lnSpc>
                <a:spcPct val="100000"/>
              </a:lnSpc>
              <a:spcBef>
                <a:spcPts val="1000"/>
              </a:spcBef>
              <a:spcAft>
                <a:spcPts val="0"/>
              </a:spcAft>
              <a:buClr>
                <a:schemeClr val="accent1"/>
              </a:buClr>
              <a:buSzPts val="1600"/>
              <a:buFont typeface="Arial"/>
              <a:buChar char="•"/>
            </a:pPr>
            <a:r>
              <a:rPr lang="en-US" sz="1200" i="0" u="none" strike="noStrike" cap="none">
                <a:solidFill>
                  <a:srgbClr val="262626"/>
                </a:solidFill>
              </a:rPr>
              <a:t>Purchased goods or services</a:t>
            </a:r>
            <a:endParaRPr/>
          </a:p>
          <a:p>
            <a:pPr marL="228600" marR="0" lvl="0" indent="-228600" algn="l" rtl="0">
              <a:lnSpc>
                <a:spcPct val="100000"/>
              </a:lnSpc>
              <a:spcBef>
                <a:spcPts val="1000"/>
              </a:spcBef>
              <a:spcAft>
                <a:spcPts val="0"/>
              </a:spcAft>
              <a:buClr>
                <a:schemeClr val="accent1"/>
              </a:buClr>
              <a:buSzPts val="1600"/>
              <a:buFont typeface="Arial"/>
              <a:buChar char="•"/>
            </a:pPr>
            <a:r>
              <a:rPr lang="en-US" sz="1200" b="0" i="0" u="none" strike="noStrike" cap="none">
                <a:solidFill>
                  <a:srgbClr val="262626"/>
                </a:solidFill>
                <a:latin typeface="Calibri"/>
                <a:ea typeface="Calibri"/>
                <a:cs typeface="Calibri"/>
                <a:sym typeface="Calibri"/>
              </a:rPr>
              <a:t>Capital goods</a:t>
            </a:r>
            <a:endParaRPr/>
          </a:p>
          <a:p>
            <a:pPr marL="228600" marR="0" lvl="0" indent="-228600" algn="l" rtl="0">
              <a:lnSpc>
                <a:spcPct val="100000"/>
              </a:lnSpc>
              <a:spcBef>
                <a:spcPts val="1000"/>
              </a:spcBef>
              <a:spcAft>
                <a:spcPts val="0"/>
              </a:spcAft>
              <a:buClr>
                <a:schemeClr val="accent1"/>
              </a:buClr>
              <a:buSzPts val="1600"/>
              <a:buFont typeface="Arial"/>
              <a:buChar char="•"/>
            </a:pPr>
            <a:r>
              <a:rPr lang="en-US" sz="1200" i="0" u="none" strike="noStrike" cap="none">
                <a:solidFill>
                  <a:srgbClr val="262626"/>
                </a:solidFill>
              </a:rPr>
              <a:t>Disposal of waste generated in operations</a:t>
            </a:r>
            <a:endParaRPr/>
          </a:p>
          <a:p>
            <a:pPr marL="228600" marR="0" lvl="0" indent="-228600" algn="l" rtl="0">
              <a:lnSpc>
                <a:spcPct val="100000"/>
              </a:lnSpc>
              <a:spcBef>
                <a:spcPts val="1000"/>
              </a:spcBef>
              <a:spcAft>
                <a:spcPts val="0"/>
              </a:spcAft>
              <a:buClr>
                <a:schemeClr val="accent1"/>
              </a:buClr>
              <a:buSzPts val="1600"/>
              <a:buFont typeface="Arial"/>
              <a:buChar char="•"/>
            </a:pPr>
            <a:r>
              <a:rPr lang="en-US" sz="1200" i="0" u="none" strike="noStrike" cap="none">
                <a:solidFill>
                  <a:srgbClr val="262626"/>
                </a:solidFill>
              </a:rPr>
              <a:t>Employee business travel</a:t>
            </a:r>
            <a:endParaRPr/>
          </a:p>
          <a:p>
            <a:pPr marL="228600" marR="0" lvl="0" indent="-228600" algn="l" rtl="0">
              <a:lnSpc>
                <a:spcPct val="100000"/>
              </a:lnSpc>
              <a:spcBef>
                <a:spcPts val="1000"/>
              </a:spcBef>
              <a:spcAft>
                <a:spcPts val="0"/>
              </a:spcAft>
              <a:buClr>
                <a:schemeClr val="accent1"/>
              </a:buClr>
              <a:buSzPts val="1600"/>
              <a:buFont typeface="Arial"/>
              <a:buChar char="•"/>
            </a:pPr>
            <a:r>
              <a:rPr lang="en-US" sz="1200" i="0" u="none" strike="noStrike" cap="none">
                <a:solidFill>
                  <a:srgbClr val="262626"/>
                </a:solidFill>
              </a:rPr>
              <a:t>Employee commute</a:t>
            </a:r>
            <a:endParaRPr/>
          </a:p>
          <a:p>
            <a:pPr marL="228600" marR="0" lvl="0" indent="-228600" algn="l" rtl="0">
              <a:lnSpc>
                <a:spcPct val="100000"/>
              </a:lnSpc>
              <a:spcBef>
                <a:spcPts val="1000"/>
              </a:spcBef>
              <a:spcAft>
                <a:spcPts val="0"/>
              </a:spcAft>
              <a:buClr>
                <a:schemeClr val="accent1"/>
              </a:buClr>
              <a:buSzPts val="1600"/>
              <a:buFont typeface="Arial"/>
              <a:buChar char="•"/>
            </a:pPr>
            <a:r>
              <a:rPr lang="en-US" sz="1200" i="0" u="none" strike="noStrike" cap="none">
                <a:solidFill>
                  <a:srgbClr val="262626"/>
                </a:solidFill>
              </a:rPr>
              <a:t>End of life treatment of sold products</a:t>
            </a:r>
            <a:endParaRPr/>
          </a:p>
          <a:p>
            <a:pPr marL="228600" marR="0" lvl="0" indent="-228600" algn="l" rtl="0">
              <a:lnSpc>
                <a:spcPct val="100000"/>
              </a:lnSpc>
              <a:spcBef>
                <a:spcPts val="1000"/>
              </a:spcBef>
              <a:spcAft>
                <a:spcPts val="0"/>
              </a:spcAft>
              <a:buClr>
                <a:schemeClr val="accent1"/>
              </a:buClr>
              <a:buSzPts val="1600"/>
              <a:buFont typeface="Arial"/>
              <a:buChar char="•"/>
            </a:pPr>
            <a:r>
              <a:rPr lang="en-US" sz="1200" i="0" u="none" strike="noStrike" cap="none">
                <a:solidFill>
                  <a:srgbClr val="262626"/>
                </a:solidFill>
              </a:rPr>
              <a:t>Leased </a:t>
            </a:r>
            <a:r>
              <a:rPr lang="en-US">
                <a:solidFill>
                  <a:srgbClr val="262626"/>
                </a:solidFill>
              </a:rPr>
              <a:t>a</a:t>
            </a:r>
            <a:r>
              <a:rPr lang="en-US" sz="1200" i="0" u="none" strike="noStrike" cap="none">
                <a:solidFill>
                  <a:srgbClr val="262626"/>
                </a:solidFill>
              </a:rPr>
              <a:t>ssets</a:t>
            </a:r>
            <a:endParaRPr sz="1200" i="0" u="none" strike="noStrike" cap="none">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sz="1200" i="0" u="none" strike="noStrike" cap="none">
              <a:solidFill>
                <a:schemeClr val="dk1"/>
              </a:solidFill>
            </a:endParaRPr>
          </a:p>
        </p:txBody>
      </p:sp>
      <p:sp>
        <p:nvSpPr>
          <p:cNvPr id="295" name="Google Shape;29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These are just a few examples of the health system GHG reduction goals that are currently in place. Here are a few others:</a:t>
            </a:r>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Dartmouth Hitchcock: 25% reduction by 2020 (Scopes 1 and 2 only)</a:t>
            </a:r>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Dignity Health: 40% reduction by 2020 (Scopes 1 and 2 only)</a:t>
            </a:r>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Montefiore Health System: 50% reduction by 2025 (electricity only)</a:t>
            </a:r>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Providence St. Joseph Health: 30% reduction by 202</a:t>
            </a:r>
            <a:r>
              <a:rPr lang="en-US"/>
              <a:t>5, 100% by 2040</a:t>
            </a:r>
            <a:r>
              <a:rPr lang="en-US" sz="1200" b="0" i="0" u="none" strike="noStrike" cap="none">
                <a:solidFill>
                  <a:schemeClr val="dk1"/>
                </a:solidFill>
                <a:latin typeface="Calibri"/>
                <a:ea typeface="Calibri"/>
                <a:cs typeface="Calibri"/>
                <a:sym typeface="Calibri"/>
              </a:rPr>
              <a:t> (Scopes 1 and 2 only)</a:t>
            </a:r>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Sutter Health: 50% by 2025 and 80% by 2030 with a 2014 baseline (Scopes 1 and 2 only)</a:t>
            </a:r>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University of California Health: Carbon neutral by 2025 (Scopes 1 and 2 only)</a:t>
            </a:r>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Virginia Mason Memorial Yakima: Carbon neutral by 2025 (Scopes 1 and 2 only)</a:t>
            </a: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02" name="Google Shape;30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What is the Climate Challenge? Committing to progress in each of these three pillars:</a:t>
            </a:r>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Char char="•"/>
            </a:pPr>
            <a:r>
              <a:rPr lang="en-US" sz="1200" b="1" i="0" u="none" strike="noStrike" cap="none">
                <a:solidFill>
                  <a:schemeClr val="dk1"/>
                </a:solidFill>
                <a:latin typeface="Calibri"/>
                <a:ea typeface="Calibri"/>
                <a:cs typeface="Calibri"/>
                <a:sym typeface="Calibri"/>
              </a:rPr>
              <a:t>Mitigation</a:t>
            </a:r>
            <a:r>
              <a:rPr lang="en-US" sz="1200" b="0" i="0" u="none" strike="noStrike" cap="none">
                <a:solidFill>
                  <a:schemeClr val="dk1"/>
                </a:solidFill>
                <a:latin typeface="Calibri"/>
                <a:ea typeface="Calibri"/>
                <a:cs typeface="Calibri"/>
                <a:sym typeface="Calibri"/>
              </a:rPr>
              <a:t> – Reduce health care’s own carbon footprint.</a:t>
            </a:r>
            <a:endParaRPr/>
          </a:p>
          <a:p>
            <a:pPr marL="457200" marR="0" lvl="0" indent="-228600" algn="l" rtl="0">
              <a:lnSpc>
                <a:spcPct val="100000"/>
              </a:lnSpc>
              <a:spcBef>
                <a:spcPts val="0"/>
              </a:spcBef>
              <a:spcAft>
                <a:spcPts val="0"/>
              </a:spcAft>
              <a:buClr>
                <a:srgbClr val="000000"/>
              </a:buClr>
              <a:buSzPts val="1400"/>
              <a:buFont typeface="Arial"/>
              <a:buChar char="•"/>
            </a:pPr>
            <a:r>
              <a:rPr lang="en-US" sz="1200" b="1" i="0" u="none" strike="noStrike" cap="none">
                <a:solidFill>
                  <a:schemeClr val="dk1"/>
                </a:solidFill>
                <a:latin typeface="Calibri"/>
                <a:ea typeface="Calibri"/>
                <a:cs typeface="Calibri"/>
                <a:sym typeface="Calibri"/>
              </a:rPr>
              <a:t>Resilience</a:t>
            </a:r>
            <a:r>
              <a:rPr lang="en-US" sz="1200" b="0" i="0" u="none" strike="noStrike" cap="none">
                <a:solidFill>
                  <a:schemeClr val="dk1"/>
                </a:solidFill>
                <a:latin typeface="Calibri"/>
                <a:ea typeface="Calibri"/>
                <a:cs typeface="Calibri"/>
                <a:sym typeface="Calibri"/>
              </a:rPr>
              <a:t> – Prepare for the impacts of extreme weather and the shifting burden of disease.</a:t>
            </a:r>
            <a:endParaRPr/>
          </a:p>
          <a:p>
            <a:pPr marL="457200" marR="0" lvl="0" indent="-228600" algn="l" rtl="0">
              <a:lnSpc>
                <a:spcPct val="100000"/>
              </a:lnSpc>
              <a:spcBef>
                <a:spcPts val="0"/>
              </a:spcBef>
              <a:spcAft>
                <a:spcPts val="0"/>
              </a:spcAft>
              <a:buClr>
                <a:srgbClr val="000000"/>
              </a:buClr>
              <a:buSzPts val="1400"/>
              <a:buFont typeface="Arial"/>
              <a:buChar char="•"/>
            </a:pPr>
            <a:r>
              <a:rPr lang="en-US" sz="1200" b="1" i="0" u="none" strike="noStrike" cap="none">
                <a:solidFill>
                  <a:schemeClr val="dk1"/>
                </a:solidFill>
                <a:latin typeface="Calibri"/>
                <a:ea typeface="Calibri"/>
                <a:cs typeface="Calibri"/>
                <a:sym typeface="Calibri"/>
              </a:rPr>
              <a:t>Leadership</a:t>
            </a:r>
            <a:r>
              <a:rPr lang="en-US" sz="1200" b="0" i="0" u="none" strike="noStrike" cap="none">
                <a:solidFill>
                  <a:schemeClr val="dk1"/>
                </a:solidFill>
                <a:latin typeface="Calibri"/>
                <a:ea typeface="Calibri"/>
                <a:cs typeface="Calibri"/>
                <a:sym typeface="Calibri"/>
              </a:rPr>
              <a:t> – Educate staff and the public about climate and health and promote policies to protect public health from climate change.</a:t>
            </a:r>
            <a:endParaRPr/>
          </a:p>
          <a:p>
            <a:pPr marL="457200" marR="0" lvl="0" indent="-1397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Join 178 institutions across the globe representing the interests of 17,000 hospitals and health facilities</a:t>
            </a:r>
            <a:endParaRPr/>
          </a:p>
          <a:p>
            <a:pPr marL="457200" marR="0" lvl="0" indent="-1397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17" name="Google Shape;31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This isn’t just the health care sector that is taking action – in fact, the health sector is lagging in some respects.</a:t>
            </a:r>
            <a:endParaRPr/>
          </a:p>
          <a:p>
            <a:pPr marL="914400" marR="0" lvl="1" indent="-2286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Universities are also taking notice. </a:t>
            </a:r>
            <a:r>
              <a:rPr lang="en-US"/>
              <a:t>13</a:t>
            </a:r>
            <a:r>
              <a:rPr lang="en-US" sz="1200" b="0" i="0" u="none" strike="noStrike" cap="none">
                <a:solidFill>
                  <a:schemeClr val="dk1"/>
                </a:solidFill>
                <a:latin typeface="Calibri"/>
                <a:ea typeface="Calibri"/>
                <a:cs typeface="Calibri"/>
                <a:sym typeface="Calibri"/>
              </a:rPr>
              <a:t> prestigious universities came together to form the </a:t>
            </a:r>
            <a:r>
              <a:rPr lang="en-US" sz="1200" b="0" i="0" u="sng" strike="noStrike" cap="none">
                <a:solidFill>
                  <a:schemeClr val="hlink"/>
                </a:solidFill>
                <a:latin typeface="Calibri"/>
                <a:ea typeface="Calibri"/>
                <a:cs typeface="Calibri"/>
                <a:sym typeface="Calibri"/>
                <a:hlinkClick r:id="rId3"/>
              </a:rPr>
              <a:t>University Climate Change Coalition</a:t>
            </a:r>
            <a:r>
              <a:rPr lang="en-US" sz="1200" b="0" i="0" u="none" strike="noStrike" cap="none">
                <a:solidFill>
                  <a:schemeClr val="dk1"/>
                </a:solidFill>
                <a:latin typeface="Calibri"/>
                <a:ea typeface="Calibri"/>
                <a:cs typeface="Calibri"/>
                <a:sym typeface="Calibri"/>
              </a:rPr>
              <a:t> and create a </a:t>
            </a:r>
            <a:r>
              <a:rPr lang="en-US" sz="1200" b="0" i="0" u="sng" strike="noStrike" cap="none">
                <a:solidFill>
                  <a:schemeClr val="hlink"/>
                </a:solidFill>
                <a:latin typeface="Calibri"/>
                <a:ea typeface="Calibri"/>
                <a:cs typeface="Calibri"/>
                <a:sym typeface="Calibri"/>
                <a:hlinkClick r:id="rId4"/>
              </a:rPr>
              <a:t>roadmap for university action on climate change</a:t>
            </a:r>
            <a:r>
              <a:rPr lang="en-US" sz="1200" b="0" i="0" u="none" strike="noStrike" cap="none">
                <a:solidFill>
                  <a:schemeClr val="dk1"/>
                </a:solidFill>
                <a:latin typeface="Calibri"/>
                <a:ea typeface="Calibri"/>
                <a:cs typeface="Calibri"/>
                <a:sym typeface="Calibri"/>
              </a:rPr>
              <a:t>. Their aim is to “prototype a collaborative model designed to help local communities achieve their climate goals and accelerate the transition to a low-carbon future.”</a:t>
            </a:r>
            <a:endParaRPr/>
          </a:p>
          <a:p>
            <a:pPr marL="914400" marR="0" lvl="1" indent="-2286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The Presidents’ Climate Leadership Commitment has been signed by hundreds of college presidents and chancellors, and nearly 350 universities have signed onto the </a:t>
            </a:r>
            <a:r>
              <a:rPr lang="en-US" sz="1200" b="0" i="0" u="sng" strike="noStrike" cap="none">
                <a:solidFill>
                  <a:schemeClr val="hlink"/>
                </a:solidFill>
                <a:latin typeface="Calibri"/>
                <a:ea typeface="Calibri"/>
                <a:cs typeface="Calibri"/>
                <a:sym typeface="Calibri"/>
                <a:hlinkClick r:id="rId5"/>
              </a:rPr>
              <a:t>We Are Still In pledge</a:t>
            </a:r>
            <a:r>
              <a:rPr lang="en-US" sz="1200" b="0" i="0" u="none" strike="noStrike" cap="none">
                <a:solidFill>
                  <a:schemeClr val="dk1"/>
                </a:solidFill>
                <a:latin typeface="Calibri"/>
                <a:ea typeface="Calibri"/>
                <a:cs typeface="Calibri"/>
                <a:sym typeface="Calibri"/>
              </a:rPr>
              <a:t>. </a:t>
            </a:r>
            <a:endParaRPr/>
          </a:p>
          <a:p>
            <a:pPr marL="457200" marR="0" lvl="0" indent="-2286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Corporations/Businesses:</a:t>
            </a:r>
            <a:endParaRPr/>
          </a:p>
          <a:p>
            <a:pPr marL="914400" marR="0" lvl="1" indent="-2286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An </a:t>
            </a:r>
            <a:r>
              <a:rPr lang="en-US" sz="1200" b="0" i="0" u="sng" strike="noStrike" cap="none">
                <a:solidFill>
                  <a:schemeClr val="hlink"/>
                </a:solidFill>
                <a:latin typeface="Calibri"/>
                <a:ea typeface="Calibri"/>
                <a:cs typeface="Calibri"/>
                <a:sym typeface="Calibri"/>
                <a:hlinkClick r:id="rId6"/>
              </a:rPr>
              <a:t>analysis of 600 companies</a:t>
            </a:r>
            <a:r>
              <a:rPr lang="en-US" sz="1200" b="0" i="0" u="none" strike="noStrike" cap="none">
                <a:solidFill>
                  <a:schemeClr val="dk1"/>
                </a:solidFill>
                <a:latin typeface="Calibri"/>
                <a:ea typeface="Calibri"/>
                <a:cs typeface="Calibri"/>
                <a:sym typeface="Calibri"/>
              </a:rPr>
              <a:t> showed that those experiencing the impacts to their business are the ones taking action. </a:t>
            </a:r>
            <a:endParaRPr/>
          </a:p>
          <a:p>
            <a:pPr marL="914400" marR="0" lvl="1" indent="-228600" algn="l" rtl="0">
              <a:lnSpc>
                <a:spcPct val="100000"/>
              </a:lnSpc>
              <a:spcBef>
                <a:spcPts val="0"/>
              </a:spcBef>
              <a:spcAft>
                <a:spcPts val="0"/>
              </a:spcAft>
              <a:buClr>
                <a:srgbClr val="000000"/>
              </a:buClr>
              <a:buSzPts val="1400"/>
              <a:buFont typeface="Arial"/>
              <a:buChar char="•"/>
            </a:pPr>
            <a:r>
              <a:rPr lang="en-US"/>
              <a:t>9</a:t>
            </a:r>
            <a:r>
              <a:rPr lang="en-US" sz="1200" b="0" i="0" u="none" strike="noStrike" cap="none">
                <a:solidFill>
                  <a:schemeClr val="dk1"/>
                </a:solidFill>
                <a:latin typeface="Calibri"/>
                <a:ea typeface="Calibri"/>
                <a:cs typeface="Calibri"/>
                <a:sym typeface="Calibri"/>
              </a:rPr>
              <a:t> out of 10 Fortune 500 companies reporting to the Carbon Disclosure Project use the GHG Protocol standard to set their goals and report on progress, and they are making a real difference: </a:t>
            </a:r>
            <a:endParaRPr/>
          </a:p>
          <a:p>
            <a:pPr marL="914400" marR="0" lvl="1" indent="-2286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The reported annual emission reductions from these companies are equivalent to taking 45 coal-fired power plants offline for one year, according to </a:t>
            </a:r>
            <a:r>
              <a:rPr lang="en-US" sz="1200" b="0" i="0" u="sng" strike="noStrike" cap="none">
                <a:solidFill>
                  <a:schemeClr val="hlink"/>
                </a:solidFill>
                <a:latin typeface="Calibri"/>
                <a:ea typeface="Calibri"/>
                <a:cs typeface="Calibri"/>
                <a:sym typeface="Calibri"/>
                <a:hlinkClick r:id="rId7"/>
              </a:rPr>
              <a:t>Power Forward 3.0</a:t>
            </a:r>
            <a:r>
              <a:rPr lang="en-US" sz="1200" b="0" i="0" u="none" strike="noStrike" cap="none">
                <a:solidFill>
                  <a:schemeClr val="dk1"/>
                </a:solidFill>
                <a:latin typeface="Calibri"/>
                <a:ea typeface="Calibri"/>
                <a:cs typeface="Calibri"/>
                <a:sym typeface="Calibri"/>
              </a:rPr>
              <a:t>.</a:t>
            </a:r>
            <a:endParaRPr/>
          </a:p>
          <a:p>
            <a:pPr marL="457200" marR="0" lvl="0" indent="-2286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States/Cities: </a:t>
            </a:r>
            <a:endParaRPr/>
          </a:p>
          <a:p>
            <a:pPr marL="914400" marR="0" lvl="1" indent="-2286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Boston’s </a:t>
            </a:r>
            <a:r>
              <a:rPr lang="en-US" sz="1200" b="0" i="0" u="sng" strike="noStrike" cap="none">
                <a:solidFill>
                  <a:schemeClr val="hlink"/>
                </a:solidFill>
                <a:latin typeface="Calibri"/>
                <a:ea typeface="Calibri"/>
                <a:cs typeface="Calibri"/>
                <a:sym typeface="Calibri"/>
                <a:hlinkClick r:id="rId8"/>
              </a:rPr>
              <a:t>Green Ribbon Commission</a:t>
            </a:r>
            <a:r>
              <a:rPr lang="en-US" sz="1200" b="0" i="0" u="none" strike="noStrike" cap="none">
                <a:solidFill>
                  <a:schemeClr val="dk1"/>
                </a:solidFill>
                <a:latin typeface="Calibri"/>
                <a:ea typeface="Calibri"/>
                <a:cs typeface="Calibri"/>
                <a:sym typeface="Calibri"/>
              </a:rPr>
              <a:t> is a task force set up to help achieve the city-wide target of carbon neutrality by 2050 and includes a health care working group to engage Boston area hospitals, which include over 65 buildings with 24 million square feet. Partners HealthCare and Boston Medical Center are aligned with the carbon neutral goal by 2050.</a:t>
            </a:r>
            <a:endParaRPr/>
          </a:p>
          <a:p>
            <a:pPr marL="914400" marR="0" lvl="1" indent="-2286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New York City has set up a city-wide </a:t>
            </a:r>
            <a:r>
              <a:rPr lang="en-US" sz="1200" b="0" i="0" u="sng" strike="noStrike" cap="none">
                <a:solidFill>
                  <a:schemeClr val="hlink"/>
                </a:solidFill>
                <a:latin typeface="Calibri"/>
                <a:ea typeface="Calibri"/>
                <a:cs typeface="Calibri"/>
                <a:sym typeface="Calibri"/>
                <a:hlinkClick r:id="rId9"/>
              </a:rPr>
              <a:t>Carbon Challenge</a:t>
            </a:r>
            <a:r>
              <a:rPr lang="en-US" sz="1200" b="0" i="0" u="none" strike="noStrike" cap="none">
                <a:solidFill>
                  <a:schemeClr val="dk1"/>
                </a:solidFill>
                <a:latin typeface="Calibri"/>
                <a:ea typeface="Calibri"/>
                <a:cs typeface="Calibri"/>
                <a:sym typeface="Calibri"/>
              </a:rPr>
              <a:t>, and similar to Boston, has a </a:t>
            </a:r>
            <a:r>
              <a:rPr lang="en-US" sz="1200" b="0" i="0" u="sng" strike="noStrike" cap="none">
                <a:solidFill>
                  <a:schemeClr val="hlink"/>
                </a:solidFill>
                <a:latin typeface="Calibri"/>
                <a:ea typeface="Calibri"/>
                <a:cs typeface="Calibri"/>
                <a:sym typeface="Calibri"/>
                <a:hlinkClick r:id="rId10"/>
              </a:rPr>
              <a:t>hospital work group</a:t>
            </a:r>
            <a:r>
              <a:rPr lang="en-US" sz="1200" b="0" i="0" u="none" strike="noStrike" cap="none">
                <a:solidFill>
                  <a:schemeClr val="dk1"/>
                </a:solidFill>
                <a:latin typeface="Calibri"/>
                <a:ea typeface="Calibri"/>
                <a:cs typeface="Calibri"/>
                <a:sym typeface="Calibri"/>
              </a:rPr>
              <a:t> to help support their journey to a 50 percent reduction goal by 2025. There are a number of other cities and states that have set GHG reduction goals. </a:t>
            </a:r>
            <a:endParaRPr/>
          </a:p>
          <a:p>
            <a:pPr marL="914400" marR="0" lvl="1" indent="-2286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California has some of the most ambitious GHG reduction goals in the country. </a:t>
            </a:r>
            <a:r>
              <a:rPr lang="en-US" sz="1200" b="0" i="0" u="sng" strike="noStrike" cap="none">
                <a:solidFill>
                  <a:schemeClr val="hlink"/>
                </a:solidFill>
                <a:latin typeface="Calibri"/>
                <a:ea typeface="Calibri"/>
                <a:cs typeface="Calibri"/>
                <a:sym typeface="Calibri"/>
                <a:hlinkClick r:id="rId11"/>
              </a:rPr>
              <a:t>Building a Climate-Smart Health Care System in California</a:t>
            </a:r>
            <a:r>
              <a:rPr lang="en-US" sz="1200" b="0" i="0" u="none" strike="noStrike" cap="none">
                <a:solidFill>
                  <a:schemeClr val="dk1"/>
                </a:solidFill>
                <a:latin typeface="Calibri"/>
                <a:ea typeface="Calibri"/>
                <a:cs typeface="Calibri"/>
                <a:sym typeface="Calibri"/>
              </a:rPr>
              <a:t> presents recommendations for hospitals and policymakers to support the health care sector, which makes up 13 percent of the state’s GDP, in contributing to the state’s reduction goals. They have just passed SB 100 which aims to take the state to 100% renewable energy and carbon neutral by 2045.</a:t>
            </a:r>
            <a:endParaRPr/>
          </a:p>
          <a:p>
            <a:pPr marL="914400" marR="0" lvl="1" indent="-2286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A report from the World Wildlife Fund, </a:t>
            </a:r>
            <a:r>
              <a:rPr lang="en-US" sz="1200" b="0" i="0" u="sng" strike="noStrike" cap="none">
                <a:solidFill>
                  <a:schemeClr val="hlink"/>
                </a:solidFill>
                <a:latin typeface="Calibri"/>
                <a:ea typeface="Calibri"/>
                <a:cs typeface="Calibri"/>
                <a:sym typeface="Calibri"/>
                <a:hlinkClick r:id="rId12"/>
              </a:rPr>
              <a:t>Measuring up 2015: How US Cities are Accelerating Progress Towards National Climate Goals</a:t>
            </a:r>
            <a:r>
              <a:rPr lang="en-US" sz="1200" b="0" i="0" u="none" strike="noStrike" cap="none">
                <a:solidFill>
                  <a:schemeClr val="dk1"/>
                </a:solidFill>
                <a:latin typeface="Calibri"/>
                <a:ea typeface="Calibri"/>
                <a:cs typeface="Calibri"/>
                <a:sym typeface="Calibri"/>
              </a:rPr>
              <a:t>, reviews 34 cities that have at least committed a goal of reducing GHG emissions 80 percent by 2050. The </a:t>
            </a:r>
            <a:r>
              <a:rPr lang="en-US" sz="1200" b="0" i="0" u="sng" strike="noStrike" cap="none">
                <a:solidFill>
                  <a:schemeClr val="hlink"/>
                </a:solidFill>
                <a:latin typeface="Calibri"/>
                <a:ea typeface="Calibri"/>
                <a:cs typeface="Calibri"/>
                <a:sym typeface="Calibri"/>
                <a:hlinkClick r:id="rId13"/>
              </a:rPr>
              <a:t>Carbon Disclosure Project has a database</a:t>
            </a:r>
            <a:r>
              <a:rPr lang="en-US" sz="1200" b="0" i="0" u="none" strike="noStrike" cap="none">
                <a:solidFill>
                  <a:schemeClr val="dk1"/>
                </a:solidFill>
                <a:latin typeface="Calibri"/>
                <a:ea typeface="Calibri"/>
                <a:cs typeface="Calibri"/>
                <a:sym typeface="Calibri"/>
              </a:rPr>
              <a:t> that can be filtered by countries to see all the cities that have made any type of GHG reduction goal, and Arup and C40 aggregated city climate commitments in </a:t>
            </a:r>
            <a:r>
              <a:rPr lang="en-US" sz="1200" b="0" i="0" u="sng" strike="noStrike" cap="none">
                <a:solidFill>
                  <a:schemeClr val="hlink"/>
                </a:solidFill>
                <a:latin typeface="Calibri"/>
                <a:ea typeface="Calibri"/>
                <a:cs typeface="Calibri"/>
                <a:sym typeface="Calibri"/>
                <a:hlinkClick r:id="rId14"/>
              </a:rPr>
              <a:t>this report</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sp>
        <p:nvSpPr>
          <p:cNvPr id="325" name="Google Shape;32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rgbClr val="FF0000"/>
                </a:solidFill>
                <a:latin typeface="Calibri"/>
                <a:ea typeface="Calibri"/>
                <a:cs typeface="Calibri"/>
                <a:sym typeface="Calibri"/>
              </a:rPr>
              <a:t>Use this slide to </a:t>
            </a:r>
            <a:r>
              <a:rPr lang="en-US">
                <a:solidFill>
                  <a:srgbClr val="FF0000"/>
                </a:solidFill>
              </a:rPr>
              <a:t>add the</a:t>
            </a:r>
            <a:r>
              <a:rPr lang="en-US" sz="1200" b="0" i="0" u="none" strike="noStrike" cap="none">
                <a:solidFill>
                  <a:srgbClr val="FF0000"/>
                </a:solidFill>
                <a:latin typeface="Calibri"/>
                <a:ea typeface="Calibri"/>
                <a:cs typeface="Calibri"/>
                <a:sym typeface="Calibri"/>
              </a:rPr>
              <a:t> suggested goal</a:t>
            </a:r>
            <a:r>
              <a:rPr lang="en-US">
                <a:solidFill>
                  <a:srgbClr val="FF0000"/>
                </a:solidFill>
              </a:rPr>
              <a:t>(s) </a:t>
            </a:r>
            <a:r>
              <a:rPr lang="en-US" sz="1200" b="0" i="0" u="none" strike="noStrike" cap="none">
                <a:solidFill>
                  <a:srgbClr val="FF0000"/>
                </a:solidFill>
                <a:latin typeface="Calibri"/>
                <a:ea typeface="Calibri"/>
                <a:cs typeface="Calibri"/>
                <a:sym typeface="Calibri"/>
              </a:rPr>
              <a:t>for your hospital / health system. </a:t>
            </a:r>
            <a:r>
              <a:rPr lang="en-US">
                <a:solidFill>
                  <a:srgbClr val="FF0000"/>
                </a:solidFill>
              </a:rPr>
              <a:t>S</a:t>
            </a:r>
            <a:r>
              <a:rPr lang="en-US" sz="1200" b="0" i="0" u="none" strike="noStrike" cap="none">
                <a:solidFill>
                  <a:srgbClr val="FF0000"/>
                </a:solidFill>
                <a:latin typeface="Calibri"/>
                <a:ea typeface="Calibri"/>
                <a:cs typeface="Calibri"/>
                <a:sym typeface="Calibri"/>
              </a:rPr>
              <a:t>ee the Practice Greenhealth Greenhouse Gas Toolkit section on “Leadership Engagement and Goal Setting” for additional guidance on goal options.</a:t>
            </a:r>
            <a:endParaRPr>
              <a:solidFill>
                <a:srgbClr val="FF0000"/>
              </a:solidFill>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35" name="Google Shape;33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Ultimately this is about figuring out how to take action. A goal is one step along that journey, but it’s just one step. This will take a holistic approach of many different efforts inside and outside of the hospital. After setting a goal, the next step will be to work to</a:t>
            </a:r>
            <a:r>
              <a:rPr lang="en-US"/>
              <a:t>gether on a process for including key stakeholders to develop a plan for meeting the goal(s). </a:t>
            </a:r>
            <a:endParaRPr/>
          </a:p>
          <a:p>
            <a:pPr marL="457200" marR="0" lvl="0" indent="-228600" algn="l" rtl="0">
              <a:lnSpc>
                <a:spcPct val="100000"/>
              </a:lnSpc>
              <a:spcBef>
                <a:spcPts val="0"/>
              </a:spcBef>
              <a:spcAft>
                <a:spcPts val="0"/>
              </a:spcAft>
              <a:buClr>
                <a:srgbClr val="000000"/>
              </a:buClr>
              <a:buSzPts val="1400"/>
              <a:buFont typeface="Arial"/>
              <a:buChar char="•"/>
            </a:pPr>
            <a:r>
              <a:rPr lang="en-US">
                <a:solidFill>
                  <a:srgbClr val="FF0000"/>
                </a:solidFill>
              </a:rPr>
              <a:t>Choose 1-3 of the green bubbles as key areas to make progress in and their respective stakeholders.</a:t>
            </a:r>
            <a:endParaRPr/>
          </a:p>
          <a:p>
            <a:pPr marL="457200" marR="0" lvl="0" indent="0" algn="l" rtl="0">
              <a:lnSpc>
                <a:spcPct val="100000"/>
              </a:lnSpc>
              <a:spcBef>
                <a:spcPts val="0"/>
              </a:spcBef>
              <a:spcAft>
                <a:spcPts val="0"/>
              </a:spcAft>
              <a:buNone/>
            </a:pPr>
            <a:endParaRPr sz="1200" b="0" i="0" u="none" strike="noStrike" cap="none">
              <a:solidFill>
                <a:srgbClr val="FF0000"/>
              </a:solidFill>
              <a:latin typeface="Calibri"/>
              <a:ea typeface="Calibri"/>
              <a:cs typeface="Calibri"/>
              <a:sym typeface="Calibri"/>
            </a:endParaRPr>
          </a:p>
        </p:txBody>
      </p:sp>
      <p:sp>
        <p:nvSpPr>
          <p:cNvPr id="341" name="Google Shape;34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62" name="Google Shape;36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38" name="Google Shape;13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44" name="Google Shape;14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Humans began burning fossil fuels like coal, oil, and natural gas at the end of the 19</a:t>
            </a:r>
            <a:r>
              <a:rPr lang="en-US" sz="1200" b="0" i="0" u="none" strike="noStrike" cap="none" baseline="30000">
                <a:solidFill>
                  <a:schemeClr val="dk1"/>
                </a:solidFill>
                <a:latin typeface="Calibri"/>
                <a:ea typeface="Calibri"/>
                <a:cs typeface="Calibri"/>
                <a:sym typeface="Calibri"/>
              </a:rPr>
              <a:t>th</a:t>
            </a:r>
            <a:r>
              <a:rPr lang="en-US" sz="1200" b="0" i="0" u="none" strike="noStrike" cap="none">
                <a:solidFill>
                  <a:schemeClr val="dk1"/>
                </a:solidFill>
                <a:latin typeface="Calibri"/>
                <a:ea typeface="Calibri"/>
                <a:cs typeface="Calibri"/>
                <a:sym typeface="Calibri"/>
              </a:rPr>
              <a:t> century.</a:t>
            </a:r>
            <a:endParaRPr/>
          </a:p>
          <a:p>
            <a:pPr marL="457200" marR="0" lvl="0" indent="-2286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Burning fossil fuels releases greenhouse gases into earth’s atmosphere – the most prominent of which is carbon dioxide.</a:t>
            </a:r>
            <a:endParaRPr/>
          </a:p>
          <a:p>
            <a:pPr marL="457200" marR="0" lvl="0" indent="-2286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When greenhouse gases build up in earth’s atmosphere, they trap in the sun’s heat.</a:t>
            </a:r>
            <a:endParaRPr/>
          </a:p>
          <a:p>
            <a:pPr marL="457200" marR="0" lvl="0" indent="-2286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Over time, this trapped heat has led to an increase in the average global temperature. The more greenhouse gases we have in our atmosphere, the warmer our planet gets.</a:t>
            </a:r>
            <a:endParaRPr/>
          </a:p>
          <a:p>
            <a:pPr marL="457200" marR="0" lvl="0" indent="-2286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Some places on the planet have higher increases in heat than others, such as the North and South Poles.</a:t>
            </a:r>
            <a:endParaRPr/>
          </a:p>
          <a:p>
            <a:pPr marL="457200" marR="0" lvl="0" indent="-2286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As the poles get warmer, large amounts of ice melts into the oceans.</a:t>
            </a:r>
            <a:endParaRPr/>
          </a:p>
          <a:p>
            <a:pPr marL="457200" marR="0" lvl="0" indent="-2286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These global changes in temperature and sea levels lead to a multitude of health effects.</a:t>
            </a:r>
            <a:endParaRPr/>
          </a:p>
        </p:txBody>
      </p:sp>
      <p:sp>
        <p:nvSpPr>
          <p:cNvPr id="150" name="Google Shape;15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This image is from the Centers for Disease Control.</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Many state, national, and global health agencies have highlighted the health impacts of climate change, such as the American Public Health Association and the World Health Organization. In fact, The Lancet Commission identified climate change as the No. 1 public health threat of the 21st century.</a:t>
            </a: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 center ring shows the cycle of increasing carbon dioxide, which leads to rising temperatures, more extreme weather, and rising sea levels.</a:t>
            </a: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 next ring highlights eight primary global effects that occur due to warmer temperatures, extremes in weather, and higher sea levels, such as extreme heat, air pollution, increasing allergens, and impacts on water and food supply, among others.</a:t>
            </a: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Take a moment to read some of the specific health threats humans are now faced with due to climate change around the outer edge of the diagram.</a:t>
            </a: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We all care for people who are already experiencing these health impacts. As you can imagine, some people are more at risk than others, such as:</a:t>
            </a:r>
            <a:endParaRPr sz="1200" b="0" i="0" u="none" strike="noStrike" cap="none">
              <a:solidFill>
                <a:schemeClr val="dk1"/>
              </a:solidFill>
              <a:latin typeface="Calibri"/>
              <a:ea typeface="Calibri"/>
              <a:cs typeface="Calibri"/>
              <a:sym typeface="Calibri"/>
            </a:endParaRPr>
          </a:p>
          <a:p>
            <a:pPr marL="628650" marR="0" lvl="1"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Infants and young children</a:t>
            </a:r>
            <a:endParaRPr sz="1200" b="0" i="0" u="none" strike="noStrike" cap="none">
              <a:solidFill>
                <a:schemeClr val="dk1"/>
              </a:solidFill>
              <a:latin typeface="Calibri"/>
              <a:ea typeface="Calibri"/>
              <a:cs typeface="Calibri"/>
              <a:sym typeface="Calibri"/>
            </a:endParaRPr>
          </a:p>
          <a:p>
            <a:pPr marL="628650" marR="0" lvl="1"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 elderly</a:t>
            </a:r>
            <a:endParaRPr sz="1200" b="0" i="0" u="none" strike="noStrike" cap="none">
              <a:solidFill>
                <a:schemeClr val="dk1"/>
              </a:solidFill>
              <a:latin typeface="Calibri"/>
              <a:ea typeface="Calibri"/>
              <a:cs typeface="Calibri"/>
              <a:sym typeface="Calibri"/>
            </a:endParaRPr>
          </a:p>
          <a:p>
            <a:pPr marL="628650" marR="0" lvl="1"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People living in poverty or those who are homeless</a:t>
            </a:r>
            <a:endParaRPr sz="1200" b="0" i="0" u="none" strike="noStrike" cap="none">
              <a:solidFill>
                <a:schemeClr val="dk1"/>
              </a:solidFill>
              <a:latin typeface="Calibri"/>
              <a:ea typeface="Calibri"/>
              <a:cs typeface="Calibri"/>
              <a:sym typeface="Calibri"/>
            </a:endParaRPr>
          </a:p>
          <a:p>
            <a:pPr marL="628650" marR="0" lvl="1"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People with chronic physical or mental conditions</a:t>
            </a:r>
            <a:endParaRPr sz="1200" b="0" i="0" u="none" strike="noStrike" cap="none">
              <a:solidFill>
                <a:schemeClr val="dk1"/>
              </a:solidFill>
              <a:latin typeface="Calibri"/>
              <a:ea typeface="Calibri"/>
              <a:cs typeface="Calibri"/>
              <a:sym typeface="Calibri"/>
            </a:endParaRPr>
          </a:p>
          <a:p>
            <a:pPr marL="628650" marR="0" lvl="1"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Outdoor workers/players</a:t>
            </a: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200" b="1" i="1" u="none" strike="noStrike" cap="none">
              <a:solidFill>
                <a:schemeClr val="dk1"/>
              </a:solidFill>
              <a:latin typeface="Calibri"/>
              <a:ea typeface="Calibri"/>
              <a:cs typeface="Calibri"/>
              <a:sym typeface="Calibri"/>
            </a:endParaRPr>
          </a:p>
        </p:txBody>
      </p:sp>
      <p:sp>
        <p:nvSpPr>
          <p:cNvPr id="162" name="Google Shape;16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Calibri"/>
                <a:ea typeface="Calibri"/>
                <a:cs typeface="Calibri"/>
                <a:sym typeface="Calibri"/>
              </a:rPr>
              <a:t>Specific figures </a:t>
            </a:r>
            <a:r>
              <a:rPr lang="en-US" sz="1200" i="0" u="none" strike="noStrike" cap="none">
                <a:solidFill>
                  <a:srgbClr val="FF0000"/>
                </a:solidFill>
              </a:rPr>
              <a:t>(</a:t>
            </a:r>
            <a:r>
              <a:rPr lang="en-US">
                <a:solidFill>
                  <a:srgbClr val="FF0000"/>
                </a:solidFill>
              </a:rPr>
              <a:t>s</a:t>
            </a:r>
            <a:r>
              <a:rPr lang="en-US" sz="1200" i="0" u="none" strike="noStrike" cap="none">
                <a:solidFill>
                  <a:srgbClr val="FF0000"/>
                </a:solidFill>
              </a:rPr>
              <a:t>hare one or two of these based on your audience)</a:t>
            </a:r>
            <a:r>
              <a:rPr lang="en-US" sz="1200" b="1"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Vulnerable populations: those with chronic conditions (cardiovascular, respiratory), outdoor workers/players, people without air conditioning, pregnant women, people taking certain medications</a:t>
            </a: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“Between 2000 and 2016, the average number of Americans exposed to heat wave events annually increased by an average of 14.5 million, compared to the reference period (1986-2008). 2011 was a year of extremely high risk, with nearly 130 million additional Americans exposed to heat waves.” (Lancet, 2017).</a:t>
            </a: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a:t>It’s the l</a:t>
            </a:r>
            <a:r>
              <a:rPr lang="en-US" sz="1200" b="0" i="0" u="none" strike="noStrike" cap="none">
                <a:solidFill>
                  <a:schemeClr val="dk1"/>
                </a:solidFill>
                <a:latin typeface="Calibri"/>
                <a:ea typeface="Calibri"/>
                <a:cs typeface="Calibri"/>
                <a:sym typeface="Calibri"/>
              </a:rPr>
              <a:t>eading cause of illness and death in young athletes. Each year, 9,000 high-school aged athletes are treated</a:t>
            </a:r>
            <a:r>
              <a:rPr lang="en-US"/>
              <a:t>.</a:t>
            </a:r>
            <a:r>
              <a:rPr lang="en-US" sz="1200" b="0" i="0" u="none" strike="noStrike" cap="none">
                <a:solidFill>
                  <a:schemeClr val="dk1"/>
                </a:solidFill>
                <a:latin typeface="Calibri"/>
                <a:ea typeface="Calibri"/>
                <a:cs typeface="Calibri"/>
                <a:sym typeface="Calibri"/>
              </a:rPr>
              <a:t> (Medical Society Consortium, 2017).</a:t>
            </a: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Heat doesn’t just affect the frail, ill, or elderly. In fact, 1/3 of all heat-related ER visits in the U.S. are among young men. (Medical Society Consortium, 2017). </a:t>
            </a: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Football players are 11 times more likely to experience illness from the heat than all other high school athletes combined. (Medical Society Consortium, 2017).</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71" name="Google Shape;17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Calibri"/>
                <a:ea typeface="Calibri"/>
                <a:cs typeface="Calibri"/>
                <a:sym typeface="Calibri"/>
              </a:rPr>
              <a:t>Specific figures </a:t>
            </a:r>
            <a:r>
              <a:rPr lang="en-US" sz="1200" i="0" u="none" strike="noStrike" cap="none">
                <a:solidFill>
                  <a:srgbClr val="FF0000"/>
                </a:solidFill>
              </a:rPr>
              <a:t>(</a:t>
            </a:r>
            <a:r>
              <a:rPr lang="en-US">
                <a:solidFill>
                  <a:srgbClr val="FF0000"/>
                </a:solidFill>
              </a:rPr>
              <a:t>s</a:t>
            </a:r>
            <a:r>
              <a:rPr lang="en-US" sz="1200" i="0" u="none" strike="noStrike" cap="none">
                <a:solidFill>
                  <a:srgbClr val="FF0000"/>
                </a:solidFill>
              </a:rPr>
              <a:t>hare one or two of these based on your audience)</a:t>
            </a:r>
            <a:r>
              <a:rPr lang="en-US" sz="1200" b="1" i="0" u="none" strike="noStrike" cap="none">
                <a:solidFill>
                  <a:schemeClr val="dk1"/>
                </a:solidFill>
                <a:latin typeface="Calibri"/>
                <a:ea typeface="Calibri"/>
                <a:cs typeface="Calibri"/>
                <a:sym typeface="Calibri"/>
              </a:rPr>
              <a:t>:</a:t>
            </a:r>
            <a:endParaRPr/>
          </a:p>
          <a:p>
            <a:pPr marL="0" marR="0" lvl="0" indent="0" algn="l" rtl="0">
              <a:lnSpc>
                <a:spcPct val="100000"/>
              </a:lnSpc>
              <a:spcBef>
                <a:spcPts val="0"/>
              </a:spcBef>
              <a:spcAft>
                <a:spcPts val="0"/>
              </a:spcAft>
              <a:buClr>
                <a:schemeClr val="dk1"/>
              </a:buClr>
              <a:buSzPts val="1200"/>
              <a:buFont typeface="Arial"/>
              <a:buNone/>
            </a:pPr>
            <a:endParaRPr sz="1200" b="1"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Outdoor air pollution from the burning of fossil fuels causes 7 million deaths annually - more than all of the deaths of TB, malaria, and AIDS combined (World Health Organization, 2014).</a:t>
            </a: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Most vulnerable: people with pre-existing respiratory conditions (asthma, COPD) and cardiovascular disease (Medical Society Consortium, 2017).</a:t>
            </a: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Ragweed seasons have increased by 11-27 days a year throughout the U.S. (National Climate Assessment, 2014).</a:t>
            </a:r>
            <a:endParaRPr sz="1200" b="0" i="0" u="none" strike="noStrike" cap="none">
              <a:solidFill>
                <a:schemeClr val="dk1"/>
              </a:solidFill>
              <a:latin typeface="Calibri"/>
              <a:ea typeface="Calibri"/>
              <a:cs typeface="Calibri"/>
              <a:sym typeface="Calibri"/>
            </a:endParaRPr>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79" name="Google Shape;17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Char char="•"/>
            </a:pPr>
            <a:r>
              <a:rPr lang="en-US">
                <a:solidFill>
                  <a:srgbClr val="FF0000"/>
                </a:solidFill>
              </a:rPr>
              <a:t>Access </a:t>
            </a:r>
            <a:r>
              <a:rPr lang="en-US" sz="1200" b="0" i="0" u="none" strike="noStrike" cap="none">
                <a:solidFill>
                  <a:srgbClr val="FF0000"/>
                </a:solidFill>
                <a:latin typeface="Calibri"/>
                <a:ea typeface="Calibri"/>
                <a:cs typeface="Calibri"/>
                <a:sym typeface="Calibri"/>
              </a:rPr>
              <a:t>your state’s information and add it to the slide</a:t>
            </a:r>
            <a:r>
              <a:rPr lang="en-US" sz="1200" b="0" i="0" u="none" strike="noStrike" cap="none">
                <a:solidFill>
                  <a:schemeClr val="dk1"/>
                </a:solidFill>
                <a:latin typeface="Calibri"/>
                <a:ea typeface="Calibri"/>
                <a:cs typeface="Calibri"/>
                <a:sym typeface="Calibri"/>
              </a:rPr>
              <a:t>: http://www.lung.org/local-content/california/our-initiatives/state-of-the-air/2018/state-of-the-air-2018.html</a:t>
            </a:r>
            <a:endParaRPr/>
          </a:p>
          <a:p>
            <a:pPr marL="457200" marR="0" lvl="0" indent="-2286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When it comes to dirty energy sources, it’s not as “cheap” as we thought…we’re literally paying with our health.</a:t>
            </a:r>
            <a:endParaRPr/>
          </a:p>
          <a:p>
            <a:pPr marL="457200" marR="0" lvl="0" indent="-2286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A 2015 paper from the International Monetary Fund found that fossil fuels are subsidized at $5.3 trillion globally, equivalent to about 6.5% of global GDP, greater than the health  of all the world's governments. Just over half of this figure consists of the fossil fuel industry’s externalities, or the money governments are forced to spend treating the victims of air pollution and the income lost because of the resulting ill health and premature deaths. To show what is possible with energy subsidy reform, the IMF researchers calculated that ending these subsidies would slash the number of premature deaths from outdoor air pollution by 55% – about 1.6 million lives a year.* Coal would account for a 93</a:t>
            </a:r>
            <a:r>
              <a:rPr lang="en-US"/>
              <a:t>%</a:t>
            </a:r>
            <a:r>
              <a:rPr lang="en-US" sz="1200" b="0" i="0" u="none" strike="noStrike" cap="none">
                <a:solidFill>
                  <a:schemeClr val="dk1"/>
                </a:solidFill>
                <a:latin typeface="Calibri"/>
                <a:ea typeface="Calibri"/>
                <a:cs typeface="Calibri"/>
                <a:sym typeface="Calibri"/>
              </a:rPr>
              <a:t> share of this reduction. It would also s</a:t>
            </a:r>
            <a:r>
              <a:rPr lang="en-US" sz="1200" b="0" i="0" u="none" strike="noStrike" cap="none">
                <a:solidFill>
                  <a:srgbClr val="000000"/>
                </a:solidFill>
                <a:latin typeface="Calibri"/>
                <a:ea typeface="Calibri"/>
                <a:cs typeface="Calibri"/>
                <a:sym typeface="Calibri"/>
              </a:rPr>
              <a:t>ignificantly reduce health care costs and reduce C02 emissions by 20%.</a:t>
            </a:r>
            <a:endParaRPr/>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bg>
      <p:bgPr>
        <a:solidFill>
          <a:srgbClr val="00497A"/>
        </a:solidFill>
        <a:effectLst/>
      </p:bgPr>
    </p:bg>
    <p:spTree>
      <p:nvGrpSpPr>
        <p:cNvPr id="1" name="Shape 10"/>
        <p:cNvGrpSpPr/>
        <p:nvPr/>
      </p:nvGrpSpPr>
      <p:grpSpPr>
        <a:xfrm>
          <a:off x="0" y="0"/>
          <a:ext cx="0" cy="0"/>
          <a:chOff x="0" y="0"/>
          <a:chExt cx="0" cy="0"/>
        </a:xfrm>
      </p:grpSpPr>
      <p:pic>
        <p:nvPicPr>
          <p:cNvPr id="11" name="Google Shape;11;p2"/>
          <p:cNvPicPr preferRelativeResize="0"/>
          <p:nvPr/>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12" name="Google Shape;12;p2"/>
          <p:cNvSpPr txBox="1"/>
          <p:nvPr/>
        </p:nvSpPr>
        <p:spPr>
          <a:xfrm>
            <a:off x="22301202" y="1630680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 name="Google Shape;13;p2"/>
          <p:cNvSpPr txBox="1">
            <a:spLocks noGrp="1"/>
          </p:cNvSpPr>
          <p:nvPr>
            <p:ph type="body" idx="1"/>
          </p:nvPr>
        </p:nvSpPr>
        <p:spPr>
          <a:xfrm>
            <a:off x="1096963" y="1411907"/>
            <a:ext cx="9998075" cy="691214"/>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rgbClr val="FFFFFF"/>
              </a:buClr>
              <a:buSzPts val="4800"/>
              <a:buFont typeface="Arial"/>
              <a:buNone/>
              <a:defRPr sz="4800" b="1" i="0" u="none" strike="noStrike" cap="none">
                <a:solidFill>
                  <a:srgbClr val="FFFFFF"/>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2"/>
          <p:cNvSpPr txBox="1">
            <a:spLocks noGrp="1"/>
          </p:cNvSpPr>
          <p:nvPr>
            <p:ph type="body" idx="2"/>
          </p:nvPr>
        </p:nvSpPr>
        <p:spPr>
          <a:xfrm>
            <a:off x="1828801" y="2121855"/>
            <a:ext cx="8826500" cy="651480"/>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rgbClr val="FFFFFF"/>
              </a:buClr>
              <a:buSzPts val="2400"/>
              <a:buFont typeface="Arial"/>
              <a:buNone/>
              <a:defRPr sz="2400" b="0" i="0" u="none" strike="noStrike" cap="none">
                <a:solidFill>
                  <a:srgbClr val="FFFFFF"/>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5" name="Google Shape;15;p2"/>
          <p:cNvSpPr txBox="1">
            <a:spLocks noGrp="1"/>
          </p:cNvSpPr>
          <p:nvPr>
            <p:ph type="body" idx="3"/>
          </p:nvPr>
        </p:nvSpPr>
        <p:spPr>
          <a:xfrm>
            <a:off x="1828801" y="3562513"/>
            <a:ext cx="8826500" cy="65148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0"/>
              </a:spcBef>
              <a:spcAft>
                <a:spcPts val="0"/>
              </a:spcAft>
              <a:buClr>
                <a:srgbClr val="FFFFFF"/>
              </a:buClr>
              <a:buSzPts val="1900"/>
              <a:buFont typeface="Arial"/>
              <a:buNone/>
              <a:defRPr sz="1900" b="0" i="0" u="none" strike="noStrike" cap="none">
                <a:solidFill>
                  <a:srgbClr val="FFFFFF"/>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pic>
        <p:nvPicPr>
          <p:cNvPr id="16" name="Google Shape;16;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568193" y="5328911"/>
            <a:ext cx="1053690" cy="1099321"/>
          </a:xfrm>
          <a:prstGeom prst="rect">
            <a:avLst/>
          </a:prstGeom>
          <a:noFill/>
          <a:ln>
            <a:noFill/>
          </a:ln>
        </p:spPr>
      </p:pic>
      <p:pic>
        <p:nvPicPr>
          <p:cNvPr id="17" name="Google Shape;17;p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34826" y="5562336"/>
            <a:ext cx="2356904" cy="72873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and Content" userDrawn="1">
  <p:cSld name="2_Title and Content">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711271" y="1497548"/>
            <a:ext cx="10515600" cy="69551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36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68" name="Google Shape;68;p12"/>
          <p:cNvSpPr txBox="1">
            <a:spLocks noGrp="1"/>
          </p:cNvSpPr>
          <p:nvPr>
            <p:ph type="body" idx="1"/>
          </p:nvPr>
        </p:nvSpPr>
        <p:spPr>
          <a:xfrm>
            <a:off x="711271" y="2753248"/>
            <a:ext cx="10515600" cy="3292266"/>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617B8D"/>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7F7F7F"/>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7F7F7F"/>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7F7F7F"/>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7F7F7F"/>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69" name="Google Shape;69;p12"/>
          <p:cNvSpPr txBox="1">
            <a:spLocks noGrp="1"/>
          </p:cNvSpPr>
          <p:nvPr>
            <p:ph type="dt" idx="10"/>
          </p:nvPr>
        </p:nvSpPr>
        <p:spPr>
          <a:xfrm>
            <a:off x="215222" y="6382021"/>
            <a:ext cx="6868887" cy="295659"/>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500" b="1" i="0" u="none" strike="noStrike" cap="none">
                <a:solidFill>
                  <a:srgbClr val="000000"/>
                </a:solidFill>
                <a:latin typeface="Source Sans Pro"/>
                <a:ea typeface="Source Sans Pro"/>
                <a:cs typeface="Source Sans Pro"/>
                <a:sym typeface="Source Sans Pro"/>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74"/>
        <p:cNvGrpSpPr/>
        <p:nvPr/>
      </p:nvGrpSpPr>
      <p:grpSpPr>
        <a:xfrm>
          <a:off x="0" y="0"/>
          <a:ext cx="0" cy="0"/>
          <a:chOff x="0" y="0"/>
          <a:chExt cx="0" cy="0"/>
        </a:xfrm>
      </p:grpSpPr>
      <p:pic>
        <p:nvPicPr>
          <p:cNvPr id="75" name="Google Shape;75;p1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40511" y="1819206"/>
            <a:ext cx="1471708" cy="128481"/>
          </a:xfrm>
          <a:prstGeom prst="rect">
            <a:avLst/>
          </a:prstGeom>
          <a:noFill/>
          <a:ln>
            <a:noFill/>
          </a:ln>
        </p:spPr>
      </p:pic>
      <p:pic>
        <p:nvPicPr>
          <p:cNvPr id="76" name="Google Shape;76;p1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2045" y="1818012"/>
            <a:ext cx="1471708" cy="128483"/>
          </a:xfrm>
          <a:prstGeom prst="rect">
            <a:avLst/>
          </a:prstGeom>
          <a:noFill/>
          <a:ln>
            <a:noFill/>
          </a:ln>
        </p:spPr>
      </p:pic>
      <p:sp>
        <p:nvSpPr>
          <p:cNvPr id="77" name="Google Shape;77;p13"/>
          <p:cNvSpPr txBox="1">
            <a:spLocks noGrp="1"/>
          </p:cNvSpPr>
          <p:nvPr>
            <p:ph type="body" idx="1"/>
          </p:nvPr>
        </p:nvSpPr>
        <p:spPr>
          <a:xfrm>
            <a:off x="597231" y="3093654"/>
            <a:ext cx="10929485" cy="3002348"/>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0"/>
              </a:spcBef>
              <a:spcAft>
                <a:spcPts val="0"/>
              </a:spcAft>
              <a:buClr>
                <a:srgbClr val="000000"/>
              </a:buClr>
              <a:buSzPts val="3200"/>
              <a:buFont typeface="Merriweather Sans"/>
              <a:buChar char="&gt;"/>
              <a:defRPr sz="3200" b="1" i="0" u="none" strike="noStrike" cap="none">
                <a:solidFill>
                  <a:schemeClr val="lt2"/>
                </a:solidFill>
                <a:latin typeface="Arial"/>
                <a:ea typeface="Arial"/>
                <a:cs typeface="Arial"/>
                <a:sym typeface="Open Sans"/>
              </a:defRPr>
            </a:lvl1pPr>
            <a:lvl2pPr marL="914400" marR="0" lvl="1" indent="-228600" algn="l" rtl="0">
              <a:lnSpc>
                <a:spcPct val="100000"/>
              </a:lnSpc>
              <a:spcBef>
                <a:spcPts val="0"/>
              </a:spcBef>
              <a:spcAft>
                <a:spcPts val="0"/>
              </a:spcAft>
              <a:buSzPts val="1400"/>
              <a:buNone/>
              <a:defRPr sz="2667" b="1" i="0" u="none" strike="noStrike" cap="none">
                <a:solidFill>
                  <a:schemeClr val="lt2"/>
                </a:solidFill>
                <a:latin typeface="Open Sans"/>
                <a:ea typeface="Open Sans"/>
                <a:cs typeface="Open Sans"/>
                <a:sym typeface="Open Sans"/>
              </a:defRPr>
            </a:lvl2pPr>
            <a:lvl3pPr marL="1371600" marR="0" lvl="2" indent="-381000" algn="l" rtl="0">
              <a:lnSpc>
                <a:spcPct val="100000"/>
              </a:lnSpc>
              <a:spcBef>
                <a:spcPts val="0"/>
              </a:spcBef>
              <a:spcAft>
                <a:spcPts val="0"/>
              </a:spcAft>
              <a:buClr>
                <a:srgbClr val="000000"/>
              </a:buClr>
              <a:buSzPts val="2400"/>
              <a:buFont typeface="Merriweather Sans"/>
              <a:buChar char="&gt;"/>
              <a:defRPr sz="2400" b="1" i="0" u="none" strike="noStrike" cap="none">
                <a:solidFill>
                  <a:schemeClr val="lt2"/>
                </a:solidFill>
                <a:latin typeface="Open Sans"/>
                <a:ea typeface="Open Sans"/>
                <a:cs typeface="Open Sans"/>
                <a:sym typeface="Open Sans"/>
              </a:defRPr>
            </a:lvl3pPr>
            <a:lvl4pPr marL="1828800" marR="0" lvl="3" indent="-228600" algn="l" rtl="0">
              <a:lnSpc>
                <a:spcPct val="100000"/>
              </a:lnSpc>
              <a:spcBef>
                <a:spcPts val="0"/>
              </a:spcBef>
              <a:spcAft>
                <a:spcPts val="0"/>
              </a:spcAft>
              <a:buSzPts val="1400"/>
              <a:buNone/>
              <a:defRPr sz="2133" b="1" i="0" u="none" strike="noStrike" cap="none">
                <a:solidFill>
                  <a:schemeClr val="lt2"/>
                </a:solidFill>
                <a:latin typeface="Open Sans"/>
                <a:ea typeface="Open Sans"/>
                <a:cs typeface="Open Sans"/>
                <a:sym typeface="Open Sans"/>
              </a:defRPr>
            </a:lvl4pPr>
            <a:lvl5pPr marL="2286000" marR="0" lvl="4" indent="-347154" algn="l" rtl="0">
              <a:lnSpc>
                <a:spcPct val="100000"/>
              </a:lnSpc>
              <a:spcBef>
                <a:spcPts val="0"/>
              </a:spcBef>
              <a:spcAft>
                <a:spcPts val="0"/>
              </a:spcAft>
              <a:buClr>
                <a:srgbClr val="000000"/>
              </a:buClr>
              <a:buSzPts val="1867"/>
              <a:buFont typeface="Merriweather Sans"/>
              <a:buChar char="&gt;"/>
              <a:defRPr sz="1867" b="1" i="0" u="none" strike="noStrike" cap="none">
                <a:solidFill>
                  <a:schemeClr val="lt2"/>
                </a:solidFill>
                <a:latin typeface="Open Sans"/>
                <a:ea typeface="Open Sans"/>
                <a:cs typeface="Open Sans"/>
                <a:sym typeface="Open Sans"/>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78" name="Google Shape;78;p13"/>
          <p:cNvSpPr txBox="1">
            <a:spLocks noGrp="1"/>
          </p:cNvSpPr>
          <p:nvPr>
            <p:ph type="body" idx="2"/>
          </p:nvPr>
        </p:nvSpPr>
        <p:spPr>
          <a:xfrm>
            <a:off x="613833" y="2307558"/>
            <a:ext cx="10912883" cy="54822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0"/>
              </a:spcBef>
              <a:spcAft>
                <a:spcPts val="0"/>
              </a:spcAft>
              <a:buClr>
                <a:srgbClr val="000000"/>
              </a:buClr>
              <a:buSzPts val="3200"/>
              <a:buFont typeface="Arial"/>
              <a:buNone/>
              <a:defRPr sz="3200" b="0" i="0" u="none" strike="noStrike" cap="none">
                <a:solidFill>
                  <a:schemeClr val="lt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E8D3A2"/>
                </a:solidFill>
                <a:latin typeface="Encode Sans Black"/>
                <a:ea typeface="Encode Sans Black"/>
                <a:cs typeface="Encode Sans Black"/>
                <a:sym typeface="Encode Sans Black"/>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pic>
        <p:nvPicPr>
          <p:cNvPr id="79" name="Google Shape;79;p13"/>
          <p:cNvPicPr preferRelativeResize="0"/>
          <p:nvPr/>
        </p:nvPicPr>
        <p:blipFill rotWithShape="1">
          <a:blip r:embed="rId4">
            <a:alphaModFix/>
          </a:blip>
          <a:srcRect/>
          <a:stretch/>
        </p:blipFill>
        <p:spPr>
          <a:xfrm>
            <a:off x="757450" y="6234042"/>
            <a:ext cx="3386655" cy="229748"/>
          </a:xfrm>
          <a:prstGeom prst="rect">
            <a:avLst/>
          </a:prstGeom>
          <a:noFill/>
          <a:ln>
            <a:noFill/>
          </a:ln>
        </p:spPr>
      </p:pic>
      <p:sp>
        <p:nvSpPr>
          <p:cNvPr id="80" name="Google Shape;80;p13"/>
          <p:cNvSpPr txBox="1">
            <a:spLocks noGrp="1"/>
          </p:cNvSpPr>
          <p:nvPr>
            <p:ph type="title"/>
          </p:nvPr>
        </p:nvSpPr>
        <p:spPr>
          <a:xfrm>
            <a:off x="613833" y="491786"/>
            <a:ext cx="10912883" cy="1325033"/>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4000" b="1" i="0" u="none" strike="noStrike" cap="none">
                <a:solidFill>
                  <a:srgbClr val="000000"/>
                </a:solidFill>
                <a:latin typeface="Encode Sans Black"/>
                <a:ea typeface="Encode Sans Black"/>
                <a:cs typeface="Encode Sans Black"/>
                <a:sym typeface="Encode Sans Black"/>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
        <p:nvSpPr>
          <p:cNvPr id="82" name="Google Shape;82;p1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 content">
  <p:cSld name="Image content">
    <p:spTree>
      <p:nvGrpSpPr>
        <p:cNvPr id="1" name="Shape 84"/>
        <p:cNvGrpSpPr/>
        <p:nvPr/>
      </p:nvGrpSpPr>
      <p:grpSpPr>
        <a:xfrm>
          <a:off x="0" y="0"/>
          <a:ext cx="0" cy="0"/>
          <a:chOff x="0" y="0"/>
          <a:chExt cx="0" cy="0"/>
        </a:xfrm>
      </p:grpSpPr>
      <p:sp>
        <p:nvSpPr>
          <p:cNvPr id="85" name="Google Shape;85;p16"/>
          <p:cNvSpPr txBox="1">
            <a:spLocks noGrp="1"/>
          </p:cNvSpPr>
          <p:nvPr>
            <p:ph type="dt" idx="10"/>
          </p:nvPr>
        </p:nvSpPr>
        <p:spPr>
          <a:xfrm>
            <a:off x="215203" y="6381993"/>
            <a:ext cx="6868887" cy="295659"/>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500" b="1"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6"/>
          <p:cNvSpPr/>
          <p:nvPr/>
        </p:nvSpPr>
        <p:spPr>
          <a:xfrm>
            <a:off x="-140676" y="402214"/>
            <a:ext cx="773723" cy="421752"/>
          </a:xfrm>
          <a:prstGeom prst="rect">
            <a:avLst/>
          </a:prstGeom>
          <a:solidFill>
            <a:srgbClr val="9BCC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87" name="Google Shape;87;p16"/>
          <p:cNvSpPr/>
          <p:nvPr/>
        </p:nvSpPr>
        <p:spPr>
          <a:xfrm>
            <a:off x="0" y="6219930"/>
            <a:ext cx="12192000" cy="638070"/>
          </a:xfrm>
          <a:prstGeom prst="rect">
            <a:avLst/>
          </a:prstGeom>
          <a:solidFill>
            <a:srgbClr val="004F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88" name="Google Shape;88;p16" descr="hcwh-white.png"/>
          <p:cNvPicPr preferRelativeResize="0"/>
          <p:nvPr/>
        </p:nvPicPr>
        <p:blipFill rotWithShape="1">
          <a:blip r:embed="rId2">
            <a:alphaModFix/>
          </a:blip>
          <a:srcRect/>
          <a:stretch/>
        </p:blipFill>
        <p:spPr>
          <a:xfrm>
            <a:off x="11175461" y="6275490"/>
            <a:ext cx="517036" cy="526740"/>
          </a:xfrm>
          <a:prstGeom prst="rect">
            <a:avLst/>
          </a:prstGeom>
          <a:noFill/>
          <a:ln>
            <a:noFill/>
          </a:ln>
        </p:spPr>
      </p:pic>
      <p:pic>
        <p:nvPicPr>
          <p:cNvPr id="89" name="Google Shape;89;p16"/>
          <p:cNvPicPr preferRelativeResize="0"/>
          <p:nvPr/>
        </p:nvPicPr>
        <p:blipFill rotWithShape="1">
          <a:blip r:embed="rId3">
            <a:alphaModFix/>
          </a:blip>
          <a:srcRect/>
          <a:stretch/>
        </p:blipFill>
        <p:spPr>
          <a:xfrm>
            <a:off x="10287691" y="6275490"/>
            <a:ext cx="616735" cy="526740"/>
          </a:xfrm>
          <a:prstGeom prst="rect">
            <a:avLst/>
          </a:prstGeom>
          <a:noFill/>
          <a:ln>
            <a:noFill/>
          </a:ln>
        </p:spPr>
      </p:pic>
      <p:sp>
        <p:nvSpPr>
          <p:cNvPr id="90" name="Google Shape;90;p16"/>
          <p:cNvSpPr txBox="1">
            <a:spLocks noGrp="1"/>
          </p:cNvSpPr>
          <p:nvPr>
            <p:ph type="title"/>
          </p:nvPr>
        </p:nvSpPr>
        <p:spPr>
          <a:xfrm>
            <a:off x="918379" y="187727"/>
            <a:ext cx="10515600" cy="850726"/>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3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Section Title Slide">
  <p:cSld name="4_Section Title Slide">
    <p:bg>
      <p:bgPr>
        <a:solidFill>
          <a:srgbClr val="153D40"/>
        </a:solidFill>
        <a:effectLst/>
      </p:bgPr>
    </p:bg>
    <p:spTree>
      <p:nvGrpSpPr>
        <p:cNvPr id="1" name="Shape 91"/>
        <p:cNvGrpSpPr/>
        <p:nvPr/>
      </p:nvGrpSpPr>
      <p:grpSpPr>
        <a:xfrm>
          <a:off x="0" y="0"/>
          <a:ext cx="0" cy="0"/>
          <a:chOff x="0" y="0"/>
          <a:chExt cx="0" cy="0"/>
        </a:xfrm>
      </p:grpSpPr>
      <p:pic>
        <p:nvPicPr>
          <p:cNvPr id="92" name="Google Shape;92;p17"/>
          <p:cNvPicPr preferRelativeResize="0"/>
          <p:nvPr/>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93" name="Google Shape;93;p17"/>
          <p:cNvSpPr txBox="1">
            <a:spLocks noGrp="1"/>
          </p:cNvSpPr>
          <p:nvPr>
            <p:ph type="title"/>
          </p:nvPr>
        </p:nvSpPr>
        <p:spPr>
          <a:xfrm>
            <a:off x="831851" y="3036974"/>
            <a:ext cx="10515600" cy="945655"/>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chemeClr val="lt1"/>
              </a:buClr>
              <a:buSzPts val="5400"/>
              <a:buFont typeface="Calibri"/>
              <a:buNone/>
              <a:defRPr sz="5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_Section Title Slide">
  <p:cSld name="5_Section Title Slide">
    <p:bg>
      <p:bgPr>
        <a:solidFill>
          <a:srgbClr val="03283F"/>
        </a:solidFill>
        <a:effectLst/>
      </p:bgPr>
    </p:bg>
    <p:spTree>
      <p:nvGrpSpPr>
        <p:cNvPr id="1" name="Shape 94"/>
        <p:cNvGrpSpPr/>
        <p:nvPr/>
      </p:nvGrpSpPr>
      <p:grpSpPr>
        <a:xfrm>
          <a:off x="0" y="0"/>
          <a:ext cx="0" cy="0"/>
          <a:chOff x="0" y="0"/>
          <a:chExt cx="0" cy="0"/>
        </a:xfrm>
      </p:grpSpPr>
      <p:pic>
        <p:nvPicPr>
          <p:cNvPr id="95" name="Google Shape;95;p18"/>
          <p:cNvPicPr preferRelativeResize="0"/>
          <p:nvPr/>
        </p:nvPicPr>
        <p:blipFill rotWithShape="1">
          <a:blip r:embed="rId2" cstate="screen">
            <a:alphaModFix amt="18000"/>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96" name="Google Shape;96;p18"/>
          <p:cNvSpPr txBox="1">
            <a:spLocks noGrp="1"/>
          </p:cNvSpPr>
          <p:nvPr>
            <p:ph type="title"/>
          </p:nvPr>
        </p:nvSpPr>
        <p:spPr>
          <a:xfrm>
            <a:off x="2112011" y="3036974"/>
            <a:ext cx="7682229" cy="966066"/>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chemeClr val="lt1"/>
              </a:buClr>
              <a:buSzPts val="4800"/>
              <a:buFont typeface="Calibri"/>
              <a:buNone/>
              <a:defRPr sz="4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97"/>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8_Section Title Slide">
  <p:cSld name="8_Section Title Slide">
    <p:bg>
      <p:bgPr>
        <a:solidFill>
          <a:srgbClr val="153940"/>
        </a:solidFill>
        <a:effectLst/>
      </p:bgPr>
    </p:bg>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2172971" y="3036974"/>
            <a:ext cx="7682229" cy="966066"/>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chemeClr val="lt1"/>
              </a:buClr>
              <a:buSzPts val="4800"/>
              <a:buFont typeface="Calibri"/>
              <a:buNone/>
              <a:defRPr sz="4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Section Title Slide">
  <p:cSld name="1_Section Title Slide">
    <p:bg>
      <p:bgPr>
        <a:solidFill>
          <a:srgbClr val="007EA7"/>
        </a:solidFill>
        <a:effectLst/>
      </p:bgPr>
    </p:bg>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2183131" y="3036974"/>
            <a:ext cx="7682229" cy="966066"/>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chemeClr val="lt1"/>
              </a:buClr>
              <a:buSzPts val="4800"/>
              <a:buFont typeface="Calibri"/>
              <a:buNone/>
              <a:defRPr sz="4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Section Title Slide">
  <p:cSld name="3_Section Title Slide">
    <p:bg>
      <p:bgPr>
        <a:solidFill>
          <a:srgbClr val="1A936F"/>
        </a:solidFill>
        <a:effectLst/>
      </p:bgPr>
    </p:bg>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2172971" y="3036974"/>
            <a:ext cx="7682229" cy="966066"/>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chemeClr val="lt1"/>
              </a:buClr>
              <a:buSzPts val="4800"/>
              <a:buFont typeface="Calibri"/>
              <a:buNone/>
              <a:defRPr sz="4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Slide">
  <p:cSld name="6_Title Slide">
    <p:bg>
      <p:bgPr>
        <a:solidFill>
          <a:srgbClr val="FFFFFF"/>
        </a:solidFill>
        <a:effectLst/>
      </p:bgPr>
    </p:bg>
    <p:spTree>
      <p:nvGrpSpPr>
        <p:cNvPr id="1" name="Shape 18"/>
        <p:cNvGrpSpPr/>
        <p:nvPr/>
      </p:nvGrpSpPr>
      <p:grpSpPr>
        <a:xfrm>
          <a:off x="0" y="0"/>
          <a:ext cx="0" cy="0"/>
          <a:chOff x="0" y="0"/>
          <a:chExt cx="0" cy="0"/>
        </a:xfrm>
      </p:grpSpPr>
      <p:sp>
        <p:nvSpPr>
          <p:cNvPr id="19" name="Google Shape;19;p3"/>
          <p:cNvSpPr/>
          <p:nvPr/>
        </p:nvSpPr>
        <p:spPr>
          <a:xfrm>
            <a:off x="0" y="2"/>
            <a:ext cx="12192000" cy="5598695"/>
          </a:xfrm>
          <a:prstGeom prst="rect">
            <a:avLst/>
          </a:prstGeom>
          <a:solidFill>
            <a:srgbClr val="153940"/>
          </a:solidFill>
          <a:ln w="12700" cap="flat" cmpd="sng">
            <a:solidFill>
              <a:srgbClr val="AF452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20;p3"/>
          <p:cNvSpPr txBox="1"/>
          <p:nvPr/>
        </p:nvSpPr>
        <p:spPr>
          <a:xfrm>
            <a:off x="22301202" y="1630680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3"/>
          <p:cNvSpPr txBox="1">
            <a:spLocks noGrp="1"/>
          </p:cNvSpPr>
          <p:nvPr>
            <p:ph type="body" idx="1"/>
          </p:nvPr>
        </p:nvSpPr>
        <p:spPr>
          <a:xfrm>
            <a:off x="472008" y="2163572"/>
            <a:ext cx="8826501" cy="678155"/>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FFFFFF"/>
              </a:buClr>
              <a:buSzPts val="4800"/>
              <a:buFont typeface="Arial"/>
              <a:buNone/>
              <a:defRPr sz="4800" b="1" i="0" u="none" strike="noStrike" cap="none">
                <a:solidFill>
                  <a:srgbClr val="FFFFFF"/>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body" idx="2"/>
          </p:nvPr>
        </p:nvSpPr>
        <p:spPr>
          <a:xfrm>
            <a:off x="472009" y="2841727"/>
            <a:ext cx="8826500" cy="65148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FFFFFF"/>
              </a:buClr>
              <a:buSzPts val="2400"/>
              <a:buFont typeface="Arial"/>
              <a:buNone/>
              <a:defRPr sz="2400" b="0" i="0" u="none" strike="noStrike" cap="none">
                <a:solidFill>
                  <a:srgbClr val="FFFFFF"/>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body" idx="3"/>
          </p:nvPr>
        </p:nvSpPr>
        <p:spPr>
          <a:xfrm>
            <a:off x="472008" y="4392563"/>
            <a:ext cx="3747067" cy="573273"/>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FFFFFF"/>
              </a:buClr>
              <a:buSzPts val="1900"/>
              <a:buFont typeface="Arial"/>
              <a:buNone/>
              <a:defRPr sz="1900" b="0" i="0" u="none" strike="noStrike" cap="none">
                <a:solidFill>
                  <a:srgbClr val="FFFFFF"/>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4" name="Google Shape;24;p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72008" y="5936902"/>
            <a:ext cx="2002027" cy="620870"/>
          </a:xfrm>
          <a:prstGeom prst="rect">
            <a:avLst/>
          </a:prstGeom>
          <a:noFill/>
          <a:ln>
            <a:noFill/>
          </a:ln>
        </p:spPr>
      </p:pic>
      <p:pic>
        <p:nvPicPr>
          <p:cNvPr id="25" name="Google Shape;25;p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890504" y="5786015"/>
            <a:ext cx="852820" cy="88960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4"/>
        <p:cNvGrpSpPr/>
        <p:nvPr/>
      </p:nvGrpSpPr>
      <p:grpSpPr>
        <a:xfrm>
          <a:off x="0" y="0"/>
          <a:ext cx="0" cy="0"/>
          <a:chOff x="0" y="0"/>
          <a:chExt cx="0" cy="0"/>
        </a:xfrm>
      </p:grpSpPr>
      <p:sp>
        <p:nvSpPr>
          <p:cNvPr id="105" name="Google Shape;105;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100000"/>
              </a:lnSpc>
              <a:spcBef>
                <a:spcPts val="0"/>
              </a:spcBef>
              <a:spcAft>
                <a:spcPts val="0"/>
              </a:spcAft>
              <a:buSzPts val="1400"/>
              <a:buNone/>
              <a:defRPr sz="6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06" name="Google Shape;106;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107" name="Google Shape;10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8" name="Google Shape;10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9" name="Google Shape;10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OC: 4 sections">
  <p:cSld name="TOC: 4 sections">
    <p:spTree>
      <p:nvGrpSpPr>
        <p:cNvPr id="1" name="Shape 29"/>
        <p:cNvGrpSpPr/>
        <p:nvPr/>
      </p:nvGrpSpPr>
      <p:grpSpPr>
        <a:xfrm>
          <a:off x="0" y="0"/>
          <a:ext cx="0" cy="0"/>
          <a:chOff x="0" y="0"/>
          <a:chExt cx="0" cy="0"/>
        </a:xfrm>
      </p:grpSpPr>
      <p:sp>
        <p:nvSpPr>
          <p:cNvPr id="30" name="Google Shape;30;p5"/>
          <p:cNvSpPr txBox="1">
            <a:spLocks noGrp="1"/>
          </p:cNvSpPr>
          <p:nvPr>
            <p:ph type="body" idx="1"/>
          </p:nvPr>
        </p:nvSpPr>
        <p:spPr>
          <a:xfrm>
            <a:off x="1046652" y="2514896"/>
            <a:ext cx="4274375" cy="1088916"/>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00"/>
              </a:spcBef>
              <a:spcAft>
                <a:spcPts val="0"/>
              </a:spcAft>
              <a:buClr>
                <a:srgbClr val="262626"/>
              </a:buClr>
              <a:buSzPts val="2000"/>
              <a:buFont typeface="Arial"/>
              <a:buNone/>
              <a:defRPr sz="2000" b="0" i="0" u="none" strike="noStrike" cap="none">
                <a:solidFill>
                  <a:srgbClr val="26262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body" idx="2"/>
          </p:nvPr>
        </p:nvSpPr>
        <p:spPr>
          <a:xfrm>
            <a:off x="995555" y="1620706"/>
            <a:ext cx="1154656" cy="758531"/>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00"/>
              </a:spcBef>
              <a:spcAft>
                <a:spcPts val="0"/>
              </a:spcAft>
              <a:buClr>
                <a:schemeClr val="accent6"/>
              </a:buClr>
              <a:buSzPts val="6000"/>
              <a:buFont typeface="Arial"/>
              <a:buNone/>
              <a:defRPr sz="6000" b="0" i="0" u="none" strike="noStrike" cap="none">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32" name="Google Shape;32;p5"/>
          <p:cNvSpPr txBox="1">
            <a:spLocks noGrp="1"/>
          </p:cNvSpPr>
          <p:nvPr>
            <p:ph type="body" idx="3"/>
          </p:nvPr>
        </p:nvSpPr>
        <p:spPr>
          <a:xfrm>
            <a:off x="1046652" y="4814343"/>
            <a:ext cx="4274375" cy="1088916"/>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00"/>
              </a:spcBef>
              <a:spcAft>
                <a:spcPts val="0"/>
              </a:spcAft>
              <a:buClr>
                <a:srgbClr val="262626"/>
              </a:buClr>
              <a:buSzPts val="2000"/>
              <a:buFont typeface="Arial"/>
              <a:buNone/>
              <a:defRPr sz="2000" b="0" i="0" u="none" strike="noStrike" cap="none">
                <a:solidFill>
                  <a:srgbClr val="26262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body" idx="4"/>
          </p:nvPr>
        </p:nvSpPr>
        <p:spPr>
          <a:xfrm>
            <a:off x="995555" y="3920153"/>
            <a:ext cx="1154656" cy="758531"/>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00"/>
              </a:spcBef>
              <a:spcAft>
                <a:spcPts val="0"/>
              </a:spcAft>
              <a:buClr>
                <a:schemeClr val="accent6"/>
              </a:buClr>
              <a:buSzPts val="6000"/>
              <a:buFont typeface="Arial"/>
              <a:buNone/>
              <a:defRPr sz="6000" b="0" i="0" u="none" strike="noStrike" cap="none">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body" idx="5"/>
          </p:nvPr>
        </p:nvSpPr>
        <p:spPr>
          <a:xfrm>
            <a:off x="6557823" y="2514896"/>
            <a:ext cx="4274375" cy="1088916"/>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00"/>
              </a:spcBef>
              <a:spcAft>
                <a:spcPts val="0"/>
              </a:spcAft>
              <a:buClr>
                <a:srgbClr val="262626"/>
              </a:buClr>
              <a:buSzPts val="2000"/>
              <a:buFont typeface="Arial"/>
              <a:buNone/>
              <a:defRPr sz="2000" b="0" i="0" u="none" strike="noStrike" cap="none">
                <a:solidFill>
                  <a:srgbClr val="26262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body" idx="6"/>
          </p:nvPr>
        </p:nvSpPr>
        <p:spPr>
          <a:xfrm>
            <a:off x="6506727" y="1620706"/>
            <a:ext cx="1154656" cy="758531"/>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00"/>
              </a:spcBef>
              <a:spcAft>
                <a:spcPts val="0"/>
              </a:spcAft>
              <a:buClr>
                <a:schemeClr val="accent6"/>
              </a:buClr>
              <a:buSzPts val="6000"/>
              <a:buFont typeface="Arial"/>
              <a:buNone/>
              <a:defRPr sz="6000" b="0" i="0" u="none" strike="noStrike" cap="none">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7"/>
          </p:nvPr>
        </p:nvSpPr>
        <p:spPr>
          <a:xfrm>
            <a:off x="6557823" y="4814343"/>
            <a:ext cx="4274375" cy="1088916"/>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00"/>
              </a:spcBef>
              <a:spcAft>
                <a:spcPts val="0"/>
              </a:spcAft>
              <a:buClr>
                <a:srgbClr val="262626"/>
              </a:buClr>
              <a:buSzPts val="2000"/>
              <a:buFont typeface="Arial"/>
              <a:buNone/>
              <a:defRPr sz="2000" b="0" i="0" u="none" strike="noStrike" cap="none">
                <a:solidFill>
                  <a:srgbClr val="26262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body" idx="8"/>
          </p:nvPr>
        </p:nvSpPr>
        <p:spPr>
          <a:xfrm>
            <a:off x="6506727" y="3920153"/>
            <a:ext cx="1154656" cy="758531"/>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00"/>
              </a:spcBef>
              <a:spcAft>
                <a:spcPts val="0"/>
              </a:spcAft>
              <a:buClr>
                <a:schemeClr val="accent6"/>
              </a:buClr>
              <a:buSzPts val="6000"/>
              <a:buFont typeface="Arial"/>
              <a:buNone/>
              <a:defRPr sz="6000" b="0" i="0" u="none" strike="noStrike" cap="none">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title"/>
          </p:nvPr>
        </p:nvSpPr>
        <p:spPr>
          <a:xfrm>
            <a:off x="381000" y="457200"/>
            <a:ext cx="11430000" cy="843376"/>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262626"/>
              </a:buClr>
              <a:buSzPts val="2400"/>
              <a:buFont typeface="Calibri"/>
              <a:buNone/>
              <a:defRPr sz="2400" b="1" i="0" u="none" strike="noStrike" cap="none">
                <a:solidFill>
                  <a:srgbClr val="26262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extLst mod="1">
    <p:ext uri="{DCECCB84-F9BA-43D5-87BE-67443E8EF086}">
      <p15:sldGuideLst xmlns:p15="http://schemas.microsoft.com/office/powerpoint/2012/main" xmlns="">
        <p15:guide id="1" orient="horz" pos="26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content">
  <p:cSld name="Image content">
    <p:spTree>
      <p:nvGrpSpPr>
        <p:cNvPr id="1" name="Shape 39"/>
        <p:cNvGrpSpPr/>
        <p:nvPr/>
      </p:nvGrpSpPr>
      <p:grpSpPr>
        <a:xfrm>
          <a:off x="0" y="0"/>
          <a:ext cx="0" cy="0"/>
          <a:chOff x="0" y="0"/>
          <a:chExt cx="0" cy="0"/>
        </a:xfrm>
      </p:grpSpPr>
      <p:sp>
        <p:nvSpPr>
          <p:cNvPr id="40" name="Google Shape;40;p6"/>
          <p:cNvSpPr txBox="1">
            <a:spLocks noGrp="1"/>
          </p:cNvSpPr>
          <p:nvPr>
            <p:ph type="dt" idx="10"/>
          </p:nvPr>
        </p:nvSpPr>
        <p:spPr>
          <a:xfrm>
            <a:off x="215203" y="6381993"/>
            <a:ext cx="6868887" cy="295659"/>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500" b="1"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title"/>
          </p:nvPr>
        </p:nvSpPr>
        <p:spPr>
          <a:xfrm>
            <a:off x="471488" y="336925"/>
            <a:ext cx="10962491" cy="552329"/>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3200" b="0" i="0" u="none" strike="noStrike" cap="none">
                <a:solidFill>
                  <a:srgbClr val="000000"/>
                </a:solidFill>
                <a:latin typeface="Calibri"/>
                <a:ea typeface="Arial"/>
                <a:cs typeface="Calibri"/>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46" name="Google Shape;46;p6"/>
          <p:cNvSpPr txBox="1">
            <a:spLocks noGrp="1"/>
          </p:cNvSpPr>
          <p:nvPr>
            <p:ph type="body" idx="1"/>
          </p:nvPr>
        </p:nvSpPr>
        <p:spPr>
          <a:xfrm>
            <a:off x="471488" y="1122363"/>
            <a:ext cx="10963275" cy="4684712"/>
          </a:xfrm>
          <a:prstGeom prst="rect">
            <a:avLst/>
          </a:prstGeom>
          <a:noFill/>
          <a:ln>
            <a:noFill/>
          </a:ln>
        </p:spPr>
        <p:txBody>
          <a:bodyPr spcFirstLastPara="1" wrap="square" lIns="91425" tIns="45700" rIns="91425" bIns="45700" anchor="t" anchorCtr="0"/>
          <a:lstStyle>
            <a:lvl1pPr marL="457200" marR="0" lvl="0" indent="-381000" algn="l" rtl="0">
              <a:lnSpc>
                <a:spcPct val="100000"/>
              </a:lnSpc>
              <a:spcBef>
                <a:spcPts val="0"/>
              </a:spcBef>
              <a:spcAft>
                <a:spcPts val="0"/>
              </a:spcAft>
              <a:buClr>
                <a:srgbClr val="1E988A"/>
              </a:buClr>
              <a:buSzPts val="2400"/>
              <a:buFont typeface="Arial"/>
              <a:buChar char="•"/>
              <a:defRPr sz="2400" b="0" i="0" u="none" strike="noStrike" cap="none">
                <a:solidFill>
                  <a:srgbClr val="000000"/>
                </a:solidFill>
                <a:latin typeface="Calibri"/>
                <a:ea typeface="Arial"/>
                <a:cs typeface="Calibri"/>
                <a:sym typeface="Arial"/>
              </a:defRPr>
            </a:lvl1pPr>
            <a:lvl2pPr marL="914400" marR="0" lvl="1" indent="-317500" algn="l" rtl="0">
              <a:lnSpc>
                <a:spcPct val="100000"/>
              </a:lnSpc>
              <a:spcBef>
                <a:spcPts val="1200"/>
              </a:spcBef>
              <a:spcAft>
                <a:spcPts val="0"/>
              </a:spcAft>
              <a:buClr>
                <a:srgbClr val="000000"/>
              </a:buClr>
              <a:buSzPts val="1400"/>
              <a:buFont typeface="Courier New"/>
              <a:buChar char="o"/>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12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1" i="0" u="none" strike="noStrike" cap="none">
                <a:solidFill>
                  <a:srgbClr val="FFC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49" name="Google Shape;49;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0" name="Google Shape;50;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1" name="Google Shape;51;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471488" y="365125"/>
            <a:ext cx="10882312"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54" name="Google Shape;54;p8"/>
          <p:cNvSpPr txBox="1">
            <a:spLocks noGrp="1"/>
          </p:cNvSpPr>
          <p:nvPr>
            <p:ph type="body" idx="1"/>
          </p:nvPr>
        </p:nvSpPr>
        <p:spPr>
          <a:xfrm>
            <a:off x="471488" y="1825625"/>
            <a:ext cx="10882312"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rgbClr val="1E988A"/>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Section Title Slide">
  <p:cSld name="5_Section Title Slide">
    <p:bg>
      <p:bgPr>
        <a:solidFill>
          <a:srgbClr val="03283F"/>
        </a:solidFill>
        <a:effectLst/>
      </p:bgPr>
    </p:bg>
    <p:spTree>
      <p:nvGrpSpPr>
        <p:cNvPr id="1" name="Shape 58"/>
        <p:cNvGrpSpPr/>
        <p:nvPr/>
      </p:nvGrpSpPr>
      <p:grpSpPr>
        <a:xfrm>
          <a:off x="0" y="0"/>
          <a:ext cx="0" cy="0"/>
          <a:chOff x="0" y="0"/>
          <a:chExt cx="0" cy="0"/>
        </a:xfrm>
      </p:grpSpPr>
      <p:pic>
        <p:nvPicPr>
          <p:cNvPr id="59" name="Google Shape;59;p9"/>
          <p:cNvPicPr preferRelativeResize="0"/>
          <p:nvPr/>
        </p:nvPicPr>
        <p:blipFill rotWithShape="1">
          <a:blip r:embed="rId2" cstate="screen">
            <a:alphaModFix amt="18000"/>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60" name="Google Shape;60;p9"/>
          <p:cNvSpPr txBox="1">
            <a:spLocks noGrp="1"/>
          </p:cNvSpPr>
          <p:nvPr>
            <p:ph type="title"/>
          </p:nvPr>
        </p:nvSpPr>
        <p:spPr>
          <a:xfrm>
            <a:off x="2112011" y="3036974"/>
            <a:ext cx="7682229" cy="966066"/>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chemeClr val="lt1"/>
              </a:buClr>
              <a:buSzPts val="4800"/>
              <a:buFont typeface="Calibri"/>
              <a:buNone/>
              <a:defRPr sz="4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OC: Plain">
  <p:cSld name="TOC: Plai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381000" y="457200"/>
            <a:ext cx="11430000" cy="843376"/>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262626"/>
              </a:buClr>
              <a:buSzPts val="2400"/>
              <a:buFont typeface="Calibri"/>
              <a:buNone/>
              <a:defRPr sz="2400" b="1" i="0" u="none" strike="noStrike" cap="none">
                <a:solidFill>
                  <a:srgbClr val="26262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Tree>
  </p:cSld>
  <p:clrMapOvr>
    <a:masterClrMapping/>
  </p:clrMapOvr>
  <p:extLst mod="1">
    <p:ext uri="{DCECCB84-F9BA-43D5-87BE-67443E8EF086}">
      <p15:sldGuideLst xmlns:p15="http://schemas.microsoft.com/office/powerpoint/2012/main" xmlns="">
        <p15:guide id="1" orient="horz" pos="26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lumn text">
  <p:cSld name="Column text">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381000" y="457200"/>
            <a:ext cx="11430000" cy="843376"/>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262626"/>
              </a:buClr>
              <a:buSzPts val="2400"/>
              <a:buFont typeface="Calibri"/>
              <a:buNone/>
              <a:defRPr sz="2400" b="1" i="0" u="none" strike="noStrike" cap="none">
                <a:solidFill>
                  <a:srgbClr val="26262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65" name="Google Shape;65;p11"/>
          <p:cNvSpPr txBox="1">
            <a:spLocks noGrp="1"/>
          </p:cNvSpPr>
          <p:nvPr>
            <p:ph type="body" idx="1"/>
          </p:nvPr>
        </p:nvSpPr>
        <p:spPr>
          <a:xfrm>
            <a:off x="381001" y="1300578"/>
            <a:ext cx="11430001" cy="4496081"/>
          </a:xfrm>
          <a:prstGeom prst="rect">
            <a:avLst/>
          </a:prstGeom>
          <a:noFill/>
          <a:ln>
            <a:noFill/>
          </a:ln>
        </p:spPr>
        <p:txBody>
          <a:bodyPr spcFirstLastPara="1" wrap="square" lIns="91425" tIns="45700" rIns="91425" bIns="45700" anchor="t" anchorCtr="0"/>
          <a:lstStyle>
            <a:lvl1pPr marL="457200" marR="0" lvl="0" indent="-393700" algn="l" rtl="0">
              <a:lnSpc>
                <a:spcPct val="100000"/>
              </a:lnSpc>
              <a:spcBef>
                <a:spcPts val="1000"/>
              </a:spcBef>
              <a:spcAft>
                <a:spcPts val="0"/>
              </a:spcAft>
              <a:buClr>
                <a:srgbClr val="262626"/>
              </a:buClr>
              <a:buSzPts val="2600"/>
              <a:buFont typeface="Arial"/>
              <a:buChar char="•"/>
              <a:defRPr sz="2000" b="0" i="0" u="none" strike="noStrike" cap="none">
                <a:solidFill>
                  <a:srgbClr val="262626"/>
                </a:solidFill>
                <a:latin typeface="Calibri"/>
                <a:ea typeface="Calibri"/>
                <a:cs typeface="Calibri"/>
                <a:sym typeface="Calibri"/>
              </a:defRPr>
            </a:lvl1pPr>
            <a:lvl2pPr marL="914400" marR="0" lvl="1" indent="-377190" algn="l" rtl="0">
              <a:lnSpc>
                <a:spcPct val="100000"/>
              </a:lnSpc>
              <a:spcBef>
                <a:spcPts val="500"/>
              </a:spcBef>
              <a:spcAft>
                <a:spcPts val="0"/>
              </a:spcAft>
              <a:buClr>
                <a:srgbClr val="262626"/>
              </a:buClr>
              <a:buSzPts val="2340"/>
              <a:buFont typeface="Arial"/>
              <a:buChar char="•"/>
              <a:defRPr sz="1800" b="0" i="0" u="none" strike="noStrike" cap="none">
                <a:solidFill>
                  <a:srgbClr val="262626"/>
                </a:solidFill>
                <a:latin typeface="Calibri"/>
                <a:ea typeface="Calibri"/>
                <a:cs typeface="Calibri"/>
                <a:sym typeface="Calibri"/>
              </a:defRPr>
            </a:lvl2pPr>
            <a:lvl3pPr marL="1371600" marR="0" lvl="2" indent="-360680" algn="l" rtl="0">
              <a:lnSpc>
                <a:spcPct val="100000"/>
              </a:lnSpc>
              <a:spcBef>
                <a:spcPts val="500"/>
              </a:spcBef>
              <a:spcAft>
                <a:spcPts val="0"/>
              </a:spcAft>
              <a:buClr>
                <a:srgbClr val="262626"/>
              </a:buClr>
              <a:buSzPts val="2080"/>
              <a:buFont typeface="Arial"/>
              <a:buChar char="•"/>
              <a:defRPr sz="1600" b="0" i="0" u="none" strike="noStrike" cap="none">
                <a:solidFill>
                  <a:srgbClr val="262626"/>
                </a:solidFill>
                <a:latin typeface="Calibri"/>
                <a:ea typeface="Calibri"/>
                <a:cs typeface="Calibri"/>
                <a:sym typeface="Calibri"/>
              </a:defRPr>
            </a:lvl3pPr>
            <a:lvl4pPr marL="1828800" marR="0" lvl="3" indent="-344169" algn="l" rtl="0">
              <a:lnSpc>
                <a:spcPct val="100000"/>
              </a:lnSpc>
              <a:spcBef>
                <a:spcPts val="500"/>
              </a:spcBef>
              <a:spcAft>
                <a:spcPts val="0"/>
              </a:spcAft>
              <a:buClr>
                <a:srgbClr val="262626"/>
              </a:buClr>
              <a:buSzPts val="1820"/>
              <a:buFont typeface="Arial"/>
              <a:buChar char="•"/>
              <a:defRPr sz="1400" b="0" i="0" u="none" strike="noStrike" cap="none">
                <a:solidFill>
                  <a:srgbClr val="262626"/>
                </a:solidFill>
                <a:latin typeface="Calibri"/>
                <a:ea typeface="Calibri"/>
                <a:cs typeface="Calibri"/>
                <a:sym typeface="Calibri"/>
              </a:defRPr>
            </a:lvl4pPr>
            <a:lvl5pPr marL="2286000" marR="0" lvl="4" indent="-327660" algn="l" rtl="0">
              <a:lnSpc>
                <a:spcPct val="100000"/>
              </a:lnSpc>
              <a:spcBef>
                <a:spcPts val="500"/>
              </a:spcBef>
              <a:spcAft>
                <a:spcPts val="0"/>
              </a:spcAft>
              <a:buClr>
                <a:srgbClr val="262626"/>
              </a:buClr>
              <a:buSzPts val="1560"/>
              <a:buFont typeface="Arial"/>
              <a:buChar char="•"/>
              <a:defRPr sz="1200" b="0" i="0" u="none" strike="noStrike" cap="none">
                <a:solidFill>
                  <a:srgbClr val="26262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 Id="rId11" Type="http://schemas.openxmlformats.org/officeDocument/2006/relationships/theme" Target="../theme/theme2.xml"/><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sp>
        <p:nvSpPr>
          <p:cNvPr id="28" name="Google Shape;28;p4"/>
          <p:cNvSpPr txBox="1"/>
          <p:nvPr/>
        </p:nvSpPr>
        <p:spPr>
          <a:xfrm>
            <a:off x="5487594" y="6345446"/>
            <a:ext cx="1203767" cy="2462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1000"/>
              <a:buFont typeface="Arial"/>
              <a:buNone/>
            </a:pPr>
            <a:fld id="{00000000-1234-1234-1234-123412341234}" type="slidenum">
              <a:rPr lang="en-US" sz="1000" b="0" i="0" u="none" strike="noStrike" cap="none">
                <a:solidFill>
                  <a:srgbClr val="7F7F7F"/>
                </a:solidFill>
                <a:latin typeface="Arial"/>
                <a:ea typeface="Arial"/>
                <a:cs typeface="Arial"/>
                <a:sym typeface="Arial"/>
              </a:rPr>
              <a:t>‹#›</a:t>
            </a:fld>
            <a:endParaRPr sz="1000" b="0" i="0" u="none" strike="noStrike" cap="none">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pha.org/news-and-media/multimedia/infographics/how-climate-change-affects-your-health" TargetMode="External"/><Relationship Id="rId4" Type="http://schemas.openxmlformats.org/officeDocument/2006/relationships/image" Target="../media/image21.jpe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apha.org/news-and-media/multimedia/infographics/how-climate-change-affects-your-health" TargetMode="External"/><Relationship Id="rId4" Type="http://schemas.openxmlformats.org/officeDocument/2006/relationships/image" Target="../media/image22.jpe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www.homestead.afrc.af.mil/News/Article-Display/Article/700545/mental-health-offers-suicide-prevention-assistance-through-resiliency-skills/" TargetMode="External"/><Relationship Id="rId4"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3.tiff"/></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0"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jpeg"/><Relationship Id="rId5" Type="http://schemas.openxmlformats.org/officeDocument/2006/relationships/image" Target="../media/image45.png"/><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 Id="rId3"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www.climatecentral.org/news/co2-on-path-to-cross-400-ppm-threshold-for-a-month-17189" TargetMode="External"/><Relationship Id="rId5" Type="http://schemas.openxmlformats.org/officeDocument/2006/relationships/image" Target="../media/image12.png"/><Relationship Id="rId6" Type="http://schemas.openxmlformats.org/officeDocument/2006/relationships/hyperlink" Target="https://www.ncdc.noaa.gov/cag/time-series/global/globe/land_ocean/ytd/12/1880-2016" TargetMode="External"/><Relationship Id="rId7" Type="http://schemas.openxmlformats.org/officeDocument/2006/relationships/image" Target="../media/image13.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www.apha.org/news-and-media/multimedia/infographics/how-climate-change-affects-your-health" TargetMode="External"/><Relationship Id="rId4"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www.apha.org/news-and-media/multimedia/infographics/how-climate-change-affects-your-health" TargetMode="External"/><Relationship Id="rId4" Type="http://schemas.openxmlformats.org/officeDocument/2006/relationships/image" Target="../media/image18.jpe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4"/>
          <p:cNvSpPr txBox="1"/>
          <p:nvPr/>
        </p:nvSpPr>
        <p:spPr>
          <a:xfrm>
            <a:off x="5440682" y="6437376"/>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 name="Google Shape;115;p24"/>
          <p:cNvSpPr txBox="1">
            <a:spLocks noGrp="1"/>
          </p:cNvSpPr>
          <p:nvPr>
            <p:ph type="body" idx="1"/>
          </p:nvPr>
        </p:nvSpPr>
        <p:spPr>
          <a:xfrm>
            <a:off x="1096963" y="1411907"/>
            <a:ext cx="9998075" cy="69121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4800"/>
              <a:buFont typeface="Arial"/>
              <a:buNone/>
            </a:pPr>
            <a:r>
              <a:rPr lang="en-US" sz="4800" b="1" i="0" u="none" strike="noStrike" cap="none">
                <a:solidFill>
                  <a:srgbClr val="FFFFFF"/>
                </a:solidFill>
                <a:latin typeface="Calibri"/>
                <a:ea typeface="Calibri"/>
                <a:cs typeface="Calibri"/>
                <a:sym typeface="Calibri"/>
              </a:rPr>
              <a:t>Setting a Greenhouse Gas Goal</a:t>
            </a:r>
            <a:endParaRPr sz="4800" b="1" i="0" u="none" strike="noStrike" cap="none">
              <a:solidFill>
                <a:srgbClr val="FFFFFF"/>
              </a:solidFill>
              <a:latin typeface="Calibri"/>
              <a:ea typeface="Calibri"/>
              <a:cs typeface="Calibri"/>
              <a:sym typeface="Calibri"/>
            </a:endParaRPr>
          </a:p>
        </p:txBody>
      </p:sp>
      <p:sp>
        <p:nvSpPr>
          <p:cNvPr id="116" name="Google Shape;116;p24"/>
          <p:cNvSpPr txBox="1">
            <a:spLocks noGrp="1"/>
          </p:cNvSpPr>
          <p:nvPr>
            <p:ph type="body" idx="2"/>
          </p:nvPr>
        </p:nvSpPr>
        <p:spPr>
          <a:xfrm>
            <a:off x="1828801" y="2121855"/>
            <a:ext cx="8826500" cy="65148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2400"/>
              <a:buFont typeface="Arial"/>
              <a:buNone/>
            </a:pPr>
            <a:r>
              <a:rPr lang="en-US" sz="2400" b="0" i="0" u="none" strike="noStrike" cap="none" dirty="0">
                <a:solidFill>
                  <a:srgbClr val="FF4C1D"/>
                </a:solidFill>
                <a:latin typeface="Calibri"/>
                <a:ea typeface="Calibri"/>
                <a:cs typeface="Calibri"/>
                <a:sym typeface="Calibri"/>
              </a:rPr>
              <a:t>[</a:t>
            </a:r>
            <a:r>
              <a:rPr lang="en-US" dirty="0">
                <a:solidFill>
                  <a:srgbClr val="FF4C1D"/>
                </a:solidFill>
              </a:rPr>
              <a:t>ADD</a:t>
            </a:r>
            <a:r>
              <a:rPr lang="en-US" sz="2400" b="0" i="0" u="none" strike="noStrike" cap="none" dirty="0">
                <a:solidFill>
                  <a:srgbClr val="FF4C1D"/>
                </a:solidFill>
                <a:latin typeface="Calibri"/>
                <a:ea typeface="Calibri"/>
                <a:cs typeface="Calibri"/>
                <a:sym typeface="Calibri"/>
              </a:rPr>
              <a:t> HEALTH SYSTEM </a:t>
            </a:r>
            <a:r>
              <a:rPr lang="en-US" dirty="0">
                <a:solidFill>
                  <a:srgbClr val="FF4C1D"/>
                </a:solidFill>
              </a:rPr>
              <a:t>NAME</a:t>
            </a:r>
            <a:r>
              <a:rPr lang="en-US" sz="2400" b="0" i="0" u="none" strike="noStrike" cap="none" dirty="0">
                <a:solidFill>
                  <a:srgbClr val="FF4C1D"/>
                </a:solidFill>
                <a:latin typeface="Calibri"/>
                <a:ea typeface="Calibri"/>
                <a:cs typeface="Calibri"/>
                <a:sym typeface="Calibri"/>
              </a:rPr>
              <a:t>]</a:t>
            </a:r>
            <a:endParaRPr sz="2400" b="0" i="0" u="none" strike="noStrike" cap="none" dirty="0">
              <a:solidFill>
                <a:srgbClr val="FF4C1D"/>
              </a:solidFill>
              <a:latin typeface="Calibri"/>
              <a:ea typeface="Calibri"/>
              <a:cs typeface="Calibri"/>
              <a:sym typeface="Calibri"/>
            </a:endParaRPr>
          </a:p>
        </p:txBody>
      </p:sp>
      <p:sp>
        <p:nvSpPr>
          <p:cNvPr id="117" name="Google Shape;117;p24"/>
          <p:cNvSpPr txBox="1">
            <a:spLocks noGrp="1"/>
          </p:cNvSpPr>
          <p:nvPr>
            <p:ph type="body" idx="3"/>
          </p:nvPr>
        </p:nvSpPr>
        <p:spPr>
          <a:xfrm>
            <a:off x="1828801" y="3283661"/>
            <a:ext cx="8826500" cy="65148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900"/>
              <a:buFont typeface="Arial"/>
              <a:buNone/>
            </a:pPr>
            <a:r>
              <a:rPr lang="en-US" sz="1900" b="0" i="0" u="none" strike="noStrike" cap="none" dirty="0">
                <a:solidFill>
                  <a:srgbClr val="FFFFFF"/>
                </a:solidFill>
                <a:latin typeface="Calibri"/>
                <a:ea typeface="Calibri"/>
                <a:cs typeface="Calibri"/>
                <a:sym typeface="Calibri"/>
              </a:rPr>
              <a:t>Template </a:t>
            </a:r>
            <a:r>
              <a:rPr lang="en-US" dirty="0"/>
              <a:t>p</a:t>
            </a:r>
            <a:r>
              <a:rPr lang="en-US" sz="1900" b="0" i="0" u="none" strike="noStrike" cap="none" dirty="0">
                <a:solidFill>
                  <a:srgbClr val="FFFFFF"/>
                </a:solidFill>
                <a:latin typeface="Calibri"/>
                <a:ea typeface="Calibri"/>
                <a:cs typeface="Calibri"/>
                <a:sym typeface="Calibri"/>
              </a:rPr>
              <a:t>resentation for</a:t>
            </a:r>
            <a:endParaRPr sz="1900" b="0" i="0" u="none" strike="noStrike" cap="none"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2400"/>
              <a:buFont typeface="Arial"/>
              <a:buNone/>
            </a:pPr>
            <a:r>
              <a:rPr lang="en-US" sz="2400" dirty="0"/>
              <a:t>l</a:t>
            </a:r>
            <a:r>
              <a:rPr lang="en-US" sz="2400" i="0" u="none" strike="noStrike" cap="none" dirty="0">
                <a:solidFill>
                  <a:srgbClr val="FFFFFF"/>
                </a:solidFill>
              </a:rPr>
              <a:t>eadership</a:t>
            </a:r>
            <a:endParaRPr sz="1900" b="0" i="0" u="none" strike="noStrike" cap="none" dirty="0">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6"/>
        <p:cNvGrpSpPr/>
        <p:nvPr/>
      </p:nvGrpSpPr>
      <p:grpSpPr>
        <a:xfrm>
          <a:off x="0" y="0"/>
          <a:ext cx="0" cy="0"/>
          <a:chOff x="0" y="0"/>
          <a:chExt cx="0" cy="0"/>
        </a:xfrm>
      </p:grpSpPr>
      <p:sp>
        <p:nvSpPr>
          <p:cNvPr id="5" name="Rectangle 4"/>
          <p:cNvSpPr/>
          <p:nvPr/>
        </p:nvSpPr>
        <p:spPr>
          <a:xfrm>
            <a:off x="0" y="661489"/>
            <a:ext cx="5463498" cy="734255"/>
          </a:xfrm>
          <a:prstGeom prst="rect">
            <a:avLst/>
          </a:prstGeom>
          <a:solidFill>
            <a:srgbClr val="1E98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7" name="Google Shape;197;p33">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r="-2"/>
          <a:stretch/>
        </p:blipFill>
        <p:spPr>
          <a:xfrm>
            <a:off x="5476804" y="-2"/>
            <a:ext cx="6715193" cy="6858001"/>
          </a:xfrm>
          <a:prstGeom prst="rect">
            <a:avLst/>
          </a:prstGeom>
          <a:noFill/>
          <a:ln>
            <a:noFill/>
          </a:ln>
        </p:spPr>
      </p:pic>
      <p:sp>
        <p:nvSpPr>
          <p:cNvPr id="198" name="Google Shape;198;p33"/>
          <p:cNvSpPr txBox="1">
            <a:spLocks noGrp="1"/>
          </p:cNvSpPr>
          <p:nvPr>
            <p:ph type="title"/>
          </p:nvPr>
        </p:nvSpPr>
        <p:spPr/>
        <p:txBody>
          <a:bodyPr/>
          <a:lstStyle/>
          <a:p>
            <a:pPr lvl="0"/>
            <a:r>
              <a:rPr lang="en-US" sz="4000" dirty="0">
                <a:solidFill>
                  <a:srgbClr val="FFFFFF"/>
                </a:solidFill>
                <a:sym typeface="Arial"/>
              </a:rPr>
              <a:t>Changes in </a:t>
            </a:r>
            <a:r>
              <a:rPr lang="en-US" sz="4000" dirty="0">
                <a:solidFill>
                  <a:srgbClr val="FFFFFF"/>
                </a:solidFill>
              </a:rPr>
              <a:t>e</a:t>
            </a:r>
            <a:r>
              <a:rPr lang="en-US" sz="4000" dirty="0">
                <a:solidFill>
                  <a:srgbClr val="FFFFFF"/>
                </a:solidFill>
                <a:sym typeface="Arial"/>
              </a:rPr>
              <a:t>cology</a:t>
            </a:r>
          </a:p>
        </p:txBody>
      </p:sp>
      <p:sp>
        <p:nvSpPr>
          <p:cNvPr id="199" name="Google Shape;199;p33"/>
          <p:cNvSpPr txBox="1">
            <a:spLocks noGrp="1"/>
          </p:cNvSpPr>
          <p:nvPr>
            <p:ph type="body" idx="1"/>
          </p:nvPr>
        </p:nvSpPr>
        <p:spPr>
          <a:xfrm>
            <a:off x="471488" y="1825625"/>
            <a:ext cx="4718050" cy="4351338"/>
          </a:xfrm>
        </p:spPr>
        <p:txBody>
          <a:bodyPr/>
          <a:lstStyle/>
          <a:p>
            <a:pPr lvl="0"/>
            <a:r>
              <a:rPr lang="en-US" dirty="0">
                <a:sym typeface="Arial"/>
              </a:rPr>
              <a:t>Changes in range, lifespan, virulence, and population</a:t>
            </a:r>
            <a:endParaRPr lang="en-US" dirty="0"/>
          </a:p>
          <a:p>
            <a:pPr lvl="1">
              <a:buClr>
                <a:srgbClr val="1E988A"/>
              </a:buClr>
              <a:buSzPct val="85000"/>
              <a:buFont typeface="Wingdings" charset="2"/>
              <a:buChar char="§"/>
            </a:pPr>
            <a:r>
              <a:rPr lang="en-US" dirty="0">
                <a:sym typeface="Arial"/>
              </a:rPr>
              <a:t>Mosquitoes: West Nile virus, malaria, &amp; </a:t>
            </a:r>
            <a:r>
              <a:rPr lang="en-US" dirty="0" err="1">
                <a:sym typeface="Arial"/>
              </a:rPr>
              <a:t>zika</a:t>
            </a:r>
            <a:r>
              <a:rPr lang="en-US" dirty="0">
                <a:sym typeface="Arial"/>
              </a:rPr>
              <a:t> virus</a:t>
            </a:r>
            <a:endParaRPr lang="en-US" dirty="0"/>
          </a:p>
          <a:p>
            <a:pPr lvl="1">
              <a:buClr>
                <a:srgbClr val="1E988A"/>
              </a:buClr>
              <a:buSzPct val="85000"/>
              <a:buFont typeface="Wingdings" charset="2"/>
              <a:buChar char="§"/>
            </a:pPr>
            <a:r>
              <a:rPr lang="en-US" dirty="0">
                <a:sym typeface="Arial"/>
              </a:rPr>
              <a:t>Ticks: Lyme disease</a:t>
            </a:r>
            <a:endParaRPr lang="en-US" dirty="0"/>
          </a:p>
          <a:p>
            <a:pPr lvl="0"/>
            <a:r>
              <a:rPr lang="en-US" dirty="0">
                <a:sym typeface="Arial"/>
              </a:rPr>
              <a:t>Extreme weather leads to breeding grounds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4"/>
        <p:cNvGrpSpPr/>
        <p:nvPr/>
      </p:nvGrpSpPr>
      <p:grpSpPr>
        <a:xfrm>
          <a:off x="0" y="0"/>
          <a:ext cx="0" cy="0"/>
          <a:chOff x="0" y="0"/>
          <a:chExt cx="0" cy="0"/>
        </a:xfrm>
      </p:grpSpPr>
      <p:sp>
        <p:nvSpPr>
          <p:cNvPr id="5" name="Rectangle 4"/>
          <p:cNvSpPr/>
          <p:nvPr/>
        </p:nvSpPr>
        <p:spPr>
          <a:xfrm>
            <a:off x="0" y="661489"/>
            <a:ext cx="5463498" cy="734255"/>
          </a:xfrm>
          <a:prstGeom prst="rect">
            <a:avLst/>
          </a:prstGeom>
          <a:solidFill>
            <a:srgbClr val="1E98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 name="Google Shape;205;p34" descr="https://lh6.googleusercontent.com/ftVF4X6N7tWq52o3bdFG6wm4KquYilF3_tqZEEF3FrCYsuuEVBPxL7E3u57IzRa4gOW7r5woCxqrnnM0MADDWYmBqT7jbKt7nKFIIyqgihsg7guUF6nlvCBdASeq-Zkg5bo_A77EmCU">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r="-3"/>
          <a:stretch/>
        </p:blipFill>
        <p:spPr>
          <a:xfrm>
            <a:off x="5476804" y="-2"/>
            <a:ext cx="6715193" cy="6858000"/>
          </a:xfrm>
          <a:prstGeom prst="rect">
            <a:avLst/>
          </a:prstGeom>
          <a:noFill/>
          <a:ln>
            <a:noFill/>
          </a:ln>
        </p:spPr>
      </p:pic>
      <p:sp>
        <p:nvSpPr>
          <p:cNvPr id="206" name="Google Shape;206;p34"/>
          <p:cNvSpPr txBox="1">
            <a:spLocks noGrp="1"/>
          </p:cNvSpPr>
          <p:nvPr>
            <p:ph type="title"/>
          </p:nvPr>
        </p:nvSpPr>
        <p:spPr/>
        <p:txBody>
          <a:bodyPr/>
          <a:lstStyle/>
          <a:p>
            <a:pPr lvl="0"/>
            <a:r>
              <a:rPr lang="en-US" dirty="0">
                <a:solidFill>
                  <a:srgbClr val="FFFFFF"/>
                </a:solidFill>
                <a:sym typeface="Arial"/>
              </a:rPr>
              <a:t>Severe </a:t>
            </a:r>
            <a:r>
              <a:rPr lang="en-US" dirty="0">
                <a:solidFill>
                  <a:srgbClr val="FFFFFF"/>
                </a:solidFill>
              </a:rPr>
              <a:t>w</a:t>
            </a:r>
            <a:r>
              <a:rPr lang="en-US" dirty="0">
                <a:solidFill>
                  <a:srgbClr val="FFFFFF"/>
                </a:solidFill>
                <a:sym typeface="Arial"/>
              </a:rPr>
              <a:t>eather</a:t>
            </a:r>
            <a:endParaRPr lang="en-US" dirty="0">
              <a:solidFill>
                <a:srgbClr val="FFFFFF"/>
              </a:solidFill>
            </a:endParaRPr>
          </a:p>
        </p:txBody>
      </p:sp>
      <p:sp>
        <p:nvSpPr>
          <p:cNvPr id="207" name="Google Shape;207;p34"/>
          <p:cNvSpPr txBox="1">
            <a:spLocks noGrp="1"/>
          </p:cNvSpPr>
          <p:nvPr>
            <p:ph type="body" idx="1"/>
          </p:nvPr>
        </p:nvSpPr>
        <p:spPr>
          <a:xfrm>
            <a:off x="471488" y="1825625"/>
            <a:ext cx="4588531" cy="3605210"/>
          </a:xfrm>
        </p:spPr>
        <p:txBody>
          <a:bodyPr/>
          <a:lstStyle/>
          <a:p>
            <a:pPr lvl="0"/>
            <a:r>
              <a:rPr lang="en-US" sz="2400" dirty="0">
                <a:sym typeface="Arial"/>
              </a:rPr>
              <a:t>More frequent and severe rains, floods, droughts, fires, and major storms</a:t>
            </a:r>
          </a:p>
          <a:p>
            <a:pPr lvl="0"/>
            <a:r>
              <a:rPr lang="en-US" sz="2400" dirty="0">
                <a:sym typeface="Arial"/>
              </a:rPr>
              <a:t>Housing displacement</a:t>
            </a:r>
          </a:p>
          <a:p>
            <a:pPr lvl="0"/>
            <a:r>
              <a:rPr lang="en-US" sz="2400" dirty="0">
                <a:sym typeface="Arial"/>
              </a:rPr>
              <a:t>Decreased access to health services and medications</a:t>
            </a:r>
          </a:p>
          <a:p>
            <a:pPr lvl="0"/>
            <a:r>
              <a:rPr lang="en-US" sz="2400" dirty="0">
                <a:sym typeface="Arial"/>
              </a:rPr>
              <a:t>Particularly damaging to mental health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2"/>
        <p:cNvGrpSpPr/>
        <p:nvPr/>
      </p:nvGrpSpPr>
      <p:grpSpPr>
        <a:xfrm>
          <a:off x="0" y="0"/>
          <a:ext cx="0" cy="0"/>
          <a:chOff x="0" y="0"/>
          <a:chExt cx="0" cy="0"/>
        </a:xfrm>
      </p:grpSpPr>
      <p:sp>
        <p:nvSpPr>
          <p:cNvPr id="213" name="Google Shape;213;p35"/>
          <p:cNvSpPr txBox="1">
            <a:spLocks noGrp="1"/>
          </p:cNvSpPr>
          <p:nvPr>
            <p:ph type="title"/>
          </p:nvPr>
        </p:nvSpPr>
        <p:spPr/>
        <p:txBody>
          <a:bodyPr/>
          <a:lstStyle/>
          <a:p>
            <a:pPr lvl="0"/>
            <a:r>
              <a:rPr lang="en-US" dirty="0">
                <a:sym typeface="Arial"/>
              </a:rPr>
              <a:t>Mental </a:t>
            </a:r>
            <a:r>
              <a:rPr lang="en-US" dirty="0"/>
              <a:t>h</a:t>
            </a:r>
            <a:r>
              <a:rPr lang="en-US" dirty="0">
                <a:sym typeface="Arial"/>
              </a:rPr>
              <a:t>ealth</a:t>
            </a:r>
          </a:p>
        </p:txBody>
      </p:sp>
      <p:sp>
        <p:nvSpPr>
          <p:cNvPr id="214" name="Google Shape;214;p35"/>
          <p:cNvSpPr txBox="1">
            <a:spLocks noGrp="1"/>
          </p:cNvSpPr>
          <p:nvPr>
            <p:ph type="body" idx="1"/>
          </p:nvPr>
        </p:nvSpPr>
        <p:spPr>
          <a:xfrm>
            <a:off x="471488" y="1825625"/>
            <a:ext cx="5712980" cy="4351338"/>
          </a:xfrm>
        </p:spPr>
        <p:txBody>
          <a:bodyPr/>
          <a:lstStyle/>
          <a:p>
            <a:pPr lvl="0"/>
            <a:r>
              <a:rPr lang="en-US" sz="2400" dirty="0">
                <a:sym typeface="Arial"/>
              </a:rPr>
              <a:t>Depression, anxiety, anger, hopelessness, PTSD, uncertainty – and the list goes on</a:t>
            </a:r>
            <a:endParaRPr lang="en-US" sz="2400" dirty="0"/>
          </a:p>
          <a:p>
            <a:pPr lvl="0"/>
            <a:r>
              <a:rPr lang="en-US" sz="2400" dirty="0">
                <a:sym typeface="Arial"/>
              </a:rPr>
              <a:t>Familial, financial, and societal impacts are often unquantifiable and difficult to articulate</a:t>
            </a:r>
            <a:endParaRPr lang="en-US" sz="2400" dirty="0"/>
          </a:p>
          <a:p>
            <a:pPr lvl="0"/>
            <a:r>
              <a:rPr lang="en-US" sz="2400" dirty="0">
                <a:sym typeface="Arial"/>
              </a:rPr>
              <a:t>Example: 215,000 Puerto Ricans fled to Florida after Hurricane Maria</a:t>
            </a:r>
            <a:endParaRPr lang="en-US" sz="2400" dirty="0"/>
          </a:p>
          <a:p>
            <a:pPr lvl="0"/>
            <a:r>
              <a:rPr lang="en-US" sz="2400" dirty="0">
                <a:sym typeface="Arial"/>
              </a:rPr>
              <a:t>Climate change expected to lead to 200 million more forced migrations by 2050, which contribute to civil conflict</a:t>
            </a:r>
            <a:endParaRPr lang="en-US" sz="2400" dirty="0"/>
          </a:p>
          <a:p>
            <a:pPr lvl="0"/>
            <a:endParaRPr lang="en-US" sz="2400" dirty="0">
              <a:sym typeface="Arial"/>
            </a:endParaRPr>
          </a:p>
        </p:txBody>
      </p:sp>
      <p:pic>
        <p:nvPicPr>
          <p:cNvPr id="215" name="Google Shape;215;p35">
            <a:hlinkClick r:id="rId3"/>
          </p:cNvPr>
          <p:cNvPicPr preferRelativeResize="0">
            <a:picLocks noChangeAspect="1"/>
          </p:cNvPicPr>
          <p:nvPr/>
        </p:nvPicPr>
        <p:blipFill rotWithShape="1">
          <a:blip r:embed="rId4" cstate="screen">
            <a:alphaModFix/>
            <a:extLst>
              <a:ext uri="{28A0092B-C50C-407E-A947-70E740481C1C}">
                <a14:useLocalDpi xmlns:a14="http://schemas.microsoft.com/office/drawing/2010/main"/>
              </a:ext>
            </a:extLst>
          </a:blip>
          <a:srcRect b="-132"/>
          <a:stretch/>
        </p:blipFill>
        <p:spPr>
          <a:xfrm>
            <a:off x="6501962" y="1116762"/>
            <a:ext cx="4797385" cy="4963603"/>
          </a:xfrm>
          <a:prstGeom prst="rect">
            <a:avLst/>
          </a:prstGeom>
          <a:noFill/>
          <a:ln w="28575" cmpd="sng">
            <a:solidFill>
              <a:srgbClr val="1E988A"/>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CD5D1"/>
        </a:solidFill>
        <a:effectLst/>
      </p:bgPr>
    </p:bg>
    <p:spTree>
      <p:nvGrpSpPr>
        <p:cNvPr id="1" name="Shape 220"/>
        <p:cNvGrpSpPr/>
        <p:nvPr/>
      </p:nvGrpSpPr>
      <p:grpSpPr>
        <a:xfrm>
          <a:off x="0" y="0"/>
          <a:ext cx="0" cy="0"/>
          <a:chOff x="0" y="0"/>
          <a:chExt cx="0" cy="0"/>
        </a:xfrm>
      </p:grpSpPr>
      <p:pic>
        <p:nvPicPr>
          <p:cNvPr id="221" name="Google Shape;221;p36"/>
          <p:cNvPicPr preferRelativeResize="0">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1643606" y="1"/>
            <a:ext cx="8893003" cy="6871865"/>
          </a:xfrm>
          <a:prstGeom prst="rect">
            <a:avLst/>
          </a:prstGeom>
          <a:noFill/>
          <a:ln w="28575" cmpd="sng">
            <a:solidFill>
              <a:schemeClr val="bg1"/>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CD5D1"/>
        </a:solidFill>
        <a:effectLst/>
      </p:bgPr>
    </p:bg>
    <p:spTree>
      <p:nvGrpSpPr>
        <p:cNvPr id="1" name="Shape 226"/>
        <p:cNvGrpSpPr/>
        <p:nvPr/>
      </p:nvGrpSpPr>
      <p:grpSpPr>
        <a:xfrm>
          <a:off x="0" y="0"/>
          <a:ext cx="0" cy="0"/>
          <a:chOff x="0" y="0"/>
          <a:chExt cx="0" cy="0"/>
        </a:xfrm>
      </p:grpSpPr>
      <p:sp>
        <p:nvSpPr>
          <p:cNvPr id="227" name="Google Shape;227;p37"/>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indent="0">
              <a:lnSpc>
                <a:spcPct val="90000"/>
              </a:lnSpc>
              <a:buClr>
                <a:schemeClr val="dk1"/>
              </a:buClr>
              <a:buSzPts val="4400"/>
            </a:pPr>
            <a:r>
              <a:rPr lang="en-US" sz="3600" b="0" dirty="0">
                <a:solidFill>
                  <a:schemeClr val="dk1"/>
                </a:solidFill>
                <a:latin typeface="Calibri"/>
                <a:ea typeface="Calibri"/>
                <a:cs typeface="Calibri"/>
                <a:sym typeface="Calibri"/>
              </a:rPr>
              <a:t>Hospital</a:t>
            </a:r>
            <a:r>
              <a:rPr lang="en-US" sz="3600" b="0" dirty="0">
                <a:solidFill>
                  <a:schemeClr val="dk1"/>
                </a:solidFill>
                <a:latin typeface="Calibri"/>
                <a:ea typeface="Calibri"/>
                <a:cs typeface="Calibri"/>
              </a:rPr>
              <a:t> climate action is urgent</a:t>
            </a:r>
            <a:endParaRPr sz="3600" b="0" dirty="0">
              <a:solidFill>
                <a:schemeClr val="dk1"/>
              </a:solidFill>
              <a:latin typeface="Calibri"/>
              <a:ea typeface="Calibri"/>
              <a:cs typeface="Calibri"/>
              <a:sym typeface="Calibri"/>
            </a:endParaRPr>
          </a:p>
        </p:txBody>
      </p:sp>
      <p:pic>
        <p:nvPicPr>
          <p:cNvPr id="228" name="Google Shape;228;p37"/>
          <p:cNvPicPr preferRelativeResize="0"/>
          <p:nvPr/>
        </p:nvPicPr>
        <p:blipFill rotWithShape="1">
          <a:blip r:embed="rId3">
            <a:alphaModFix/>
          </a:blip>
          <a:srcRect/>
          <a:stretch/>
        </p:blipFill>
        <p:spPr>
          <a:xfrm>
            <a:off x="451163" y="3298921"/>
            <a:ext cx="4450712" cy="3157224"/>
          </a:xfrm>
          <a:prstGeom prst="rect">
            <a:avLst/>
          </a:prstGeom>
          <a:noFill/>
          <a:ln w="28575" cmpd="sng">
            <a:solidFill>
              <a:schemeClr val="bg1"/>
            </a:solidFill>
          </a:ln>
        </p:spPr>
      </p:pic>
      <p:pic>
        <p:nvPicPr>
          <p:cNvPr id="229" name="Google Shape;229;p3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782670" y="293514"/>
            <a:ext cx="3241809" cy="4389352"/>
          </a:xfrm>
          <a:prstGeom prst="rect">
            <a:avLst/>
          </a:prstGeom>
          <a:noFill/>
          <a:ln w="28575" cmpd="sng">
            <a:solidFill>
              <a:schemeClr val="bg1"/>
            </a:solidFill>
          </a:ln>
        </p:spPr>
      </p:pic>
      <p:pic>
        <p:nvPicPr>
          <p:cNvPr id="230" name="Google Shape;230;p3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635482" y="3928037"/>
            <a:ext cx="4136732" cy="2580273"/>
          </a:xfrm>
          <a:prstGeom prst="rect">
            <a:avLst/>
          </a:prstGeom>
          <a:noFill/>
          <a:ln w="28575" cmpd="sng">
            <a:solidFill>
              <a:schemeClr val="bg1"/>
            </a:solidFill>
          </a:ln>
        </p:spPr>
      </p:pic>
      <p:pic>
        <p:nvPicPr>
          <p:cNvPr id="231" name="Google Shape;231;p3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121703" y="1165089"/>
            <a:ext cx="5062296" cy="330170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8"/>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800"/>
              <a:buFont typeface="Calibri"/>
              <a:buNone/>
            </a:pPr>
            <a:r>
              <a:rPr lang="en-US" sz="4800" b="0" i="0" u="none" strike="noStrike" cap="none" dirty="0">
                <a:solidFill>
                  <a:schemeClr val="lt1"/>
                </a:solidFill>
                <a:latin typeface="Calibri"/>
                <a:ea typeface="Calibri"/>
                <a:cs typeface="Calibri"/>
                <a:sym typeface="Calibri"/>
              </a:rPr>
              <a:t>How this aligns with strategic priorities</a:t>
            </a:r>
            <a:endParaRPr sz="4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1"/>
        <p:cNvGrpSpPr/>
        <p:nvPr/>
      </p:nvGrpSpPr>
      <p:grpSpPr>
        <a:xfrm>
          <a:off x="0" y="0"/>
          <a:ext cx="0" cy="0"/>
          <a:chOff x="0" y="0"/>
          <a:chExt cx="0" cy="0"/>
        </a:xfrm>
      </p:grpSpPr>
      <p:sp>
        <p:nvSpPr>
          <p:cNvPr id="242" name="Google Shape;242;p39"/>
          <p:cNvSpPr txBox="1">
            <a:spLocks noGrp="1"/>
          </p:cNvSpPr>
          <p:nvPr>
            <p:ph type="title"/>
          </p:nvPr>
        </p:nvSpPr>
        <p:spPr/>
        <p:txBody>
          <a:bodyPr/>
          <a:lstStyle/>
          <a:p>
            <a:pPr lvl="0"/>
            <a:r>
              <a:rPr lang="en-US">
                <a:sym typeface="Arial"/>
              </a:rPr>
              <a:t>Alignment with strategic priorities</a:t>
            </a:r>
            <a:endParaRPr lang="en-US">
              <a:sym typeface="Calibri"/>
            </a:endParaRPr>
          </a:p>
        </p:txBody>
      </p:sp>
      <p:sp>
        <p:nvSpPr>
          <p:cNvPr id="243" name="Google Shape;243;p39"/>
          <p:cNvSpPr txBox="1">
            <a:spLocks noGrp="1"/>
          </p:cNvSpPr>
          <p:nvPr>
            <p:ph type="body" idx="1"/>
          </p:nvPr>
        </p:nvSpPr>
        <p:spPr/>
        <p:txBody>
          <a:bodyPr/>
          <a:lstStyle/>
          <a:p>
            <a:pPr lvl="0"/>
            <a:r>
              <a:rPr lang="en-US" dirty="0">
                <a:solidFill>
                  <a:srgbClr val="FF4C1D"/>
                </a:solidFill>
                <a:sym typeface="Calibri"/>
              </a:rPr>
              <a:t>[Add your hospital / health system’s mission, values, priorities, and alignment with climate mitigation work]</a:t>
            </a:r>
            <a:endParaRPr lang="en-US" dirty="0">
              <a:solidFill>
                <a:srgbClr val="FF4C1D"/>
              </a:solidFill>
            </a:endParaRPr>
          </a:p>
          <a:p>
            <a:pPr lvl="0"/>
            <a:endParaRPr lang="en-US" dirty="0">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8"/>
        <p:cNvGrpSpPr/>
        <p:nvPr/>
      </p:nvGrpSpPr>
      <p:grpSpPr>
        <a:xfrm>
          <a:off x="0" y="0"/>
          <a:ext cx="0" cy="0"/>
          <a:chOff x="0" y="0"/>
          <a:chExt cx="0" cy="0"/>
        </a:xfrm>
      </p:grpSpPr>
      <p:sp>
        <p:nvSpPr>
          <p:cNvPr id="249" name="Google Shape;249;p40"/>
          <p:cNvSpPr txBox="1">
            <a:spLocks noGrp="1"/>
          </p:cNvSpPr>
          <p:nvPr>
            <p:ph type="title"/>
          </p:nvPr>
        </p:nvSpPr>
        <p:spPr/>
        <p:txBody>
          <a:bodyPr/>
          <a:lstStyle/>
          <a:p>
            <a:pPr lvl="0"/>
            <a:r>
              <a:rPr lang="en-US">
                <a:sym typeface="Arial"/>
              </a:rPr>
              <a:t>Successes to date</a:t>
            </a:r>
            <a:endParaRPr lang="en-US" dirty="0">
              <a:sym typeface="Calibri"/>
            </a:endParaRPr>
          </a:p>
        </p:txBody>
      </p:sp>
      <p:sp>
        <p:nvSpPr>
          <p:cNvPr id="250" name="Google Shape;250;p40"/>
          <p:cNvSpPr txBox="1">
            <a:spLocks noGrp="1"/>
          </p:cNvSpPr>
          <p:nvPr>
            <p:ph type="body" idx="1"/>
          </p:nvPr>
        </p:nvSpPr>
        <p:spPr/>
        <p:txBody>
          <a:bodyPr/>
          <a:lstStyle/>
          <a:p>
            <a:pPr lvl="0"/>
            <a:r>
              <a:rPr lang="en-US" dirty="0">
                <a:solidFill>
                  <a:srgbClr val="FF4C1D"/>
                </a:solidFill>
                <a:sym typeface="Calibri"/>
              </a:rPr>
              <a:t>[Add your hospital / health system’s successes]</a:t>
            </a:r>
            <a:endParaRPr lang="en-US" dirty="0">
              <a:solidFill>
                <a:srgbClr val="FF4C1D"/>
              </a:solidFill>
            </a:endParaRPr>
          </a:p>
          <a:p>
            <a:pPr lvl="0"/>
            <a:endParaRPr lang="en-US" dirty="0">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5"/>
        <p:cNvGrpSpPr/>
        <p:nvPr/>
      </p:nvGrpSpPr>
      <p:grpSpPr>
        <a:xfrm>
          <a:off x="0" y="0"/>
          <a:ext cx="0" cy="0"/>
          <a:chOff x="0" y="0"/>
          <a:chExt cx="0" cy="0"/>
        </a:xfrm>
      </p:grpSpPr>
      <p:sp>
        <p:nvSpPr>
          <p:cNvPr id="256" name="Google Shape;256;p41"/>
          <p:cNvSpPr txBox="1">
            <a:spLocks noGrp="1"/>
          </p:cNvSpPr>
          <p:nvPr>
            <p:ph type="title"/>
          </p:nvPr>
        </p:nvSpPr>
        <p:spPr/>
        <p:txBody>
          <a:bodyPr/>
          <a:lstStyle/>
          <a:p>
            <a:pPr lvl="0"/>
            <a:r>
              <a:rPr lang="en-US">
                <a:sym typeface="Arial"/>
              </a:rPr>
              <a:t>Energy progress to date</a:t>
            </a:r>
            <a:endParaRPr lang="en-US">
              <a:sym typeface="Calibri"/>
            </a:endParaRPr>
          </a:p>
        </p:txBody>
      </p:sp>
      <p:sp>
        <p:nvSpPr>
          <p:cNvPr id="257" name="Google Shape;257;p41"/>
          <p:cNvSpPr txBox="1">
            <a:spLocks noGrp="1"/>
          </p:cNvSpPr>
          <p:nvPr>
            <p:ph type="body" idx="1"/>
          </p:nvPr>
        </p:nvSpPr>
        <p:spPr/>
        <p:txBody>
          <a:bodyPr/>
          <a:lstStyle/>
          <a:p>
            <a:pPr lvl="0"/>
            <a:r>
              <a:rPr lang="en-US" dirty="0">
                <a:solidFill>
                  <a:srgbClr val="FF4C1D"/>
                </a:solidFill>
                <a:sym typeface="Calibri"/>
              </a:rPr>
              <a:t>[Add your hospital / health system’s EUI and renewable energy data]</a:t>
            </a:r>
            <a:endParaRPr lang="en-US" dirty="0">
              <a:solidFill>
                <a:srgbClr val="FF4C1D"/>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2"/>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800"/>
              <a:buFont typeface="Calibri"/>
              <a:buNone/>
            </a:pPr>
            <a:r>
              <a:rPr lang="en-US" sz="4800" b="0" i="0" u="none" strike="noStrike" cap="none">
                <a:solidFill>
                  <a:schemeClr val="lt1"/>
                </a:solidFill>
                <a:latin typeface="Calibri"/>
                <a:ea typeface="Calibri"/>
                <a:cs typeface="Calibri"/>
                <a:sym typeface="Calibri"/>
              </a:rPr>
              <a:t>Setting a goal</a:t>
            </a:r>
            <a:endParaRPr sz="4800" b="0" i="0" u="none" strike="noStrike" cap="non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5"/>
          <p:cNvSpPr txBox="1">
            <a:spLocks noGrp="1"/>
          </p:cNvSpPr>
          <p:nvPr>
            <p:ph type="title"/>
          </p:nvPr>
        </p:nvSpPr>
        <p:spPr>
          <a:xfrm>
            <a:off x="381000" y="457200"/>
            <a:ext cx="11430000" cy="84337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62626"/>
              </a:buClr>
              <a:buSzPts val="2400"/>
              <a:buFont typeface="Calibri"/>
              <a:buNone/>
            </a:pPr>
            <a:r>
              <a:rPr lang="en-US" sz="2400" b="1" i="0" u="none" strike="noStrike" cap="none">
                <a:solidFill>
                  <a:srgbClr val="262626"/>
                </a:solidFill>
                <a:latin typeface="Arial"/>
                <a:ea typeface="Arial"/>
                <a:cs typeface="Arial"/>
                <a:sym typeface="Arial"/>
              </a:rPr>
              <a:t>Today’s </a:t>
            </a:r>
            <a:r>
              <a:rPr lang="en-US">
                <a:latin typeface="Arial"/>
                <a:ea typeface="Arial"/>
                <a:cs typeface="Arial"/>
                <a:sym typeface="Arial"/>
              </a:rPr>
              <a:t>a</a:t>
            </a:r>
            <a:r>
              <a:rPr lang="en-US" sz="2400" b="1" i="0" u="none" strike="noStrike" cap="none">
                <a:solidFill>
                  <a:srgbClr val="262626"/>
                </a:solidFill>
                <a:latin typeface="Arial"/>
                <a:ea typeface="Arial"/>
                <a:cs typeface="Arial"/>
                <a:sym typeface="Arial"/>
              </a:rPr>
              <a:t>genda</a:t>
            </a:r>
            <a:endParaRPr sz="2400" b="1" i="0" u="none" strike="noStrike" cap="none">
              <a:solidFill>
                <a:srgbClr val="262626"/>
              </a:solidFill>
              <a:latin typeface="Arial"/>
              <a:ea typeface="Arial"/>
              <a:cs typeface="Arial"/>
              <a:sym typeface="Arial"/>
            </a:endParaRPr>
          </a:p>
        </p:txBody>
      </p:sp>
      <p:sp>
        <p:nvSpPr>
          <p:cNvPr id="123" name="Google Shape;123;p25"/>
          <p:cNvSpPr txBox="1">
            <a:spLocks noGrp="1"/>
          </p:cNvSpPr>
          <p:nvPr>
            <p:ph type="body" idx="1"/>
          </p:nvPr>
        </p:nvSpPr>
        <p:spPr>
          <a:xfrm>
            <a:off x="1046652" y="2514896"/>
            <a:ext cx="4274375" cy="10889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2626"/>
              </a:buClr>
              <a:buSzPts val="2000"/>
              <a:buFont typeface="Arial"/>
              <a:buNone/>
            </a:pPr>
            <a:r>
              <a:rPr lang="en-US" sz="2000" b="0" i="0" u="none" strike="noStrike" cap="none">
                <a:solidFill>
                  <a:srgbClr val="262626"/>
                </a:solidFill>
                <a:latin typeface="Calibri"/>
                <a:ea typeface="Calibri"/>
                <a:cs typeface="Calibri"/>
                <a:sym typeface="Calibri"/>
              </a:rPr>
              <a:t>Climate change and health background</a:t>
            </a:r>
            <a:endParaRPr sz="2000" b="0" i="0" u="none" strike="noStrike" cap="none">
              <a:solidFill>
                <a:srgbClr val="262626"/>
              </a:solidFill>
              <a:latin typeface="Calibri"/>
              <a:ea typeface="Calibri"/>
              <a:cs typeface="Calibri"/>
              <a:sym typeface="Calibri"/>
            </a:endParaRPr>
          </a:p>
        </p:txBody>
      </p:sp>
      <p:sp>
        <p:nvSpPr>
          <p:cNvPr id="124" name="Google Shape;124;p25"/>
          <p:cNvSpPr txBox="1">
            <a:spLocks noGrp="1"/>
          </p:cNvSpPr>
          <p:nvPr>
            <p:ph type="body" idx="2"/>
          </p:nvPr>
        </p:nvSpPr>
        <p:spPr>
          <a:xfrm>
            <a:off x="995555" y="1620706"/>
            <a:ext cx="1154656" cy="7585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6"/>
              </a:buClr>
              <a:buSzPts val="6000"/>
              <a:buFont typeface="Arial"/>
              <a:buNone/>
            </a:pPr>
            <a:r>
              <a:rPr lang="en-US" sz="6000" b="0" i="0" u="none" strike="noStrike" cap="none" dirty="0">
                <a:solidFill>
                  <a:srgbClr val="1E988A"/>
                </a:solidFill>
                <a:latin typeface="Calibri"/>
                <a:ea typeface="Calibri"/>
                <a:cs typeface="Calibri"/>
                <a:sym typeface="Calibri"/>
              </a:rPr>
              <a:t>1</a:t>
            </a:r>
            <a:endParaRPr sz="6000" b="0" i="0" u="none" strike="noStrike" cap="none" dirty="0">
              <a:solidFill>
                <a:srgbClr val="1E988A"/>
              </a:solidFill>
              <a:latin typeface="Calibri"/>
              <a:ea typeface="Calibri"/>
              <a:cs typeface="Calibri"/>
              <a:sym typeface="Calibri"/>
            </a:endParaRPr>
          </a:p>
        </p:txBody>
      </p:sp>
      <p:sp>
        <p:nvSpPr>
          <p:cNvPr id="125" name="Google Shape;125;p25"/>
          <p:cNvSpPr txBox="1">
            <a:spLocks noGrp="1"/>
          </p:cNvSpPr>
          <p:nvPr>
            <p:ph type="body" idx="3"/>
          </p:nvPr>
        </p:nvSpPr>
        <p:spPr>
          <a:xfrm>
            <a:off x="1046653" y="4498005"/>
            <a:ext cx="4274375" cy="10889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2626"/>
              </a:buClr>
              <a:buSzPts val="2000"/>
              <a:buFont typeface="Arial"/>
              <a:buNone/>
            </a:pPr>
            <a:r>
              <a:rPr lang="en-US" sz="2000" b="0" i="0" u="none" strike="noStrike" cap="none">
                <a:solidFill>
                  <a:srgbClr val="262626"/>
                </a:solidFill>
                <a:latin typeface="Calibri"/>
                <a:ea typeface="Calibri"/>
                <a:cs typeface="Calibri"/>
                <a:sym typeface="Calibri"/>
              </a:rPr>
              <a:t>Why set a goal</a:t>
            </a:r>
            <a:endParaRPr sz="2000" b="0" i="0" u="none" strike="noStrike" cap="none">
              <a:solidFill>
                <a:srgbClr val="262626"/>
              </a:solidFill>
              <a:latin typeface="Calibri"/>
              <a:ea typeface="Calibri"/>
              <a:cs typeface="Calibri"/>
              <a:sym typeface="Calibri"/>
            </a:endParaRPr>
          </a:p>
        </p:txBody>
      </p:sp>
      <p:sp>
        <p:nvSpPr>
          <p:cNvPr id="126" name="Google Shape;126;p25"/>
          <p:cNvSpPr txBox="1">
            <a:spLocks noGrp="1"/>
          </p:cNvSpPr>
          <p:nvPr>
            <p:ph type="body" idx="4"/>
          </p:nvPr>
        </p:nvSpPr>
        <p:spPr>
          <a:xfrm>
            <a:off x="995555" y="3603813"/>
            <a:ext cx="1154656" cy="7585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6"/>
              </a:buClr>
              <a:buSzPts val="6000"/>
              <a:buFont typeface="Arial"/>
              <a:buNone/>
            </a:pPr>
            <a:r>
              <a:rPr lang="en-US" sz="6000" b="0" i="0" u="none" strike="noStrike" cap="none">
                <a:solidFill>
                  <a:schemeClr val="accent6"/>
                </a:solidFill>
                <a:latin typeface="Calibri"/>
                <a:ea typeface="Calibri"/>
                <a:cs typeface="Calibri"/>
                <a:sym typeface="Calibri"/>
              </a:rPr>
              <a:t>2</a:t>
            </a:r>
            <a:endParaRPr sz="6000" b="0" i="0" u="none" strike="noStrike" cap="none">
              <a:solidFill>
                <a:schemeClr val="accent6"/>
              </a:solidFill>
              <a:latin typeface="Calibri"/>
              <a:ea typeface="Calibri"/>
              <a:cs typeface="Calibri"/>
              <a:sym typeface="Calibri"/>
            </a:endParaRPr>
          </a:p>
        </p:txBody>
      </p:sp>
      <p:sp>
        <p:nvSpPr>
          <p:cNvPr id="127" name="Google Shape;127;p25"/>
          <p:cNvSpPr txBox="1">
            <a:spLocks noGrp="1"/>
          </p:cNvSpPr>
          <p:nvPr>
            <p:ph type="body" idx="5"/>
          </p:nvPr>
        </p:nvSpPr>
        <p:spPr>
          <a:xfrm>
            <a:off x="6557823" y="2514896"/>
            <a:ext cx="4274375" cy="10889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2626"/>
              </a:buClr>
              <a:buSzPts val="2000"/>
              <a:buFont typeface="Arial"/>
              <a:buNone/>
            </a:pPr>
            <a:r>
              <a:rPr lang="en-US" sz="2000" b="0" i="0" u="none" strike="noStrike" cap="none">
                <a:solidFill>
                  <a:srgbClr val="262626"/>
                </a:solidFill>
                <a:latin typeface="Calibri"/>
                <a:ea typeface="Calibri"/>
                <a:cs typeface="Calibri"/>
                <a:sym typeface="Calibri"/>
              </a:rPr>
              <a:t>Mission alignment</a:t>
            </a:r>
            <a:endParaRPr sz="2000" b="0" i="0" u="none" strike="noStrike" cap="none">
              <a:solidFill>
                <a:srgbClr val="262626"/>
              </a:solidFill>
              <a:latin typeface="Calibri"/>
              <a:ea typeface="Calibri"/>
              <a:cs typeface="Calibri"/>
              <a:sym typeface="Calibri"/>
            </a:endParaRPr>
          </a:p>
        </p:txBody>
      </p:sp>
      <p:sp>
        <p:nvSpPr>
          <p:cNvPr id="128" name="Google Shape;128;p25"/>
          <p:cNvSpPr txBox="1">
            <a:spLocks noGrp="1"/>
          </p:cNvSpPr>
          <p:nvPr>
            <p:ph type="body" idx="6"/>
          </p:nvPr>
        </p:nvSpPr>
        <p:spPr>
          <a:xfrm>
            <a:off x="6506727" y="1620706"/>
            <a:ext cx="1154656" cy="7585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6"/>
              </a:buClr>
              <a:buSzPts val="6000"/>
              <a:buFont typeface="Arial"/>
              <a:buNone/>
            </a:pPr>
            <a:r>
              <a:rPr lang="en-US" sz="6000" b="0" i="0" u="none" strike="noStrike" cap="none">
                <a:solidFill>
                  <a:schemeClr val="accent6"/>
                </a:solidFill>
                <a:latin typeface="Calibri"/>
                <a:ea typeface="Calibri"/>
                <a:cs typeface="Calibri"/>
                <a:sym typeface="Calibri"/>
              </a:rPr>
              <a:t>3</a:t>
            </a:r>
            <a:endParaRPr sz="6000" b="0" i="0" u="none" strike="noStrike" cap="none">
              <a:solidFill>
                <a:schemeClr val="accent6"/>
              </a:solidFill>
              <a:latin typeface="Calibri"/>
              <a:ea typeface="Calibri"/>
              <a:cs typeface="Calibri"/>
              <a:sym typeface="Calibri"/>
            </a:endParaRPr>
          </a:p>
        </p:txBody>
      </p:sp>
      <p:sp>
        <p:nvSpPr>
          <p:cNvPr id="129" name="Google Shape;129;p25"/>
          <p:cNvSpPr txBox="1">
            <a:spLocks noGrp="1"/>
          </p:cNvSpPr>
          <p:nvPr>
            <p:ph type="body" idx="7"/>
          </p:nvPr>
        </p:nvSpPr>
        <p:spPr>
          <a:xfrm>
            <a:off x="6557823" y="4498005"/>
            <a:ext cx="4274375" cy="10889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2626"/>
              </a:buClr>
              <a:buSzPts val="2000"/>
              <a:buFont typeface="Arial"/>
              <a:buNone/>
            </a:pPr>
            <a:r>
              <a:rPr lang="en-US" sz="2000" b="0" i="0" u="none" strike="noStrike" cap="none">
                <a:solidFill>
                  <a:srgbClr val="262626"/>
                </a:solidFill>
                <a:latin typeface="Calibri"/>
                <a:ea typeface="Calibri"/>
                <a:cs typeface="Calibri"/>
                <a:sym typeface="Calibri"/>
              </a:rPr>
              <a:t>Making other commitments</a:t>
            </a:r>
            <a:endParaRPr sz="2000" b="0" i="0" u="none" strike="noStrike" cap="none">
              <a:solidFill>
                <a:srgbClr val="262626"/>
              </a:solidFill>
              <a:latin typeface="Calibri"/>
              <a:ea typeface="Calibri"/>
              <a:cs typeface="Calibri"/>
              <a:sym typeface="Calibri"/>
            </a:endParaRPr>
          </a:p>
          <a:p>
            <a:pPr marL="0" marR="0" lvl="0" indent="0" algn="l" rtl="0">
              <a:lnSpc>
                <a:spcPct val="100000"/>
              </a:lnSpc>
              <a:spcBef>
                <a:spcPts val="1000"/>
              </a:spcBef>
              <a:spcAft>
                <a:spcPts val="0"/>
              </a:spcAft>
              <a:buClr>
                <a:srgbClr val="262626"/>
              </a:buClr>
              <a:buSzPts val="2000"/>
              <a:buFont typeface="Arial"/>
              <a:buNone/>
            </a:pPr>
            <a:endParaRPr sz="2000" b="0" i="0" u="none" strike="noStrike" cap="none">
              <a:solidFill>
                <a:srgbClr val="262626"/>
              </a:solidFill>
              <a:latin typeface="Calibri"/>
              <a:ea typeface="Calibri"/>
              <a:cs typeface="Calibri"/>
              <a:sym typeface="Calibri"/>
            </a:endParaRPr>
          </a:p>
        </p:txBody>
      </p:sp>
      <p:sp>
        <p:nvSpPr>
          <p:cNvPr id="130" name="Google Shape;130;p25"/>
          <p:cNvSpPr txBox="1">
            <a:spLocks noGrp="1"/>
          </p:cNvSpPr>
          <p:nvPr>
            <p:ph type="body" idx="8"/>
          </p:nvPr>
        </p:nvSpPr>
        <p:spPr>
          <a:xfrm>
            <a:off x="6506727" y="3603813"/>
            <a:ext cx="1154656" cy="7585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6"/>
              </a:buClr>
              <a:buSzPts val="6000"/>
              <a:buFont typeface="Arial"/>
              <a:buNone/>
            </a:pPr>
            <a:r>
              <a:rPr lang="en-US" sz="6000" b="0" i="0" u="none" strike="noStrike" cap="none">
                <a:solidFill>
                  <a:schemeClr val="accent6"/>
                </a:solidFill>
                <a:latin typeface="Calibri"/>
                <a:ea typeface="Calibri"/>
                <a:cs typeface="Calibri"/>
                <a:sym typeface="Calibri"/>
              </a:rPr>
              <a:t>4</a:t>
            </a:r>
            <a:endParaRPr sz="6000" b="0" i="0" u="none" strike="noStrike" cap="none">
              <a:solidFill>
                <a:schemeClr val="accent6"/>
              </a:solidFill>
              <a:latin typeface="Calibri"/>
              <a:ea typeface="Calibri"/>
              <a:cs typeface="Calibri"/>
              <a:sym typeface="Calibri"/>
            </a:endParaRPr>
          </a:p>
        </p:txBody>
      </p:sp>
      <p:sp>
        <p:nvSpPr>
          <p:cNvPr id="131" name="Google Shape;131;p25"/>
          <p:cNvSpPr/>
          <p:nvPr/>
        </p:nvSpPr>
        <p:spPr>
          <a:xfrm rot="5400000">
            <a:off x="1399095" y="1310847"/>
            <a:ext cx="73152" cy="64008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25"/>
          <p:cNvSpPr/>
          <p:nvPr/>
        </p:nvSpPr>
        <p:spPr>
          <a:xfrm rot="5400000">
            <a:off x="6951227" y="1310847"/>
            <a:ext cx="73152" cy="64008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25"/>
          <p:cNvSpPr/>
          <p:nvPr/>
        </p:nvSpPr>
        <p:spPr>
          <a:xfrm rot="5400000">
            <a:off x="1399095" y="3317061"/>
            <a:ext cx="73152" cy="64008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25"/>
          <p:cNvSpPr/>
          <p:nvPr/>
        </p:nvSpPr>
        <p:spPr>
          <a:xfrm rot="5400000">
            <a:off x="6951227" y="3317061"/>
            <a:ext cx="73152" cy="64008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CD5D1"/>
        </a:solidFill>
        <a:effectLst/>
      </p:bgPr>
    </p:bg>
    <p:spTree>
      <p:nvGrpSpPr>
        <p:cNvPr id="1" name="Shape 267"/>
        <p:cNvGrpSpPr/>
        <p:nvPr/>
      </p:nvGrpSpPr>
      <p:grpSpPr>
        <a:xfrm>
          <a:off x="0" y="0"/>
          <a:ext cx="0" cy="0"/>
          <a:chOff x="0" y="0"/>
          <a:chExt cx="0" cy="0"/>
        </a:xfrm>
      </p:grpSpPr>
      <p:sp>
        <p:nvSpPr>
          <p:cNvPr id="6" name="Rectangle 5"/>
          <p:cNvSpPr/>
          <p:nvPr/>
        </p:nvSpPr>
        <p:spPr>
          <a:xfrm>
            <a:off x="5986464" y="0"/>
            <a:ext cx="6205536"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Google Shape;268;p43"/>
          <p:cNvSpPr txBox="1">
            <a:spLocks noGrp="1"/>
          </p:cNvSpPr>
          <p:nvPr>
            <p:ph type="title"/>
          </p:nvPr>
        </p:nvSpPr>
        <p:spPr/>
        <p:txBody>
          <a:bodyPr/>
          <a:lstStyle/>
          <a:p>
            <a:pPr lvl="0"/>
            <a:r>
              <a:rPr lang="en-US" dirty="0">
                <a:sym typeface="Arial"/>
              </a:rPr>
              <a:t>Need for </a:t>
            </a:r>
            <a:r>
              <a:rPr lang="en-US" dirty="0"/>
              <a:t>a</a:t>
            </a:r>
            <a:r>
              <a:rPr lang="en-US" dirty="0">
                <a:sym typeface="Arial"/>
              </a:rPr>
              <a:t>ction</a:t>
            </a:r>
            <a:endParaRPr lang="en-US" dirty="0"/>
          </a:p>
        </p:txBody>
      </p:sp>
      <p:pic>
        <p:nvPicPr>
          <p:cNvPr id="269" name="Google Shape;269;p43"/>
          <p:cNvPicPr preferRelativeResize="0">
            <a:picLocks noChangeAspect="1"/>
          </p:cNvPicPr>
          <p:nvPr/>
        </p:nvPicPr>
        <p:blipFill rotWithShape="1">
          <a:blip r:embed="rId3" cstate="screen">
            <a:alphaModFix/>
            <a:extLst>
              <a:ext uri="{28A0092B-C50C-407E-A947-70E740481C1C}">
                <a14:useLocalDpi xmlns:a14="http://schemas.microsoft.com/office/drawing/2010/main"/>
              </a:ext>
            </a:extLst>
          </a:blip>
          <a:srcRect b="6001"/>
          <a:stretch/>
        </p:blipFill>
        <p:spPr>
          <a:xfrm>
            <a:off x="6505785" y="1561116"/>
            <a:ext cx="5029200" cy="1494824"/>
          </a:xfrm>
          <a:prstGeom prst="rect">
            <a:avLst/>
          </a:prstGeom>
          <a:noFill/>
          <a:ln>
            <a:noFill/>
          </a:ln>
        </p:spPr>
      </p:pic>
      <p:pic>
        <p:nvPicPr>
          <p:cNvPr id="270" name="Google Shape;270;p43"/>
          <p:cNvPicPr preferRelativeResize="0"/>
          <p:nvPr/>
        </p:nvPicPr>
        <p:blipFill rotWithShape="1">
          <a:blip r:embed="rId4">
            <a:alphaModFix/>
          </a:blip>
          <a:srcRect/>
          <a:stretch/>
        </p:blipFill>
        <p:spPr>
          <a:xfrm>
            <a:off x="489794" y="1920038"/>
            <a:ext cx="5185276" cy="3444234"/>
          </a:xfrm>
          <a:prstGeom prst="rect">
            <a:avLst/>
          </a:prstGeom>
          <a:noFill/>
          <a:ln w="38100" cmpd="sng">
            <a:solidFill>
              <a:schemeClr val="bg1"/>
            </a:solidFill>
          </a:ln>
        </p:spPr>
      </p:pic>
      <p:pic>
        <p:nvPicPr>
          <p:cNvPr id="271" name="Google Shape;271;p43"/>
          <p:cNvPicPr preferRelativeResize="0"/>
          <p:nvPr/>
        </p:nvPicPr>
        <p:blipFill rotWithShape="1">
          <a:blip r:embed="rId5">
            <a:alphaModFix/>
          </a:blip>
          <a:srcRect/>
          <a:stretch/>
        </p:blipFill>
        <p:spPr>
          <a:xfrm>
            <a:off x="6601035" y="3782442"/>
            <a:ext cx="4838700" cy="1371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5"/>
        <p:cNvGrpSpPr/>
        <p:nvPr/>
      </p:nvGrpSpPr>
      <p:grpSpPr>
        <a:xfrm>
          <a:off x="0" y="0"/>
          <a:ext cx="0" cy="0"/>
          <a:chOff x="0" y="0"/>
          <a:chExt cx="0" cy="0"/>
        </a:xfrm>
      </p:grpSpPr>
      <p:sp>
        <p:nvSpPr>
          <p:cNvPr id="276" name="Google Shape;276;p44"/>
          <p:cNvSpPr/>
          <p:nvPr/>
        </p:nvSpPr>
        <p:spPr>
          <a:xfrm>
            <a:off x="2523460" y="459449"/>
            <a:ext cx="2876904" cy="1823040"/>
          </a:xfrm>
          <a:prstGeom prst="cloud">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7" name="Google Shape;277;p44"/>
          <p:cNvSpPr txBox="1"/>
          <p:nvPr/>
        </p:nvSpPr>
        <p:spPr>
          <a:xfrm>
            <a:off x="2746375" y="1079455"/>
            <a:ext cx="2164457" cy="60054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Energy use for heating, cooling, lighting, &amp; water use</a:t>
            </a:r>
            <a:endParaRPr sz="1200" b="0" i="0" u="none" strike="noStrike" cap="none">
              <a:solidFill>
                <a:srgbClr val="000000"/>
              </a:solidFill>
              <a:latin typeface="Arial"/>
              <a:ea typeface="Arial"/>
              <a:cs typeface="Arial"/>
              <a:sym typeface="Arial"/>
            </a:endParaRPr>
          </a:p>
        </p:txBody>
      </p:sp>
      <p:sp>
        <p:nvSpPr>
          <p:cNvPr id="278" name="Google Shape;278;p44"/>
          <p:cNvSpPr/>
          <p:nvPr/>
        </p:nvSpPr>
        <p:spPr>
          <a:xfrm>
            <a:off x="9038113" y="4346016"/>
            <a:ext cx="1297188" cy="962388"/>
          </a:xfrm>
          <a:prstGeom prst="cloud">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9" name="Google Shape;279;p44"/>
          <p:cNvSpPr txBox="1"/>
          <p:nvPr/>
        </p:nvSpPr>
        <p:spPr>
          <a:xfrm>
            <a:off x="8977313" y="4571435"/>
            <a:ext cx="1297200" cy="58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Employee commutes</a:t>
            </a:r>
            <a:endParaRPr sz="1200" b="0" i="0" u="none" strike="noStrike" cap="none">
              <a:solidFill>
                <a:srgbClr val="000000"/>
              </a:solidFill>
              <a:latin typeface="Arial"/>
              <a:ea typeface="Arial"/>
              <a:cs typeface="Arial"/>
              <a:sym typeface="Arial"/>
            </a:endParaRPr>
          </a:p>
        </p:txBody>
      </p:sp>
      <p:sp>
        <p:nvSpPr>
          <p:cNvPr id="280" name="Google Shape;280;p44"/>
          <p:cNvSpPr/>
          <p:nvPr/>
        </p:nvSpPr>
        <p:spPr>
          <a:xfrm>
            <a:off x="7080562" y="3438611"/>
            <a:ext cx="1896751" cy="1033891"/>
          </a:xfrm>
          <a:prstGeom prst="cloud">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1" name="Google Shape;281;p44"/>
          <p:cNvSpPr txBox="1"/>
          <p:nvPr/>
        </p:nvSpPr>
        <p:spPr>
          <a:xfrm>
            <a:off x="7191687" y="3691649"/>
            <a:ext cx="1692001" cy="55640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Meat production &amp; food transport</a:t>
            </a:r>
            <a:endParaRPr sz="1200" b="0" i="0" u="none" strike="noStrike" cap="none">
              <a:solidFill>
                <a:srgbClr val="000000"/>
              </a:solidFill>
              <a:latin typeface="Arial"/>
              <a:ea typeface="Arial"/>
              <a:cs typeface="Arial"/>
              <a:sym typeface="Arial"/>
            </a:endParaRPr>
          </a:p>
        </p:txBody>
      </p:sp>
      <p:sp>
        <p:nvSpPr>
          <p:cNvPr id="282" name="Google Shape;282;p44"/>
          <p:cNvSpPr/>
          <p:nvPr/>
        </p:nvSpPr>
        <p:spPr>
          <a:xfrm>
            <a:off x="7053063" y="1607642"/>
            <a:ext cx="1297188" cy="891747"/>
          </a:xfrm>
          <a:prstGeom prst="cloud">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3" name="Google Shape;283;p44"/>
          <p:cNvSpPr txBox="1"/>
          <p:nvPr/>
        </p:nvSpPr>
        <p:spPr>
          <a:xfrm>
            <a:off x="7133550" y="1728958"/>
            <a:ext cx="1078077" cy="54312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 Waste </a:t>
            </a:r>
            <a:br>
              <a:rPr lang="en-US" sz="1200" b="0" i="0" u="none" strike="noStrike" cap="none">
                <a:solidFill>
                  <a:schemeClr val="dk1"/>
                </a:solidFill>
                <a:latin typeface="Arial"/>
                <a:ea typeface="Arial"/>
                <a:cs typeface="Arial"/>
                <a:sym typeface="Arial"/>
              </a:rPr>
            </a:br>
            <a:r>
              <a:rPr lang="en-US" sz="1200" b="0" i="0" u="none" strike="noStrike" cap="none">
                <a:solidFill>
                  <a:schemeClr val="dk1"/>
                </a:solidFill>
                <a:latin typeface="Arial"/>
                <a:ea typeface="Arial"/>
                <a:cs typeface="Arial"/>
                <a:sym typeface="Arial"/>
              </a:rPr>
              <a:t>anesthetic </a:t>
            </a:r>
            <a:br>
              <a:rPr lang="en-US" sz="1200" b="0" i="0" u="none" strike="noStrike" cap="none">
                <a:solidFill>
                  <a:schemeClr val="dk1"/>
                </a:solidFill>
                <a:latin typeface="Arial"/>
                <a:ea typeface="Arial"/>
                <a:cs typeface="Arial"/>
                <a:sym typeface="Arial"/>
              </a:rPr>
            </a:br>
            <a:r>
              <a:rPr lang="en-US" sz="1200" b="0" i="0" u="none" strike="noStrike" cap="none">
                <a:solidFill>
                  <a:schemeClr val="dk1"/>
                </a:solidFill>
                <a:latin typeface="Arial"/>
                <a:ea typeface="Arial"/>
                <a:cs typeface="Arial"/>
                <a:sym typeface="Arial"/>
              </a:rPr>
              <a:t>gases</a:t>
            </a:r>
            <a:endParaRPr sz="1200" b="0" i="0" u="none" strike="noStrike" cap="none">
              <a:solidFill>
                <a:srgbClr val="000000"/>
              </a:solidFill>
              <a:latin typeface="Arial"/>
              <a:ea typeface="Arial"/>
              <a:cs typeface="Arial"/>
              <a:sym typeface="Arial"/>
            </a:endParaRPr>
          </a:p>
        </p:txBody>
      </p:sp>
      <p:sp>
        <p:nvSpPr>
          <p:cNvPr id="284" name="Google Shape;284;p44"/>
          <p:cNvSpPr/>
          <p:nvPr/>
        </p:nvSpPr>
        <p:spPr>
          <a:xfrm>
            <a:off x="760988" y="5328527"/>
            <a:ext cx="1820124" cy="1112832"/>
          </a:xfrm>
          <a:prstGeom prst="cloud">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5" name="Google Shape;285;p44"/>
          <p:cNvSpPr txBox="1"/>
          <p:nvPr/>
        </p:nvSpPr>
        <p:spPr>
          <a:xfrm>
            <a:off x="836610" y="5624806"/>
            <a:ext cx="1495800" cy="50073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Supplies &amp; materials</a:t>
            </a:r>
            <a:endParaRPr sz="1200" b="0" i="0" u="none" strike="noStrike" cap="none">
              <a:solidFill>
                <a:srgbClr val="000000"/>
              </a:solidFill>
              <a:latin typeface="Arial"/>
              <a:ea typeface="Arial"/>
              <a:cs typeface="Arial"/>
              <a:sym typeface="Arial"/>
            </a:endParaRPr>
          </a:p>
        </p:txBody>
      </p:sp>
      <p:sp>
        <p:nvSpPr>
          <p:cNvPr id="286" name="Google Shape;286;p44"/>
          <p:cNvSpPr/>
          <p:nvPr/>
        </p:nvSpPr>
        <p:spPr>
          <a:xfrm>
            <a:off x="3693962" y="3936033"/>
            <a:ext cx="1336274" cy="904037"/>
          </a:xfrm>
          <a:prstGeom prst="cloud">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7" name="Google Shape;287;p44"/>
          <p:cNvSpPr txBox="1"/>
          <p:nvPr/>
        </p:nvSpPr>
        <p:spPr>
          <a:xfrm>
            <a:off x="3693962" y="4220200"/>
            <a:ext cx="1202059" cy="3470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Fleet vehicles</a:t>
            </a:r>
            <a:endParaRPr sz="1200" b="0" i="0" u="none" strike="noStrike" cap="none">
              <a:solidFill>
                <a:srgbClr val="000000"/>
              </a:solidFill>
              <a:latin typeface="Arial"/>
              <a:ea typeface="Arial"/>
              <a:cs typeface="Arial"/>
              <a:sym typeface="Arial"/>
            </a:endParaRPr>
          </a:p>
        </p:txBody>
      </p:sp>
      <p:sp>
        <p:nvSpPr>
          <p:cNvPr id="288" name="Google Shape;288;p44"/>
          <p:cNvSpPr/>
          <p:nvPr/>
        </p:nvSpPr>
        <p:spPr>
          <a:xfrm>
            <a:off x="658724" y="3359670"/>
            <a:ext cx="1820124" cy="1112832"/>
          </a:xfrm>
          <a:prstGeom prst="cloud">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9" name="Google Shape;289;p44"/>
          <p:cNvSpPr txBox="1"/>
          <p:nvPr/>
        </p:nvSpPr>
        <p:spPr>
          <a:xfrm>
            <a:off x="757437" y="3546775"/>
            <a:ext cx="14958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Waste hauling, treatment, &amp; landfill gases</a:t>
            </a:r>
            <a:endParaRPr sz="1200" b="0" i="0" u="none" strike="noStrike" cap="none">
              <a:solidFill>
                <a:srgbClr val="000000"/>
              </a:solidFill>
              <a:latin typeface="Arial"/>
              <a:ea typeface="Arial"/>
              <a:cs typeface="Arial"/>
              <a:sym typeface="Arial"/>
            </a:endParaRPr>
          </a:p>
        </p:txBody>
      </p:sp>
      <p:sp>
        <p:nvSpPr>
          <p:cNvPr id="290" name="Google Shape;290;p44"/>
          <p:cNvSpPr txBox="1">
            <a:spLocks noGrp="1"/>
          </p:cNvSpPr>
          <p:nvPr>
            <p:ph type="title"/>
          </p:nvPr>
        </p:nvSpPr>
        <p:spPr>
          <a:xfrm>
            <a:off x="6141720" y="17463"/>
            <a:ext cx="5882640" cy="1484188"/>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dk1"/>
              </a:buClr>
              <a:buSzPts val="3700"/>
              <a:buFont typeface="Arial"/>
              <a:buNone/>
            </a:pPr>
            <a:r>
              <a:rPr lang="en-US" sz="3700" b="1" i="0" u="none" strike="noStrike" cap="none" dirty="0">
                <a:solidFill>
                  <a:schemeClr val="lt1"/>
                </a:solidFill>
                <a:effectLst>
                  <a:outerShdw blurRad="38100" dist="38100" dir="2700000" algn="tl">
                    <a:srgbClr val="000000">
                      <a:alpha val="43137"/>
                    </a:srgbClr>
                  </a:outerShdw>
                </a:effectLst>
                <a:latin typeface="Arial"/>
                <a:ea typeface="Arial"/>
                <a:cs typeface="Arial"/>
                <a:sym typeface="Arial"/>
              </a:rPr>
              <a:t>Health care contributes to climate change</a:t>
            </a:r>
            <a:endParaRPr sz="1400" b="1" i="0" u="none" strike="noStrike" cap="none" dirty="0">
              <a:solidFill>
                <a:schemeClr val="lt1"/>
              </a:solidFill>
              <a:effectLst>
                <a:outerShdw blurRad="38100" dist="38100" dir="2700000" algn="tl">
                  <a:srgbClr val="000000">
                    <a:alpha val="43137"/>
                  </a:srgbClr>
                </a:outerShdw>
              </a:effectLst>
              <a:latin typeface="Arial"/>
              <a:ea typeface="Arial"/>
              <a:cs typeface="Arial"/>
              <a:sym typeface="Arial"/>
            </a:endParaRPr>
          </a:p>
        </p:txBody>
      </p:sp>
      <p:sp>
        <p:nvSpPr>
          <p:cNvPr id="291" name="Google Shape;291;p44"/>
          <p:cNvSpPr txBox="1"/>
          <p:nvPr/>
        </p:nvSpPr>
        <p:spPr>
          <a:xfrm>
            <a:off x="8022264" y="1318992"/>
            <a:ext cx="3898202" cy="871394"/>
          </a:xfrm>
          <a:prstGeom prst="rect">
            <a:avLst/>
          </a:prstGeom>
          <a:noFill/>
          <a:ln>
            <a:noFill/>
          </a:ln>
        </p:spPr>
        <p:txBody>
          <a:bodyPr spcFirstLastPara="1" wrap="square" lIns="91425" tIns="91425" rIns="91425" bIns="91425" anchor="ctr" anchorCtr="0">
            <a:noAutofit/>
          </a:bodyPr>
          <a:lstStyle/>
          <a:p>
            <a:pPr marL="0" marR="0" lvl="0" indent="0" algn="r" rtl="0">
              <a:lnSpc>
                <a:spcPct val="80000"/>
              </a:lnSpc>
              <a:spcBef>
                <a:spcPts val="0"/>
              </a:spcBef>
              <a:spcAft>
                <a:spcPts val="0"/>
              </a:spcAft>
              <a:buClr>
                <a:srgbClr val="000000"/>
              </a:buClr>
              <a:buSzPts val="2400"/>
              <a:buFont typeface="Arial"/>
              <a:buNone/>
            </a:pPr>
            <a:r>
              <a:rPr lang="en-US" sz="2400" b="1" i="0" u="none" strike="noStrike" cap="none" dirty="0">
                <a:solidFill>
                  <a:srgbClr val="FFFFFF"/>
                </a:solidFill>
                <a:effectLst>
                  <a:outerShdw blurRad="38100" dist="38100" dir="2700000" algn="tl">
                    <a:srgbClr val="000000">
                      <a:alpha val="43137"/>
                    </a:srgbClr>
                  </a:outerShdw>
                </a:effectLst>
                <a:latin typeface="Arial"/>
                <a:ea typeface="Arial"/>
                <a:cs typeface="Arial"/>
                <a:sym typeface="Arial"/>
              </a:rPr>
              <a:t>10% of U.S. greenhouse gas emissions</a:t>
            </a:r>
            <a:endParaRPr sz="2400" b="1" i="0" u="none" strike="noStrike" cap="none" dirty="0">
              <a:solidFill>
                <a:srgbClr val="FFFFFF"/>
              </a:solidFill>
              <a:effectLst>
                <a:outerShdw blurRad="38100" dist="38100" dir="2700000" algn="tl">
                  <a:srgbClr val="000000">
                    <a:alpha val="43137"/>
                  </a:srgbClr>
                </a:outerShdw>
              </a:effectLst>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CD5D1"/>
        </a:solidFill>
        <a:effectLst/>
      </p:bgPr>
    </p:bg>
    <p:spTree>
      <p:nvGrpSpPr>
        <p:cNvPr id="1" name="Shape 296"/>
        <p:cNvGrpSpPr/>
        <p:nvPr/>
      </p:nvGrpSpPr>
      <p:grpSpPr>
        <a:xfrm>
          <a:off x="0" y="0"/>
          <a:ext cx="0" cy="0"/>
          <a:chOff x="0" y="0"/>
          <a:chExt cx="0" cy="0"/>
        </a:xfrm>
      </p:grpSpPr>
      <p:sp>
        <p:nvSpPr>
          <p:cNvPr id="297" name="Google Shape;297;p45"/>
          <p:cNvSpPr txBox="1">
            <a:spLocks noGrp="1"/>
          </p:cNvSpPr>
          <p:nvPr>
            <p:ph type="title"/>
          </p:nvPr>
        </p:nvSpPr>
        <p:spPr>
          <a:xfrm>
            <a:off x="471488" y="259285"/>
            <a:ext cx="10882312" cy="1325563"/>
          </a:xfrm>
        </p:spPr>
        <p:txBody>
          <a:bodyPr/>
          <a:lstStyle/>
          <a:p>
            <a:pPr lvl="0"/>
            <a:r>
              <a:rPr lang="en-US" dirty="0">
                <a:sym typeface="Arial"/>
              </a:rPr>
              <a:t>Scopes </a:t>
            </a:r>
            <a:r>
              <a:rPr lang="en-US" dirty="0"/>
              <a:t>d</a:t>
            </a:r>
            <a:r>
              <a:rPr lang="en-US" dirty="0">
                <a:sym typeface="Arial"/>
              </a:rPr>
              <a:t>efined</a:t>
            </a:r>
            <a:endParaRPr lang="en-US" dirty="0">
              <a:sym typeface="Calibri"/>
            </a:endParaRPr>
          </a:p>
        </p:txBody>
      </p:sp>
      <p:pic>
        <p:nvPicPr>
          <p:cNvPr id="2" name="Picture 1">
            <a:extLst>
              <a:ext uri="{FF2B5EF4-FFF2-40B4-BE49-F238E27FC236}">
                <a16:creationId xmlns:a16="http://schemas.microsoft.com/office/drawing/2014/main" xmlns="" id="{3FCD5239-A324-7F4C-934C-1F14C1B5573B}"/>
              </a:ext>
            </a:extLst>
          </p:cNvPr>
          <p:cNvPicPr>
            <a:picLocks noChangeAspect="1"/>
          </p:cNvPicPr>
          <p:nvPr/>
        </p:nvPicPr>
        <p:blipFill>
          <a:blip r:embed="rId3"/>
          <a:stretch>
            <a:fillRect/>
          </a:stretch>
        </p:blipFill>
        <p:spPr>
          <a:xfrm>
            <a:off x="2039641" y="1584848"/>
            <a:ext cx="7746006" cy="499343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E988A"/>
        </a:solidFill>
        <a:effectLst/>
      </p:bgPr>
    </p:bg>
    <p:spTree>
      <p:nvGrpSpPr>
        <p:cNvPr id="1" name="Shape 303"/>
        <p:cNvGrpSpPr/>
        <p:nvPr/>
      </p:nvGrpSpPr>
      <p:grpSpPr>
        <a:xfrm>
          <a:off x="0" y="0"/>
          <a:ext cx="0" cy="0"/>
          <a:chOff x="0" y="0"/>
          <a:chExt cx="0" cy="0"/>
        </a:xfrm>
      </p:grpSpPr>
      <p:graphicFrame>
        <p:nvGraphicFramePr>
          <p:cNvPr id="311" name="Google Shape;311;p46"/>
          <p:cNvGraphicFramePr/>
          <p:nvPr>
            <p:extLst>
              <p:ext uri="{D42A27DB-BD31-4B8C-83A1-F6EECF244321}">
                <p14:modId xmlns:p14="http://schemas.microsoft.com/office/powerpoint/2010/main" val="2628426143"/>
              </p:ext>
            </p:extLst>
          </p:nvPr>
        </p:nvGraphicFramePr>
        <p:xfrm>
          <a:off x="1342724" y="1122353"/>
          <a:ext cx="9544585" cy="5373481"/>
        </p:xfrm>
        <a:graphic>
          <a:graphicData uri="http://schemas.openxmlformats.org/drawingml/2006/table">
            <a:tbl>
              <a:tblPr>
                <a:noFill/>
                <a:tableStyleId>{D7813168-F704-4598-98EE-5458C730F2D7}</a:tableStyleId>
              </a:tblPr>
              <a:tblGrid>
                <a:gridCol w="4325820">
                  <a:extLst>
                    <a:ext uri="{9D8B030D-6E8A-4147-A177-3AD203B41FA5}">
                      <a16:colId xmlns:a16="http://schemas.microsoft.com/office/drawing/2014/main" xmlns="" val="20000"/>
                    </a:ext>
                  </a:extLst>
                </a:gridCol>
                <a:gridCol w="5218765">
                  <a:extLst>
                    <a:ext uri="{9D8B030D-6E8A-4147-A177-3AD203B41FA5}">
                      <a16:colId xmlns:a16="http://schemas.microsoft.com/office/drawing/2014/main" xmlns="" val="20001"/>
                    </a:ext>
                  </a:extLst>
                </a:gridCol>
              </a:tblGrid>
              <a:tr h="816392">
                <a:tc>
                  <a:txBody>
                    <a:bodyPr/>
                    <a:lstStyle/>
                    <a:p>
                      <a:pPr marL="0" marR="0" lvl="0" indent="0" algn="l" rtl="0">
                        <a:lnSpc>
                          <a:spcPct val="100000"/>
                        </a:lnSpc>
                        <a:spcBef>
                          <a:spcPts val="0"/>
                        </a:spcBef>
                        <a:spcAft>
                          <a:spcPts val="0"/>
                        </a:spcAft>
                        <a:buClr>
                          <a:srgbClr val="262626"/>
                        </a:buClr>
                        <a:buSzPts val="1600"/>
                        <a:buFont typeface="Calibri"/>
                        <a:buNone/>
                      </a:pPr>
                      <a:endParaRPr sz="1600" b="0" i="0" u="none" strike="noStrike" cap="none" dirty="0">
                        <a:solidFill>
                          <a:srgbClr val="262626"/>
                        </a:solidFill>
                        <a:latin typeface="Calibri"/>
                        <a:ea typeface="Calibri"/>
                        <a:cs typeface="Calibri"/>
                        <a:sym typeface="Calibri"/>
                      </a:endParaRPr>
                    </a:p>
                  </a:txBody>
                  <a:tcPr marL="182875" marR="91450" marT="91450" marB="914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800" u="none" strike="noStrike" cap="none" dirty="0"/>
                        <a:t>Carbon </a:t>
                      </a:r>
                      <a:r>
                        <a:rPr lang="en-US" sz="1800" dirty="0"/>
                        <a:t>n</a:t>
                      </a:r>
                      <a:r>
                        <a:rPr lang="en-US" sz="1800" u="none" strike="noStrike" cap="none" dirty="0"/>
                        <a:t>eutral by 2027 (Scopes 1 and 2 only)</a:t>
                      </a:r>
                      <a:endParaRPr sz="1800" u="none" strike="noStrike" cap="none" dirty="0"/>
                    </a:p>
                  </a:txBody>
                  <a:tcPr marL="93300" marR="93300" marT="46650" marB="466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extLst>
                  <a:ext uri="{0D108BD9-81ED-4DB2-BD59-A6C34878D82A}">
                    <a16:rowId xmlns:a16="http://schemas.microsoft.com/office/drawing/2014/main" xmlns="" val="10000"/>
                  </a:ext>
                </a:extLst>
              </a:tr>
              <a:tr h="983858">
                <a:tc>
                  <a:txBody>
                    <a:bodyPr/>
                    <a:lstStyle/>
                    <a:p>
                      <a:pPr marL="0" marR="0" lvl="0" indent="0" algn="l" rtl="0">
                        <a:lnSpc>
                          <a:spcPct val="100000"/>
                        </a:lnSpc>
                        <a:spcBef>
                          <a:spcPts val="0"/>
                        </a:spcBef>
                        <a:spcAft>
                          <a:spcPts val="0"/>
                        </a:spcAft>
                        <a:buClr>
                          <a:srgbClr val="262626"/>
                        </a:buClr>
                        <a:buSzPts val="1600"/>
                        <a:buFont typeface="Calibri"/>
                        <a:buNone/>
                      </a:pPr>
                      <a:endParaRPr sz="1600" b="0" i="0" u="none" strike="noStrike" cap="none" dirty="0">
                        <a:solidFill>
                          <a:srgbClr val="262626"/>
                        </a:solidFill>
                        <a:latin typeface="Calibri"/>
                        <a:ea typeface="Calibri"/>
                        <a:cs typeface="Calibri"/>
                        <a:sym typeface="Calibri"/>
                      </a:endParaRPr>
                    </a:p>
                  </a:txBody>
                  <a:tcPr marL="182875" marR="91450" marT="91450" marB="914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800" u="none" strike="noStrike" cap="none" dirty="0"/>
                        <a:t>NYC Carbon Challenge: Reduce </a:t>
                      </a:r>
                      <a:r>
                        <a:rPr lang="en-US" sz="1800" dirty="0"/>
                        <a:t>g</a:t>
                      </a:r>
                      <a:r>
                        <a:rPr lang="en-US" sz="1800" u="none" strike="noStrike" cap="none" dirty="0"/>
                        <a:t>reenhouse </a:t>
                      </a:r>
                      <a:r>
                        <a:rPr lang="en-US" sz="1800" dirty="0"/>
                        <a:t>g</a:t>
                      </a:r>
                      <a:r>
                        <a:rPr lang="en-US" sz="1800" u="none" strike="noStrike" cap="none" dirty="0"/>
                        <a:t>as </a:t>
                      </a:r>
                      <a:r>
                        <a:rPr lang="en-US" sz="1800" dirty="0"/>
                        <a:t>e</a:t>
                      </a:r>
                      <a:r>
                        <a:rPr lang="en-US" sz="1800" u="none" strike="noStrike" cap="none" dirty="0"/>
                        <a:t>missions 50% by 2025 (Scopes 1 and 2 energy only)</a:t>
                      </a:r>
                      <a:endParaRPr sz="1800" u="none" strike="noStrike" cap="none" dirty="0"/>
                    </a:p>
                  </a:txBody>
                  <a:tcPr marL="93300" marR="93300" marT="46650" marB="466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extLst>
                  <a:ext uri="{0D108BD9-81ED-4DB2-BD59-A6C34878D82A}">
                    <a16:rowId xmlns:a16="http://schemas.microsoft.com/office/drawing/2014/main" xmlns="" val="10001"/>
                  </a:ext>
                </a:extLst>
              </a:tr>
              <a:tr h="935850">
                <a:tc>
                  <a:txBody>
                    <a:bodyPr/>
                    <a:lstStyle/>
                    <a:p>
                      <a:pPr marL="0" marR="0" lvl="0" indent="0" algn="l" rtl="0">
                        <a:lnSpc>
                          <a:spcPct val="90000"/>
                        </a:lnSpc>
                        <a:spcBef>
                          <a:spcPts val="0"/>
                        </a:spcBef>
                        <a:spcAft>
                          <a:spcPts val="0"/>
                        </a:spcAft>
                        <a:buClr>
                          <a:srgbClr val="262626"/>
                        </a:buClr>
                        <a:buSzPts val="1600"/>
                        <a:buFont typeface="Calibri"/>
                        <a:buNone/>
                      </a:pPr>
                      <a:endParaRPr sz="1600" b="0" i="0" u="none" strike="noStrike" cap="none" dirty="0">
                        <a:solidFill>
                          <a:srgbClr val="262626"/>
                        </a:solidFill>
                        <a:latin typeface="Calibri"/>
                        <a:ea typeface="Calibri"/>
                        <a:cs typeface="Calibri"/>
                        <a:sym typeface="Calibri"/>
                      </a:endParaRPr>
                    </a:p>
                  </a:txBody>
                  <a:tcPr marL="182875" marR="91450" marT="91450" marB="914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800" u="none" strike="noStrike" cap="none" dirty="0"/>
                        <a:t>100% </a:t>
                      </a:r>
                      <a:r>
                        <a:rPr lang="en-US" sz="1800" dirty="0"/>
                        <a:t>e</a:t>
                      </a:r>
                      <a:r>
                        <a:rPr lang="en-US" sz="1800" u="none" strike="noStrike" cap="none" dirty="0"/>
                        <a:t>nergy </a:t>
                      </a:r>
                      <a:r>
                        <a:rPr lang="en-US" sz="1800" dirty="0"/>
                        <a:t>i</a:t>
                      </a:r>
                      <a:r>
                        <a:rPr lang="en-US" sz="1800" u="none" strike="noStrike" cap="none" dirty="0"/>
                        <a:t>ndependence from </a:t>
                      </a:r>
                      <a:r>
                        <a:rPr lang="en-US" sz="1800" dirty="0"/>
                        <a:t>g</a:t>
                      </a:r>
                      <a:r>
                        <a:rPr lang="en-US" sz="1800" u="none" strike="noStrike" cap="none" dirty="0"/>
                        <a:t>rid</a:t>
                      </a:r>
                      <a:endParaRPr sz="1800" u="none" strike="noStrike" cap="none" dirty="0"/>
                    </a:p>
                  </a:txBody>
                  <a:tcPr marL="93300" marR="93300" marT="46650" marB="466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extLst>
                  <a:ext uri="{0D108BD9-81ED-4DB2-BD59-A6C34878D82A}">
                    <a16:rowId xmlns:a16="http://schemas.microsoft.com/office/drawing/2014/main" xmlns="" val="10002"/>
                  </a:ext>
                </a:extLst>
              </a:tr>
              <a:tr h="879127">
                <a:tc>
                  <a:txBody>
                    <a:bodyPr/>
                    <a:lstStyle/>
                    <a:p>
                      <a:pPr marL="0" marR="0" lvl="0" indent="0" algn="l" rtl="0">
                        <a:lnSpc>
                          <a:spcPct val="100000"/>
                        </a:lnSpc>
                        <a:spcBef>
                          <a:spcPts val="0"/>
                        </a:spcBef>
                        <a:spcAft>
                          <a:spcPts val="0"/>
                        </a:spcAft>
                        <a:buClr>
                          <a:srgbClr val="262626"/>
                        </a:buClr>
                        <a:buSzPts val="1600"/>
                        <a:buFont typeface="Calibri"/>
                        <a:buNone/>
                      </a:pPr>
                      <a:endParaRPr sz="1600" b="0" i="0" u="none" strike="noStrike" cap="none" dirty="0">
                        <a:solidFill>
                          <a:srgbClr val="262626"/>
                        </a:solidFill>
                        <a:latin typeface="Calibri"/>
                        <a:ea typeface="Calibri"/>
                        <a:cs typeface="Calibri"/>
                        <a:sym typeface="Calibri"/>
                      </a:endParaRPr>
                    </a:p>
                  </a:txBody>
                  <a:tcPr marL="182875" marR="91450" marT="91450" marB="914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800" u="none" strike="noStrike" cap="none" dirty="0"/>
                        <a:t>Carbon </a:t>
                      </a:r>
                      <a:r>
                        <a:rPr lang="en-US" sz="1800" dirty="0"/>
                        <a:t>n</a:t>
                      </a:r>
                      <a:r>
                        <a:rPr lang="en-US" sz="1800" u="none" strike="noStrike" cap="none" dirty="0"/>
                        <a:t>eutral by 2020 (Scopes 1 and 2 only)</a:t>
                      </a:r>
                      <a:endParaRPr sz="1800" dirty="0"/>
                    </a:p>
                    <a:p>
                      <a:pPr marL="0" marR="0" lvl="0" indent="0" algn="l" rtl="0">
                        <a:lnSpc>
                          <a:spcPct val="100000"/>
                        </a:lnSpc>
                        <a:spcBef>
                          <a:spcPts val="0"/>
                        </a:spcBef>
                        <a:spcAft>
                          <a:spcPts val="0"/>
                        </a:spcAft>
                        <a:buNone/>
                      </a:pPr>
                      <a:r>
                        <a:rPr lang="en-US" sz="1800" u="none" strike="noStrike" cap="none" dirty="0"/>
                        <a:t>Carbon </a:t>
                      </a:r>
                      <a:r>
                        <a:rPr lang="en-US" sz="1800" dirty="0"/>
                        <a:t>p</a:t>
                      </a:r>
                      <a:r>
                        <a:rPr lang="en-US" sz="1800" u="none" strike="noStrike" cap="none" dirty="0"/>
                        <a:t>ositive by 2025</a:t>
                      </a:r>
                      <a:endParaRPr sz="1800" u="none" strike="noStrike" cap="none" dirty="0"/>
                    </a:p>
                  </a:txBody>
                  <a:tcPr marL="93300" marR="93300" marT="46650" marB="466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extLst>
                  <a:ext uri="{0D108BD9-81ED-4DB2-BD59-A6C34878D82A}">
                    <a16:rowId xmlns:a16="http://schemas.microsoft.com/office/drawing/2014/main" xmlns="" val="10003"/>
                  </a:ext>
                </a:extLst>
              </a:tr>
              <a:tr h="879127">
                <a:tc>
                  <a:txBody>
                    <a:bodyPr/>
                    <a:lstStyle/>
                    <a:p>
                      <a:pPr marL="0" marR="0" lvl="0" indent="0" algn="l" rtl="0">
                        <a:lnSpc>
                          <a:spcPct val="100000"/>
                        </a:lnSpc>
                        <a:spcBef>
                          <a:spcPts val="0"/>
                        </a:spcBef>
                        <a:spcAft>
                          <a:spcPts val="0"/>
                        </a:spcAft>
                        <a:buClr>
                          <a:srgbClr val="262626"/>
                        </a:buClr>
                        <a:buSzPts val="1600"/>
                        <a:buFont typeface="Calibri"/>
                        <a:buNone/>
                      </a:pPr>
                      <a:endParaRPr sz="1600" b="0" i="0" u="none" strike="noStrike" cap="none" dirty="0">
                        <a:solidFill>
                          <a:srgbClr val="262626"/>
                        </a:solidFill>
                        <a:latin typeface="Calibri"/>
                        <a:ea typeface="Calibri"/>
                        <a:cs typeface="Calibri"/>
                        <a:sym typeface="Calibri"/>
                      </a:endParaRPr>
                    </a:p>
                  </a:txBody>
                  <a:tcPr marL="182875" marR="91450" marT="91450" marB="914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800" u="none" strike="noStrike" cap="none" dirty="0"/>
                        <a:t>100% </a:t>
                      </a:r>
                      <a:r>
                        <a:rPr lang="en-US" sz="1800" dirty="0"/>
                        <a:t>r</a:t>
                      </a:r>
                      <a:r>
                        <a:rPr lang="en-US" sz="1800" u="none" strike="noStrike" cap="none" dirty="0"/>
                        <a:t>enewable </a:t>
                      </a:r>
                      <a:r>
                        <a:rPr lang="en-US" sz="1800" dirty="0"/>
                        <a:t>e</a:t>
                      </a:r>
                      <a:r>
                        <a:rPr lang="en-US" sz="1800" u="none" strike="noStrike" cap="none" dirty="0"/>
                        <a:t>lectricity</a:t>
                      </a:r>
                      <a:endParaRPr sz="1800" dirty="0"/>
                    </a:p>
                  </a:txBody>
                  <a:tcPr marL="93300" marR="93300" marT="46650" marB="466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extLst>
                  <a:ext uri="{0D108BD9-81ED-4DB2-BD59-A6C34878D82A}">
                    <a16:rowId xmlns:a16="http://schemas.microsoft.com/office/drawing/2014/main" xmlns="" val="10004"/>
                  </a:ext>
                </a:extLst>
              </a:tr>
              <a:tr h="879127">
                <a:tc>
                  <a:txBody>
                    <a:bodyPr/>
                    <a:lstStyle/>
                    <a:p>
                      <a:pPr marL="0" marR="0" lvl="0" indent="0" algn="l" rtl="0">
                        <a:lnSpc>
                          <a:spcPct val="100000"/>
                        </a:lnSpc>
                        <a:spcBef>
                          <a:spcPts val="0"/>
                        </a:spcBef>
                        <a:spcAft>
                          <a:spcPts val="0"/>
                        </a:spcAft>
                        <a:buClr>
                          <a:srgbClr val="262626"/>
                        </a:buClr>
                        <a:buSzPts val="1600"/>
                        <a:buFont typeface="Calibri"/>
                        <a:buNone/>
                      </a:pPr>
                      <a:endParaRPr sz="1600" b="0" i="0" u="none" strike="noStrike" cap="none" dirty="0">
                        <a:solidFill>
                          <a:srgbClr val="262626"/>
                        </a:solidFill>
                        <a:latin typeface="Calibri"/>
                        <a:ea typeface="Calibri"/>
                        <a:cs typeface="Calibri"/>
                        <a:sym typeface="Calibri"/>
                      </a:endParaRPr>
                    </a:p>
                  </a:txBody>
                  <a:tcPr marL="182875" marR="91450" marT="91450" marB="914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800" u="none" strike="noStrike" cap="none" dirty="0"/>
                        <a:t>25% by 2020 (Scopes 1 and 2 energy only)</a:t>
                      </a:r>
                      <a:endParaRPr sz="1800" dirty="0"/>
                    </a:p>
                    <a:p>
                      <a:pPr marL="0" marR="0" lvl="0" indent="0" algn="l" rtl="0">
                        <a:lnSpc>
                          <a:spcPct val="100000"/>
                        </a:lnSpc>
                        <a:spcBef>
                          <a:spcPts val="0"/>
                        </a:spcBef>
                        <a:spcAft>
                          <a:spcPts val="0"/>
                        </a:spcAft>
                        <a:buNone/>
                      </a:pPr>
                      <a:r>
                        <a:rPr lang="en-US" sz="1800" u="none" strike="noStrike" cap="none" dirty="0"/>
                        <a:t>100% by 2050</a:t>
                      </a:r>
                      <a:endParaRPr sz="1800" dirty="0"/>
                    </a:p>
                  </a:txBody>
                  <a:tcPr marL="93300" marR="93300" marT="46650" marB="466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extLst>
                  <a:ext uri="{0D108BD9-81ED-4DB2-BD59-A6C34878D82A}">
                    <a16:rowId xmlns:a16="http://schemas.microsoft.com/office/drawing/2014/main" xmlns="" val="10005"/>
                  </a:ext>
                </a:extLst>
              </a:tr>
            </a:tbl>
          </a:graphicData>
        </a:graphic>
      </p:graphicFrame>
      <p:pic>
        <p:nvPicPr>
          <p:cNvPr id="304" name="Google Shape;304;p46"/>
          <p:cNvPicPr preferRelativeResize="0"/>
          <p:nvPr/>
        </p:nvPicPr>
        <p:blipFill rotWithShape="1">
          <a:blip r:embed="rId3" cstate="screen">
            <a:alphaModFix/>
            <a:extLst>
              <a:ext uri="{28A0092B-C50C-407E-A947-70E740481C1C}">
                <a14:useLocalDpi xmlns:a14="http://schemas.microsoft.com/office/drawing/2010/main"/>
              </a:ext>
            </a:extLst>
          </a:blip>
          <a:srcRect t="31487" b="29434"/>
          <a:stretch/>
        </p:blipFill>
        <p:spPr>
          <a:xfrm>
            <a:off x="2760173" y="4875182"/>
            <a:ext cx="1320326" cy="515963"/>
          </a:xfrm>
          <a:prstGeom prst="rect">
            <a:avLst/>
          </a:prstGeom>
          <a:noFill/>
          <a:ln>
            <a:noFill/>
          </a:ln>
        </p:spPr>
      </p:pic>
      <p:sp>
        <p:nvSpPr>
          <p:cNvPr id="305" name="Google Shape;305;p46"/>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3200" dirty="0">
                <a:solidFill>
                  <a:srgbClr val="FFFFFF"/>
                </a:solidFill>
              </a:rPr>
              <a:t>H</a:t>
            </a:r>
            <a:r>
              <a:rPr lang="en-US" sz="3200" u="none" strike="noStrike" cap="none" dirty="0">
                <a:solidFill>
                  <a:srgbClr val="FFFFFF"/>
                </a:solidFill>
                <a:ea typeface="Arial"/>
                <a:sym typeface="Arial"/>
              </a:rPr>
              <a:t>ealth </a:t>
            </a:r>
            <a:r>
              <a:rPr lang="en-US" sz="3200" dirty="0">
                <a:solidFill>
                  <a:srgbClr val="FFFFFF"/>
                </a:solidFill>
              </a:rPr>
              <a:t>sector is making progress</a:t>
            </a:r>
            <a:endParaRPr sz="2800" u="none" strike="noStrike" cap="none" dirty="0">
              <a:solidFill>
                <a:srgbClr val="FFFFFF"/>
              </a:solidFill>
              <a:sym typeface="Calibri"/>
            </a:endParaRPr>
          </a:p>
        </p:txBody>
      </p:sp>
      <p:pic>
        <p:nvPicPr>
          <p:cNvPr id="306" name="Google Shape;306;p46"/>
          <p:cNvPicPr preferRelativeResize="0"/>
          <p:nvPr/>
        </p:nvPicPr>
        <p:blipFill rotWithShape="1">
          <a:blip r:embed="rId4">
            <a:alphaModFix/>
          </a:blip>
          <a:srcRect/>
          <a:stretch/>
        </p:blipFill>
        <p:spPr>
          <a:xfrm>
            <a:off x="2433785" y="1275527"/>
            <a:ext cx="1973102" cy="306658"/>
          </a:xfrm>
          <a:prstGeom prst="rect">
            <a:avLst/>
          </a:prstGeom>
          <a:noFill/>
          <a:ln>
            <a:noFill/>
          </a:ln>
        </p:spPr>
      </p:pic>
      <p:pic>
        <p:nvPicPr>
          <p:cNvPr id="307" name="Google Shape;307;p46"/>
          <p:cNvPicPr preferRelativeResize="0"/>
          <p:nvPr/>
        </p:nvPicPr>
        <p:blipFill rotWithShape="1">
          <a:blip r:embed="rId5">
            <a:alphaModFix/>
          </a:blip>
          <a:srcRect/>
          <a:stretch/>
        </p:blipFill>
        <p:spPr>
          <a:xfrm>
            <a:off x="1643209" y="2072200"/>
            <a:ext cx="1804252" cy="556311"/>
          </a:xfrm>
          <a:prstGeom prst="rect">
            <a:avLst/>
          </a:prstGeom>
          <a:noFill/>
          <a:ln>
            <a:noFill/>
          </a:ln>
        </p:spPr>
      </p:pic>
      <p:pic>
        <p:nvPicPr>
          <p:cNvPr id="308" name="Google Shape;308;p46"/>
          <p:cNvPicPr preferRelativeResize="0">
            <a:picLocks noChangeAspect="1"/>
          </p:cNvPicPr>
          <p:nvPr/>
        </p:nvPicPr>
        <p:blipFill rotWithShape="1">
          <a:blip r:embed="rId6">
            <a:alphaModFix/>
          </a:blip>
          <a:srcRect/>
          <a:stretch/>
        </p:blipFill>
        <p:spPr>
          <a:xfrm>
            <a:off x="3689787" y="2065277"/>
            <a:ext cx="1367074" cy="558216"/>
          </a:xfrm>
          <a:prstGeom prst="rect">
            <a:avLst/>
          </a:prstGeom>
          <a:noFill/>
          <a:ln>
            <a:noFill/>
          </a:ln>
        </p:spPr>
      </p:pic>
      <p:pic>
        <p:nvPicPr>
          <p:cNvPr id="309" name="Google Shape;309;p46" descr="Image result for Gundersen Lutheran"/>
          <p:cNvPicPr preferRelativeResize="0">
            <a:picLocks noChangeAspect="1"/>
          </p:cNvPicPr>
          <p:nvPr/>
        </p:nvPicPr>
        <p:blipFill rotWithShape="1">
          <a:blip r:embed="rId7" cstate="screen">
            <a:alphaModFix/>
            <a:extLst>
              <a:ext uri="{28A0092B-C50C-407E-A947-70E740481C1C}">
                <a14:useLocalDpi xmlns:a14="http://schemas.microsoft.com/office/drawing/2010/main"/>
              </a:ext>
            </a:extLst>
          </a:blip>
          <a:srcRect/>
          <a:stretch/>
        </p:blipFill>
        <p:spPr>
          <a:xfrm>
            <a:off x="2734536" y="2973308"/>
            <a:ext cx="1371600" cy="368968"/>
          </a:xfrm>
          <a:prstGeom prst="rect">
            <a:avLst/>
          </a:prstGeom>
          <a:noFill/>
          <a:ln>
            <a:noFill/>
          </a:ln>
        </p:spPr>
      </p:pic>
      <p:pic>
        <p:nvPicPr>
          <p:cNvPr id="310" name="Google Shape;310;p46"/>
          <p:cNvPicPr preferRelativeResize="0">
            <a:picLocks noChangeAspect="1"/>
          </p:cNvPicPr>
          <p:nvPr/>
        </p:nvPicPr>
        <p:blipFill rotWithShape="1">
          <a:blip r:embed="rId8" cstate="screen">
            <a:alphaModFix/>
            <a:extLst>
              <a:ext uri="{28A0092B-C50C-407E-A947-70E740481C1C}">
                <a14:useLocalDpi xmlns:a14="http://schemas.microsoft.com/office/drawing/2010/main"/>
              </a:ext>
            </a:extLst>
          </a:blip>
          <a:srcRect/>
          <a:stretch/>
        </p:blipFill>
        <p:spPr>
          <a:xfrm>
            <a:off x="2277336" y="3895876"/>
            <a:ext cx="2286000" cy="300794"/>
          </a:xfrm>
          <a:prstGeom prst="rect">
            <a:avLst/>
          </a:prstGeom>
          <a:noFill/>
          <a:ln>
            <a:noFill/>
          </a:ln>
        </p:spPr>
      </p:pic>
      <p:pic>
        <p:nvPicPr>
          <p:cNvPr id="312" name="Google Shape;312;p46"/>
          <p:cNvPicPr preferRelativeResize="0"/>
          <p:nvPr/>
        </p:nvPicPr>
        <p:blipFill rotWithShape="1">
          <a:blip r:embed="rId9">
            <a:alphaModFix/>
          </a:blip>
          <a:srcRect/>
          <a:stretch/>
        </p:blipFill>
        <p:spPr>
          <a:xfrm>
            <a:off x="1847942" y="5655742"/>
            <a:ext cx="1236050" cy="593304"/>
          </a:xfrm>
          <a:prstGeom prst="rect">
            <a:avLst/>
          </a:prstGeom>
          <a:noFill/>
          <a:ln>
            <a:noFill/>
          </a:ln>
        </p:spPr>
      </p:pic>
      <p:pic>
        <p:nvPicPr>
          <p:cNvPr id="313" name="Google Shape;313;p46"/>
          <p:cNvPicPr preferRelativeResize="0"/>
          <p:nvPr/>
        </p:nvPicPr>
        <p:blipFill rotWithShape="1">
          <a:blip r:embed="rId10">
            <a:alphaModFix/>
          </a:blip>
          <a:srcRect/>
          <a:stretch/>
        </p:blipFill>
        <p:spPr>
          <a:xfrm>
            <a:off x="3741748" y="5691858"/>
            <a:ext cx="1263153" cy="51536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E988A"/>
        </a:solidFill>
        <a:effectLst/>
      </p:bgPr>
    </p:bg>
    <p:spTree>
      <p:nvGrpSpPr>
        <p:cNvPr id="1" name="Shape 318"/>
        <p:cNvGrpSpPr/>
        <p:nvPr/>
      </p:nvGrpSpPr>
      <p:grpSpPr>
        <a:xfrm>
          <a:off x="0" y="0"/>
          <a:ext cx="0" cy="0"/>
          <a:chOff x="0" y="0"/>
          <a:chExt cx="0" cy="0"/>
        </a:xfrm>
      </p:grpSpPr>
      <p:pic>
        <p:nvPicPr>
          <p:cNvPr id="319" name="Google Shape;319;p47"/>
          <p:cNvPicPr preferRelativeResize="0"/>
          <p:nvPr/>
        </p:nvPicPr>
        <p:blipFill rotWithShape="1">
          <a:blip r:embed="rId3">
            <a:alphaModFix/>
          </a:blip>
          <a:srcRect/>
          <a:stretch/>
        </p:blipFill>
        <p:spPr>
          <a:xfrm>
            <a:off x="0" y="1074119"/>
            <a:ext cx="12192000" cy="4111492"/>
          </a:xfrm>
          <a:prstGeom prst="rect">
            <a:avLst/>
          </a:prstGeom>
          <a:noFill/>
          <a:ln>
            <a:noFill/>
          </a:ln>
        </p:spPr>
      </p:pic>
      <p:sp>
        <p:nvSpPr>
          <p:cNvPr id="320" name="Google Shape;320;p47"/>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200" b="0" i="0" u="none" strike="noStrike" cap="none" dirty="0">
                <a:solidFill>
                  <a:srgbClr val="FFFFFF"/>
                </a:solidFill>
                <a:ea typeface="Arial"/>
                <a:sym typeface="Arial"/>
              </a:rPr>
              <a:t>Health Care Climate Challenge</a:t>
            </a:r>
            <a:endParaRPr dirty="0">
              <a:solidFill>
                <a:srgbClr val="FFFFFF"/>
              </a:solidFill>
            </a:endParaRPr>
          </a:p>
        </p:txBody>
      </p:sp>
      <p:sp>
        <p:nvSpPr>
          <p:cNvPr id="321" name="Google Shape;321;p47"/>
          <p:cNvSpPr txBox="1"/>
          <p:nvPr/>
        </p:nvSpPr>
        <p:spPr>
          <a:xfrm>
            <a:off x="360947" y="5370476"/>
            <a:ext cx="11073032"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0" i="0" u="none" strike="noStrike" cap="none" dirty="0">
                <a:solidFill>
                  <a:srgbClr val="FFFFFF"/>
                </a:solidFill>
                <a:latin typeface="Calibri"/>
                <a:cs typeface="Calibri"/>
                <a:sym typeface="Arial"/>
              </a:rPr>
              <a:t>178 institutions across the globe representing the interests of 17,000 hospitals and health facilities have already committed to this challenge</a:t>
            </a:r>
            <a:endParaRPr dirty="0">
              <a:solidFill>
                <a:srgbClr val="FFFFFF"/>
              </a:solidFill>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CD5D1"/>
        </a:solidFill>
        <a:effectLst/>
      </p:bgPr>
    </p:bg>
    <p:spTree>
      <p:nvGrpSpPr>
        <p:cNvPr id="1" name="Shape 326"/>
        <p:cNvGrpSpPr/>
        <p:nvPr/>
      </p:nvGrpSpPr>
      <p:grpSpPr>
        <a:xfrm>
          <a:off x="0" y="0"/>
          <a:ext cx="0" cy="0"/>
          <a:chOff x="0" y="0"/>
          <a:chExt cx="0" cy="0"/>
        </a:xfrm>
      </p:grpSpPr>
      <p:sp>
        <p:nvSpPr>
          <p:cNvPr id="7" name="Rectangle 6"/>
          <p:cNvSpPr/>
          <p:nvPr/>
        </p:nvSpPr>
        <p:spPr>
          <a:xfrm>
            <a:off x="7917441" y="0"/>
            <a:ext cx="4274559"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Google Shape;327;p48"/>
          <p:cNvSpPr txBox="1">
            <a:spLocks noGrp="1"/>
          </p:cNvSpPr>
          <p:nvPr>
            <p:ph type="title"/>
          </p:nvPr>
        </p:nvSpPr>
        <p:spPr/>
        <p:txBody>
          <a:bodyPr/>
          <a:lstStyle/>
          <a:p>
            <a:pPr lvl="0"/>
            <a:r>
              <a:rPr lang="en-US" dirty="0">
                <a:sym typeface="Arial"/>
              </a:rPr>
              <a:t>Action by other sectors</a:t>
            </a:r>
            <a:endParaRPr lang="en-US" dirty="0"/>
          </a:p>
        </p:txBody>
      </p:sp>
      <p:sp>
        <p:nvSpPr>
          <p:cNvPr id="2" name="Text Placeholder 1"/>
          <p:cNvSpPr>
            <a:spLocks noGrp="1"/>
          </p:cNvSpPr>
          <p:nvPr>
            <p:ph type="body" idx="1"/>
          </p:nvPr>
        </p:nvSpPr>
        <p:spPr>
          <a:xfrm>
            <a:off x="838199" y="1653726"/>
            <a:ext cx="6715450" cy="4523237"/>
          </a:xfrm>
        </p:spPr>
        <p:txBody>
          <a:bodyPr/>
          <a:lstStyle/>
          <a:p>
            <a:pPr marL="50800" lvl="0" indent="0">
              <a:buNone/>
            </a:pPr>
            <a:r>
              <a:rPr lang="en-US" sz="2000" b="1" dirty="0"/>
              <a:t>Higher education:</a:t>
            </a:r>
            <a:endParaRPr lang="en-US" sz="2000" b="1" dirty="0">
              <a:sym typeface="Arial"/>
            </a:endParaRPr>
          </a:p>
          <a:p>
            <a:pPr lvl="0"/>
            <a:r>
              <a:rPr lang="en-US" sz="1800" dirty="0"/>
              <a:t>President’s Climate Commitment</a:t>
            </a:r>
          </a:p>
          <a:p>
            <a:pPr marL="50800" lvl="0" indent="0">
              <a:buNone/>
            </a:pPr>
            <a:r>
              <a:rPr lang="en-US" sz="2000" b="1" dirty="0"/>
              <a:t>Business:</a:t>
            </a:r>
          </a:p>
          <a:p>
            <a:pPr lvl="0"/>
            <a:r>
              <a:rPr lang="en-US" sz="1800" dirty="0"/>
              <a:t>90% of Fortune 500 companies report to the Carbon Disclosure Project using the GHG Protocol standard</a:t>
            </a:r>
          </a:p>
          <a:p>
            <a:pPr lvl="0"/>
            <a:r>
              <a:rPr lang="en-US" sz="1800" dirty="0"/>
              <a:t>Power Forward: 48% of Fortune 500 companies have a climate goal. Annual emission reductions from these efforts are the equivalent to taking 45 coal-fired power plants offline for a year.</a:t>
            </a:r>
          </a:p>
          <a:p>
            <a:pPr lvl="0"/>
            <a:r>
              <a:rPr lang="en-US" sz="1800" dirty="0"/>
              <a:t>145 companies committed to 100% renewable electricity </a:t>
            </a:r>
          </a:p>
          <a:p>
            <a:pPr marL="50800" lvl="0" indent="0">
              <a:buNone/>
            </a:pPr>
            <a:r>
              <a:rPr lang="en-US" sz="2000" b="1" dirty="0"/>
              <a:t>States, cities:</a:t>
            </a:r>
          </a:p>
          <a:p>
            <a:pPr lvl="0"/>
            <a:r>
              <a:rPr lang="en-US" sz="1800" dirty="0"/>
              <a:t>California – SB 100</a:t>
            </a:r>
          </a:p>
          <a:p>
            <a:pPr lvl="0"/>
            <a:r>
              <a:rPr lang="en-US" sz="1800" dirty="0"/>
              <a:t>Boston – Green Ribbon Commission</a:t>
            </a:r>
          </a:p>
          <a:p>
            <a:pPr lvl="0"/>
            <a:r>
              <a:rPr lang="en-US" sz="1800" dirty="0"/>
              <a:t>New York City – Mayors Carbon Challenge</a:t>
            </a:r>
          </a:p>
          <a:p>
            <a:endParaRPr lang="en-US" sz="1800" dirty="0"/>
          </a:p>
        </p:txBody>
      </p:sp>
      <p:pic>
        <p:nvPicPr>
          <p:cNvPr id="331" name="Google Shape;331;p48"/>
          <p:cNvPicPr preferRelativeResize="0">
            <a:picLocks noChangeAspect="1"/>
          </p:cNvPicPr>
          <p:nvPr/>
        </p:nvPicPr>
        <p:blipFill rotWithShape="1">
          <a:blip r:embed="rId3">
            <a:alphaModFix/>
          </a:blip>
          <a:srcRect/>
          <a:stretch/>
        </p:blipFill>
        <p:spPr>
          <a:xfrm>
            <a:off x="8911720" y="5333359"/>
            <a:ext cx="2286000" cy="919189"/>
          </a:xfrm>
          <a:prstGeom prst="rect">
            <a:avLst/>
          </a:prstGeom>
          <a:noFill/>
          <a:ln>
            <a:noFill/>
          </a:ln>
        </p:spPr>
      </p:pic>
      <p:pic>
        <p:nvPicPr>
          <p:cNvPr id="9" name="Picture 8" descr="ACUPCC-logo-high-res-for-Tony-Cortese-articl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84316" y="1311000"/>
            <a:ext cx="2940809" cy="889537"/>
          </a:xfrm>
          <a:prstGeom prst="rect">
            <a:avLst/>
          </a:prstGeom>
        </p:spPr>
      </p:pic>
      <p:pic>
        <p:nvPicPr>
          <p:cNvPr id="10" name="Picture 9" descr="Power_Forward_3.0.pd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82248" y="2606271"/>
            <a:ext cx="1744944" cy="225816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9"/>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200" b="0" dirty="0">
                <a:solidFill>
                  <a:srgbClr val="000000"/>
                </a:solidFill>
              </a:rPr>
              <a:t>Suggested goal</a:t>
            </a:r>
            <a:endParaRPr sz="3200" b="0" dirty="0">
              <a:solidFill>
                <a:srgbClr val="000000"/>
              </a:solidFill>
            </a:endParaRPr>
          </a:p>
        </p:txBody>
      </p:sp>
      <p:sp>
        <p:nvSpPr>
          <p:cNvPr id="2" name="Text Placeholder 1"/>
          <p:cNvSpPr>
            <a:spLocks noGrp="1"/>
          </p:cNvSpPr>
          <p:nvPr>
            <p:ph type="body" idx="1"/>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2"/>
        <p:cNvGrpSpPr/>
        <p:nvPr/>
      </p:nvGrpSpPr>
      <p:grpSpPr>
        <a:xfrm>
          <a:off x="0" y="0"/>
          <a:ext cx="0" cy="0"/>
          <a:chOff x="0" y="0"/>
          <a:chExt cx="0" cy="0"/>
        </a:xfrm>
      </p:grpSpPr>
      <p:sp>
        <p:nvSpPr>
          <p:cNvPr id="343" name="Google Shape;343;p50"/>
          <p:cNvSpPr/>
          <p:nvPr/>
        </p:nvSpPr>
        <p:spPr>
          <a:xfrm>
            <a:off x="2507583" y="539745"/>
            <a:ext cx="2659729" cy="1525742"/>
          </a:xfrm>
          <a:prstGeom prst="cloud">
            <a:avLst/>
          </a:prstGeom>
          <a:solidFill>
            <a:srgbClr val="88D8B2"/>
          </a:soli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4" name="Google Shape;344;p50"/>
          <p:cNvSpPr txBox="1"/>
          <p:nvPr/>
        </p:nvSpPr>
        <p:spPr>
          <a:xfrm>
            <a:off x="2679679" y="1000050"/>
            <a:ext cx="2298612" cy="51597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Set a greenhouse gas goal for the hospital / health system</a:t>
            </a:r>
            <a:endParaRPr sz="1200" b="0" i="0" u="none" strike="noStrike" cap="none">
              <a:solidFill>
                <a:srgbClr val="000000"/>
              </a:solidFill>
              <a:latin typeface="Arial"/>
              <a:ea typeface="Arial"/>
              <a:cs typeface="Arial"/>
              <a:sym typeface="Arial"/>
            </a:endParaRPr>
          </a:p>
        </p:txBody>
      </p:sp>
      <p:sp>
        <p:nvSpPr>
          <p:cNvPr id="345" name="Google Shape;345;p50"/>
          <p:cNvSpPr/>
          <p:nvPr/>
        </p:nvSpPr>
        <p:spPr>
          <a:xfrm>
            <a:off x="9011811" y="5127018"/>
            <a:ext cx="2232446" cy="1260401"/>
          </a:xfrm>
          <a:prstGeom prst="cloud">
            <a:avLst/>
          </a:prstGeom>
          <a:solidFill>
            <a:srgbClr val="88D8B2"/>
          </a:soli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50"/>
          <p:cNvSpPr txBox="1"/>
          <p:nvPr/>
        </p:nvSpPr>
        <p:spPr>
          <a:xfrm>
            <a:off x="9151276" y="5484910"/>
            <a:ext cx="1851600" cy="5208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Carpool, bike, walk, or take public transport</a:t>
            </a:r>
            <a:endParaRPr sz="1200" b="0" i="0" u="none" strike="noStrike" cap="none">
              <a:solidFill>
                <a:srgbClr val="000000"/>
              </a:solidFill>
              <a:latin typeface="Arial"/>
              <a:ea typeface="Arial"/>
              <a:cs typeface="Arial"/>
              <a:sym typeface="Arial"/>
            </a:endParaRPr>
          </a:p>
        </p:txBody>
      </p:sp>
      <p:sp>
        <p:nvSpPr>
          <p:cNvPr id="347" name="Google Shape;347;p50"/>
          <p:cNvSpPr/>
          <p:nvPr/>
        </p:nvSpPr>
        <p:spPr>
          <a:xfrm>
            <a:off x="7191687" y="3691045"/>
            <a:ext cx="1820124" cy="1112832"/>
          </a:xfrm>
          <a:prstGeom prst="cloud">
            <a:avLst/>
          </a:prstGeom>
          <a:solidFill>
            <a:srgbClr val="88D8B2"/>
          </a:soli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8" name="Google Shape;348;p50"/>
          <p:cNvSpPr txBox="1"/>
          <p:nvPr/>
        </p:nvSpPr>
        <p:spPr>
          <a:xfrm>
            <a:off x="7302188" y="3914822"/>
            <a:ext cx="1563900" cy="66468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Choose local, sustainable foods &amp; reduce food waste </a:t>
            </a:r>
            <a:endParaRPr sz="1200" b="0" i="0" u="none" strike="noStrike" cap="none">
              <a:solidFill>
                <a:srgbClr val="000000"/>
              </a:solidFill>
              <a:latin typeface="Arial"/>
              <a:ea typeface="Arial"/>
              <a:cs typeface="Arial"/>
              <a:sym typeface="Arial"/>
            </a:endParaRPr>
          </a:p>
        </p:txBody>
      </p:sp>
      <p:sp>
        <p:nvSpPr>
          <p:cNvPr id="349" name="Google Shape;349;p50"/>
          <p:cNvSpPr/>
          <p:nvPr/>
        </p:nvSpPr>
        <p:spPr>
          <a:xfrm>
            <a:off x="6927742" y="1673081"/>
            <a:ext cx="1671634" cy="923400"/>
          </a:xfrm>
          <a:prstGeom prst="cloud">
            <a:avLst/>
          </a:prstGeom>
          <a:solidFill>
            <a:srgbClr val="88D8B2"/>
          </a:soli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0" name="Google Shape;350;p50"/>
          <p:cNvSpPr txBox="1"/>
          <p:nvPr/>
        </p:nvSpPr>
        <p:spPr>
          <a:xfrm>
            <a:off x="7131764" y="1825016"/>
            <a:ext cx="1238400" cy="600300"/>
          </a:xfrm>
          <a:prstGeom prst="rect">
            <a:avLst/>
          </a:prstGeom>
          <a:solidFill>
            <a:srgbClr val="88D8B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Reduce OR energy use  &amp; waste</a:t>
            </a:r>
            <a:endParaRPr sz="1200" b="0" i="0" u="none" strike="noStrike" cap="none">
              <a:solidFill>
                <a:srgbClr val="000000"/>
              </a:solidFill>
              <a:latin typeface="Arial"/>
              <a:ea typeface="Arial"/>
              <a:cs typeface="Arial"/>
              <a:sym typeface="Arial"/>
            </a:endParaRPr>
          </a:p>
        </p:txBody>
      </p:sp>
      <p:sp>
        <p:nvSpPr>
          <p:cNvPr id="351" name="Google Shape;351;p50"/>
          <p:cNvSpPr/>
          <p:nvPr/>
        </p:nvSpPr>
        <p:spPr>
          <a:xfrm>
            <a:off x="3008813" y="3990372"/>
            <a:ext cx="1953612" cy="1112832"/>
          </a:xfrm>
          <a:prstGeom prst="cloud">
            <a:avLst/>
          </a:prstGeom>
          <a:solidFill>
            <a:srgbClr val="88D8B2"/>
          </a:soli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2" name="Google Shape;352;p50"/>
          <p:cNvSpPr txBox="1"/>
          <p:nvPr/>
        </p:nvSpPr>
        <p:spPr>
          <a:xfrm>
            <a:off x="3173982" y="4223688"/>
            <a:ext cx="16233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Include climate risks in emergency preparedness plans</a:t>
            </a:r>
            <a:endParaRPr sz="1400" b="0" i="0" u="none" strike="noStrike" cap="none">
              <a:solidFill>
                <a:srgbClr val="000000"/>
              </a:solidFill>
              <a:latin typeface="Arial"/>
              <a:ea typeface="Arial"/>
              <a:cs typeface="Arial"/>
              <a:sym typeface="Arial"/>
            </a:endParaRPr>
          </a:p>
        </p:txBody>
      </p:sp>
      <p:sp>
        <p:nvSpPr>
          <p:cNvPr id="353" name="Google Shape;353;p50"/>
          <p:cNvSpPr/>
          <p:nvPr/>
        </p:nvSpPr>
        <p:spPr>
          <a:xfrm>
            <a:off x="2507583" y="2425316"/>
            <a:ext cx="1820124" cy="1112832"/>
          </a:xfrm>
          <a:prstGeom prst="cloud">
            <a:avLst/>
          </a:prstGeom>
          <a:solidFill>
            <a:srgbClr val="88D8B2"/>
          </a:soli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4" name="Google Shape;354;p50"/>
          <p:cNvSpPr txBox="1"/>
          <p:nvPr/>
        </p:nvSpPr>
        <p:spPr>
          <a:xfrm>
            <a:off x="2806120" y="2612432"/>
            <a:ext cx="1297200" cy="73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Invest in renewable energy</a:t>
            </a:r>
            <a:endParaRPr sz="1200" b="0" i="0" u="none" strike="noStrike" cap="none">
              <a:solidFill>
                <a:srgbClr val="000000"/>
              </a:solidFill>
              <a:latin typeface="Arial"/>
              <a:ea typeface="Arial"/>
              <a:cs typeface="Arial"/>
              <a:sym typeface="Arial"/>
            </a:endParaRPr>
          </a:p>
        </p:txBody>
      </p:sp>
      <p:sp>
        <p:nvSpPr>
          <p:cNvPr id="355" name="Google Shape;355;p50"/>
          <p:cNvSpPr/>
          <p:nvPr/>
        </p:nvSpPr>
        <p:spPr>
          <a:xfrm>
            <a:off x="803992" y="3661434"/>
            <a:ext cx="1820124" cy="1112832"/>
          </a:xfrm>
          <a:prstGeom prst="cloud">
            <a:avLst/>
          </a:prstGeom>
          <a:solidFill>
            <a:srgbClr val="88D8B2"/>
          </a:soli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6" name="Google Shape;356;p50"/>
          <p:cNvSpPr txBox="1"/>
          <p:nvPr/>
        </p:nvSpPr>
        <p:spPr>
          <a:xfrm>
            <a:off x="902705" y="3967703"/>
            <a:ext cx="1495800" cy="48342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Reduce, reuse, recycle</a:t>
            </a:r>
            <a:endParaRPr sz="1200" b="0" i="0" u="none" strike="noStrike" cap="none">
              <a:solidFill>
                <a:srgbClr val="000000"/>
              </a:solidFill>
              <a:latin typeface="Arial"/>
              <a:ea typeface="Arial"/>
              <a:cs typeface="Arial"/>
              <a:sym typeface="Arial"/>
            </a:endParaRPr>
          </a:p>
        </p:txBody>
      </p:sp>
      <p:sp>
        <p:nvSpPr>
          <p:cNvPr id="357" name="Google Shape;357;p50"/>
          <p:cNvSpPr/>
          <p:nvPr/>
        </p:nvSpPr>
        <p:spPr>
          <a:xfrm>
            <a:off x="10216122" y="2578213"/>
            <a:ext cx="1820124" cy="1112832"/>
          </a:xfrm>
          <a:prstGeom prst="cloud">
            <a:avLst/>
          </a:prstGeom>
          <a:solidFill>
            <a:srgbClr val="88D8B2"/>
          </a:soli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8" name="Google Shape;358;p50"/>
          <p:cNvSpPr txBox="1"/>
          <p:nvPr/>
        </p:nvSpPr>
        <p:spPr>
          <a:xfrm>
            <a:off x="10477622" y="2877904"/>
            <a:ext cx="1297200" cy="523200"/>
          </a:xfrm>
          <a:prstGeom prst="rect">
            <a:avLst/>
          </a:prstGeom>
          <a:solidFill>
            <a:srgbClr val="88D8B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Educate your community</a:t>
            </a:r>
            <a:endParaRPr sz="1200" b="0" i="0" u="none" strike="noStrike" cap="none">
              <a:solidFill>
                <a:srgbClr val="000000"/>
              </a:solidFill>
              <a:latin typeface="Arial"/>
              <a:ea typeface="Arial"/>
              <a:cs typeface="Arial"/>
              <a:sym typeface="Arial"/>
            </a:endParaRPr>
          </a:p>
        </p:txBody>
      </p:sp>
      <p:sp>
        <p:nvSpPr>
          <p:cNvPr id="359" name="Google Shape;359;p50"/>
          <p:cNvSpPr txBox="1">
            <a:spLocks noGrp="1"/>
          </p:cNvSpPr>
          <p:nvPr>
            <p:ph type="title"/>
          </p:nvPr>
        </p:nvSpPr>
        <p:spPr>
          <a:xfrm>
            <a:off x="7367588" y="-52388"/>
            <a:ext cx="4824412" cy="1325563"/>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dk1"/>
              </a:buClr>
              <a:buSzPts val="4400"/>
              <a:buFont typeface="Arial"/>
              <a:buNone/>
            </a:pPr>
            <a:r>
              <a:rPr lang="en-US" sz="3700" b="0" i="0" u="none" strike="noStrike" cap="none">
                <a:solidFill>
                  <a:schemeClr val="lt1"/>
                </a:solidFill>
                <a:latin typeface="Arial"/>
                <a:ea typeface="Arial"/>
                <a:cs typeface="Arial"/>
                <a:sym typeface="Arial"/>
              </a:rPr>
              <a:t>How to take action </a:t>
            </a:r>
            <a:endParaRPr sz="3700" b="0" i="0" u="none" strike="noStrike" cap="non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800"/>
              <a:buFont typeface="Calibri"/>
              <a:buNone/>
            </a:pPr>
            <a:r>
              <a:rPr lang="en-US" sz="4800" b="0" i="0" u="none" strike="noStrike" cap="none">
                <a:solidFill>
                  <a:schemeClr val="lt1"/>
                </a:solidFill>
                <a:latin typeface="Calibri"/>
                <a:ea typeface="Calibri"/>
                <a:cs typeface="Calibri"/>
                <a:sym typeface="Calibri"/>
              </a:rPr>
              <a:t>Questions?</a:t>
            </a:r>
            <a:endParaRPr sz="48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p:txBody>
          <a:bodyPr/>
          <a:lstStyle/>
          <a:p>
            <a:pPr lvl="0"/>
            <a:r>
              <a:rPr lang="en-US" dirty="0">
                <a:sym typeface="Arial"/>
              </a:rPr>
              <a:t>How to </a:t>
            </a:r>
            <a:r>
              <a:rPr lang="en-US" dirty="0"/>
              <a:t>u</a:t>
            </a:r>
            <a:r>
              <a:rPr lang="en-US" dirty="0">
                <a:sym typeface="Arial"/>
              </a:rPr>
              <a:t>se this </a:t>
            </a:r>
            <a:r>
              <a:rPr lang="en-US" dirty="0"/>
              <a:t>p</a:t>
            </a:r>
            <a:r>
              <a:rPr lang="en-US" dirty="0">
                <a:sym typeface="Arial"/>
              </a:rPr>
              <a:t>resentation</a:t>
            </a:r>
            <a:endParaRPr lang="en-US" dirty="0"/>
          </a:p>
        </p:txBody>
      </p:sp>
      <p:sp>
        <p:nvSpPr>
          <p:cNvPr id="2" name="Text Placeholder 1"/>
          <p:cNvSpPr>
            <a:spLocks noGrp="1"/>
          </p:cNvSpPr>
          <p:nvPr>
            <p:ph type="body" idx="1"/>
          </p:nvPr>
        </p:nvSpPr>
        <p:spPr/>
        <p:txBody>
          <a:bodyPr/>
          <a:lstStyle/>
          <a:p>
            <a:r>
              <a:rPr lang="en-US" dirty="0"/>
              <a:t>This presentation was created to accompany, not replace Practice Greenhealth’s Greenhouse Gas Reduction Toolkit.</a:t>
            </a:r>
          </a:p>
          <a:p>
            <a:r>
              <a:rPr lang="en-US" dirty="0"/>
              <a:t>This slide deck is meant to be tailored to your hospital audience. Keep the slides that make sense, and delete those that don’t work for you.</a:t>
            </a:r>
          </a:p>
          <a:p>
            <a:r>
              <a:rPr lang="en-US" dirty="0"/>
              <a:t>Talking points are included in the notes section.</a:t>
            </a:r>
          </a:p>
          <a:p>
            <a:r>
              <a:rPr lang="en-US" dirty="0">
                <a:solidFill>
                  <a:srgbClr val="FF0000"/>
                </a:solidFill>
              </a:rPr>
              <a:t>DELETE THIS SLIDE BEFORE PRESENTING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p:txBody>
          <a:bodyPr/>
          <a:lstStyle/>
          <a:p>
            <a:pPr lvl="0"/>
            <a:r>
              <a:rPr lang="en-US" dirty="0">
                <a:sym typeface="Calibri"/>
              </a:rPr>
              <a:t>Climate change and health background</a:t>
            </a:r>
            <a:br>
              <a:rPr lang="en-US" dirty="0">
                <a:sym typeface="Calibri"/>
              </a:rPr>
            </a:br>
            <a:endParaRPr lang="en-US" dirty="0">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CD5D1"/>
        </a:solidFill>
        <a:effectLst/>
      </p:bgPr>
    </p:bg>
    <p:spTree>
      <p:nvGrpSpPr>
        <p:cNvPr id="1" name="Shape 151"/>
        <p:cNvGrpSpPr/>
        <p:nvPr/>
      </p:nvGrpSpPr>
      <p:grpSpPr>
        <a:xfrm>
          <a:off x="0" y="0"/>
          <a:ext cx="0" cy="0"/>
          <a:chOff x="0" y="0"/>
          <a:chExt cx="0" cy="0"/>
        </a:xfrm>
      </p:grpSpPr>
      <p:sp>
        <p:nvSpPr>
          <p:cNvPr id="10" name="Rectangle 9"/>
          <p:cNvSpPr/>
          <p:nvPr/>
        </p:nvSpPr>
        <p:spPr>
          <a:xfrm>
            <a:off x="471488" y="1402359"/>
            <a:ext cx="6242132" cy="51728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7183243" y="251366"/>
            <a:ext cx="4530866" cy="6323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2" name="Google Shape;152;p2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55334" y="1676781"/>
            <a:ext cx="6142397" cy="4469901"/>
          </a:xfrm>
          <a:prstGeom prst="rect">
            <a:avLst/>
          </a:prstGeom>
          <a:noFill/>
          <a:ln>
            <a:noFill/>
          </a:ln>
        </p:spPr>
      </p:pic>
      <p:pic>
        <p:nvPicPr>
          <p:cNvPr id="153" name="Google Shape;153;p28">
            <a:hlinkClick r:id="rId4"/>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751168" y="1113877"/>
            <a:ext cx="3520440" cy="2073719"/>
          </a:xfrm>
          <a:prstGeom prst="rect">
            <a:avLst/>
          </a:prstGeom>
          <a:noFill/>
          <a:ln>
            <a:noFill/>
          </a:ln>
        </p:spPr>
      </p:pic>
      <p:pic>
        <p:nvPicPr>
          <p:cNvPr id="154" name="Google Shape;154;p28">
            <a:hlinkClick r:id="rId6"/>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517726" y="3827469"/>
            <a:ext cx="3987324" cy="2577674"/>
          </a:xfrm>
          <a:prstGeom prst="rect">
            <a:avLst/>
          </a:prstGeom>
          <a:noFill/>
          <a:ln>
            <a:noFill/>
          </a:ln>
        </p:spPr>
      </p:pic>
      <p:sp>
        <p:nvSpPr>
          <p:cNvPr id="155" name="Google Shape;155;p28"/>
          <p:cNvSpPr txBox="1"/>
          <p:nvPr/>
        </p:nvSpPr>
        <p:spPr>
          <a:xfrm>
            <a:off x="582068" y="6079434"/>
            <a:ext cx="6058625" cy="307777"/>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None/>
            </a:pPr>
            <a:r>
              <a:rPr lang="en-US" sz="1400" b="0" i="0" u="none" strike="noStrike" cap="none" dirty="0">
                <a:solidFill>
                  <a:srgbClr val="1E988A"/>
                </a:solidFill>
                <a:sym typeface="Arial"/>
              </a:rPr>
              <a:t>Courtesy of the National Climate Assessment (2012)</a:t>
            </a:r>
            <a:endParaRPr dirty="0">
              <a:solidFill>
                <a:srgbClr val="1E988A"/>
              </a:solidFill>
            </a:endParaRPr>
          </a:p>
        </p:txBody>
      </p:sp>
      <p:sp>
        <p:nvSpPr>
          <p:cNvPr id="156" name="Google Shape;156;p28"/>
          <p:cNvSpPr txBox="1"/>
          <p:nvPr/>
        </p:nvSpPr>
        <p:spPr>
          <a:xfrm>
            <a:off x="7770038" y="3384264"/>
            <a:ext cx="34827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Arial"/>
                <a:ea typeface="Arial"/>
                <a:cs typeface="Arial"/>
                <a:sym typeface="Arial"/>
              </a:rPr>
              <a:t>Global temperature deviations from mean</a:t>
            </a:r>
            <a:r>
              <a:rPr lang="en-US" sz="1400" b="0" i="0" u="none" strike="noStrike" cap="none" dirty="0">
                <a:solidFill>
                  <a:srgbClr val="000000"/>
                </a:solidFill>
                <a:latin typeface="Arial"/>
                <a:ea typeface="Arial"/>
                <a:cs typeface="Arial"/>
                <a:sym typeface="Arial"/>
              </a:rPr>
              <a:t> </a:t>
            </a:r>
            <a:r>
              <a:rPr lang="en-US" sz="1400" b="0" i="0" u="none" strike="noStrike" cap="none" dirty="0">
                <a:solidFill>
                  <a:schemeClr val="dk1"/>
                </a:solidFill>
                <a:latin typeface="Arial"/>
                <a:ea typeface="Arial"/>
                <a:cs typeface="Arial"/>
                <a:sym typeface="Arial"/>
              </a:rPr>
              <a:t>(1880-2016)</a:t>
            </a:r>
            <a:endParaRPr sz="1400" b="0" i="0" u="none" strike="noStrike" cap="none" dirty="0">
              <a:solidFill>
                <a:srgbClr val="000000"/>
              </a:solidFill>
              <a:latin typeface="Arial"/>
              <a:ea typeface="Arial"/>
              <a:cs typeface="Arial"/>
              <a:sym typeface="Arial"/>
            </a:endParaRPr>
          </a:p>
        </p:txBody>
      </p:sp>
      <p:sp>
        <p:nvSpPr>
          <p:cNvPr id="157" name="Google Shape;157;p28"/>
          <p:cNvSpPr txBox="1"/>
          <p:nvPr/>
        </p:nvSpPr>
        <p:spPr>
          <a:xfrm>
            <a:off x="7209488" y="364983"/>
            <a:ext cx="4603800" cy="528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Arial"/>
                <a:ea typeface="Arial"/>
                <a:cs typeface="Arial"/>
                <a:sym typeface="Arial"/>
              </a:rPr>
              <a:t>Mauna Loa Observatory</a:t>
            </a: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Arial"/>
                <a:ea typeface="Arial"/>
                <a:cs typeface="Arial"/>
                <a:sym typeface="Arial"/>
              </a:rPr>
              <a:t>Monthly Average Carbon Dioxide</a:t>
            </a: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Arial"/>
                <a:ea typeface="Arial"/>
                <a:cs typeface="Arial"/>
                <a:sym typeface="Arial"/>
              </a:rPr>
              <a:t>(1960-2015)</a:t>
            </a:r>
            <a:endParaRPr sz="1400" b="0" i="0" u="none" strike="noStrike" cap="none" dirty="0">
              <a:solidFill>
                <a:schemeClr val="dk1"/>
              </a:solidFill>
              <a:latin typeface="Arial"/>
              <a:ea typeface="Arial"/>
              <a:cs typeface="Arial"/>
              <a:sym typeface="Arial"/>
            </a:endParaRPr>
          </a:p>
        </p:txBody>
      </p:sp>
      <p:sp>
        <p:nvSpPr>
          <p:cNvPr id="158" name="Google Shape;158;p28"/>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Greenhouse gases</a:t>
            </a:r>
            <a:endParaRPr sz="3200" b="0" i="0" u="none" strike="noStrike" cap="none">
              <a:solidFill>
                <a:schemeClr val="accen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CD5D1"/>
        </a:solidFill>
        <a:effectLst/>
      </p:bgPr>
    </p:bg>
    <p:spTree>
      <p:nvGrpSpPr>
        <p:cNvPr id="1" name="Shape 163"/>
        <p:cNvGrpSpPr/>
        <p:nvPr/>
      </p:nvGrpSpPr>
      <p:grpSpPr>
        <a:xfrm>
          <a:off x="0" y="0"/>
          <a:ext cx="0" cy="0"/>
          <a:chOff x="0" y="0"/>
          <a:chExt cx="0" cy="0"/>
        </a:xfrm>
      </p:grpSpPr>
      <p:pic>
        <p:nvPicPr>
          <p:cNvPr id="6" name="Google Shape;164;p29" descr="This is a wheel showing the impact of climate change on human health "/>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530093" y="-3912"/>
            <a:ext cx="9174048" cy="7053769"/>
          </a:xfrm>
          <a:prstGeom prst="rect">
            <a:avLst/>
          </a:prstGeom>
          <a:noFill/>
          <a:ln w="28575" cmpd="sng">
            <a:solidFill>
              <a:srgbClr val="FFFFFF"/>
            </a:solidFill>
          </a:ln>
        </p:spPr>
      </p:pic>
      <p:pic>
        <p:nvPicPr>
          <p:cNvPr id="7" name="Google Shape;165;p29" descr="This is a wheel showing the impact of climate change on human health "/>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989123" y="492551"/>
            <a:ext cx="6259816" cy="6267940"/>
          </a:xfrm>
          <a:prstGeom prst="rect">
            <a:avLst/>
          </a:prstGeom>
          <a:noFill/>
          <a:ln>
            <a:noFill/>
          </a:ln>
        </p:spPr>
      </p:pic>
      <p:pic>
        <p:nvPicPr>
          <p:cNvPr id="8" name="Google Shape;166;p29" descr="This is a wheel showing the impact of climate change on human health "/>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800600" y="2316338"/>
            <a:ext cx="2590800" cy="25941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2"/>
        <p:cNvGrpSpPr/>
        <p:nvPr/>
      </p:nvGrpSpPr>
      <p:grpSpPr>
        <a:xfrm>
          <a:off x="0" y="0"/>
          <a:ext cx="0" cy="0"/>
          <a:chOff x="0" y="0"/>
          <a:chExt cx="0" cy="0"/>
        </a:xfrm>
      </p:grpSpPr>
      <p:sp>
        <p:nvSpPr>
          <p:cNvPr id="4" name="Rectangle 3"/>
          <p:cNvSpPr/>
          <p:nvPr/>
        </p:nvSpPr>
        <p:spPr>
          <a:xfrm>
            <a:off x="0" y="661489"/>
            <a:ext cx="5463498" cy="734255"/>
          </a:xfrm>
          <a:prstGeom prst="rect">
            <a:avLst/>
          </a:prstGeom>
          <a:solidFill>
            <a:srgbClr val="1E98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3" name="Google Shape;173;p30" descr="https://lh6.googleusercontent.com/7zy4WJo1iGQ4FiMjwBlqpPcnTL6NWHanDYMttoSAdLpFZMa-f-W-W4PTwgwsOoKRxo3_hY_8_QlIvkaTm8gLemVRRlFaIIge4aB7WeaL2dEpxSUMlrQJ2_pUj0udOcqk4gPt5rnavfQ">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r="-2"/>
          <a:stretch/>
        </p:blipFill>
        <p:spPr>
          <a:xfrm>
            <a:off x="5463878" y="-13200"/>
            <a:ext cx="6728122" cy="6871200"/>
          </a:xfrm>
          <a:prstGeom prst="rect">
            <a:avLst/>
          </a:prstGeom>
          <a:noFill/>
          <a:ln>
            <a:noFill/>
          </a:ln>
        </p:spPr>
      </p:pic>
      <p:sp>
        <p:nvSpPr>
          <p:cNvPr id="175" name="Google Shape;175;p30"/>
          <p:cNvSpPr txBox="1">
            <a:spLocks noGrp="1"/>
          </p:cNvSpPr>
          <p:nvPr>
            <p:ph type="title"/>
          </p:nvPr>
        </p:nvSpPr>
        <p:spPr/>
        <p:txBody>
          <a:bodyPr/>
          <a:lstStyle/>
          <a:p>
            <a:pPr lvl="0"/>
            <a:r>
              <a:rPr lang="en-US" dirty="0">
                <a:solidFill>
                  <a:schemeClr val="bg1"/>
                </a:solidFill>
                <a:sym typeface="Arial"/>
              </a:rPr>
              <a:t>Extreme </a:t>
            </a:r>
            <a:r>
              <a:rPr lang="en-US" dirty="0">
                <a:solidFill>
                  <a:schemeClr val="bg1"/>
                </a:solidFill>
              </a:rPr>
              <a:t>h</a:t>
            </a:r>
            <a:r>
              <a:rPr lang="en-US" dirty="0">
                <a:solidFill>
                  <a:schemeClr val="bg1"/>
                </a:solidFill>
                <a:sym typeface="Arial"/>
              </a:rPr>
              <a:t>eat</a:t>
            </a:r>
            <a:endParaRPr lang="en-US" dirty="0">
              <a:solidFill>
                <a:schemeClr val="bg1"/>
              </a:solidFill>
            </a:endParaRPr>
          </a:p>
        </p:txBody>
      </p:sp>
      <p:sp>
        <p:nvSpPr>
          <p:cNvPr id="174" name="Google Shape;174;p30"/>
          <p:cNvSpPr txBox="1">
            <a:spLocks noGrp="1"/>
          </p:cNvSpPr>
          <p:nvPr>
            <p:ph type="body" idx="1"/>
          </p:nvPr>
        </p:nvSpPr>
        <p:spPr>
          <a:xfrm>
            <a:off x="471488" y="1825625"/>
            <a:ext cx="4760505" cy="4351338"/>
          </a:xfrm>
        </p:spPr>
        <p:txBody>
          <a:bodyPr/>
          <a:lstStyle/>
          <a:p>
            <a:pPr lvl="0"/>
            <a:r>
              <a:rPr lang="en-US" dirty="0">
                <a:sym typeface="Arial"/>
              </a:rPr>
              <a:t>More very hot days, higher humidity, longer &amp; hotter heat waves</a:t>
            </a:r>
          </a:p>
          <a:p>
            <a:pPr lvl="0"/>
            <a:r>
              <a:rPr lang="en-US" dirty="0">
                <a:sym typeface="Arial"/>
              </a:rPr>
              <a:t>14.5 million additional Americans exposed to heat waves annually (2000-2016) than in past years</a:t>
            </a:r>
          </a:p>
          <a:p>
            <a:pPr lvl="0"/>
            <a:r>
              <a:rPr lang="en-US" dirty="0">
                <a:sym typeface="Arial"/>
              </a:rPr>
              <a:t>Illness and death from heat stroke and dehydration</a:t>
            </a:r>
          </a:p>
          <a:p>
            <a:pPr lvl="0"/>
            <a:r>
              <a:rPr lang="en-US" dirty="0">
                <a:sym typeface="Arial"/>
              </a:rPr>
              <a:t>Longer seasons for allergens</a:t>
            </a:r>
          </a:p>
          <a:p>
            <a:pPr lvl="0"/>
            <a:endParaRPr lang="en-US" dirty="0">
              <a:sym typeface="Arial"/>
            </a:endParaRPr>
          </a:p>
          <a:p>
            <a:pPr lvl="0"/>
            <a:endParaRPr lang="en-US" dirty="0">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0"/>
        <p:cNvGrpSpPr/>
        <p:nvPr/>
      </p:nvGrpSpPr>
      <p:grpSpPr>
        <a:xfrm>
          <a:off x="0" y="0"/>
          <a:ext cx="0" cy="0"/>
          <a:chOff x="0" y="0"/>
          <a:chExt cx="0" cy="0"/>
        </a:xfrm>
      </p:grpSpPr>
      <p:sp>
        <p:nvSpPr>
          <p:cNvPr id="5" name="Rectangle 4"/>
          <p:cNvSpPr/>
          <p:nvPr/>
        </p:nvSpPr>
        <p:spPr>
          <a:xfrm>
            <a:off x="0" y="661489"/>
            <a:ext cx="5463498" cy="734255"/>
          </a:xfrm>
          <a:prstGeom prst="rect">
            <a:avLst/>
          </a:prstGeom>
          <a:solidFill>
            <a:srgbClr val="1E98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1" name="Google Shape;181;p31" descr="https://lh5.googleusercontent.com/Cpf81mhTm0ejiQfv0ZWW7sxo74ub0eBcO8FFF5NfweLpJe1LT6Y-owQaUDloXjKsn2N4lYTm13dSX-FgAAXfl64S18RUS54-PbMHSr6m7uzu38F7_sa41zRNl86J-aVC6b6K3GXOwI0">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r="-3"/>
          <a:stretch/>
        </p:blipFill>
        <p:spPr>
          <a:xfrm>
            <a:off x="5476803" y="-13200"/>
            <a:ext cx="6715198" cy="6858000"/>
          </a:xfrm>
          <a:prstGeom prst="rect">
            <a:avLst/>
          </a:prstGeom>
          <a:noFill/>
          <a:ln>
            <a:noFill/>
          </a:ln>
        </p:spPr>
      </p:pic>
      <p:sp>
        <p:nvSpPr>
          <p:cNvPr id="182" name="Google Shape;182;p31"/>
          <p:cNvSpPr txBox="1">
            <a:spLocks noGrp="1"/>
          </p:cNvSpPr>
          <p:nvPr>
            <p:ph type="title"/>
          </p:nvPr>
        </p:nvSpPr>
        <p:spPr/>
        <p:txBody>
          <a:bodyPr/>
          <a:lstStyle/>
          <a:p>
            <a:pPr lvl="0"/>
            <a:r>
              <a:rPr lang="en-US" dirty="0">
                <a:solidFill>
                  <a:srgbClr val="FFFFFF"/>
                </a:solidFill>
                <a:sym typeface="Arial"/>
              </a:rPr>
              <a:t>Air pollution</a:t>
            </a:r>
          </a:p>
        </p:txBody>
      </p:sp>
      <p:sp>
        <p:nvSpPr>
          <p:cNvPr id="183" name="Google Shape;183;p31"/>
          <p:cNvSpPr txBox="1">
            <a:spLocks noGrp="1"/>
          </p:cNvSpPr>
          <p:nvPr>
            <p:ph type="body" idx="1"/>
          </p:nvPr>
        </p:nvSpPr>
        <p:spPr>
          <a:xfrm>
            <a:off x="471488" y="1825625"/>
            <a:ext cx="4718050" cy="4351338"/>
          </a:xfrm>
        </p:spPr>
        <p:txBody>
          <a:bodyPr/>
          <a:lstStyle/>
          <a:p>
            <a:pPr lvl="0"/>
            <a:r>
              <a:rPr lang="en-US" sz="2400" dirty="0">
                <a:sym typeface="Arial"/>
              </a:rPr>
              <a:t>7 million annual deaths worldwide</a:t>
            </a:r>
          </a:p>
          <a:p>
            <a:pPr lvl="0"/>
            <a:r>
              <a:rPr lang="en-US" sz="2400" dirty="0">
                <a:sym typeface="Arial"/>
              </a:rPr>
              <a:t>Heat increases wildfires, smog, and pollen</a:t>
            </a:r>
          </a:p>
          <a:p>
            <a:pPr lvl="0"/>
            <a:r>
              <a:rPr lang="en-US" sz="2400" dirty="0">
                <a:sym typeface="Arial"/>
              </a:rPr>
              <a:t>Humidity and flooding leads to indoor mold growth</a:t>
            </a:r>
          </a:p>
          <a:p>
            <a:pPr lvl="0"/>
            <a:r>
              <a:rPr lang="en-US" sz="2400" dirty="0">
                <a:sym typeface="Arial"/>
              </a:rPr>
              <a:t>Exacerbations in asthma and allergies</a:t>
            </a:r>
          </a:p>
          <a:p>
            <a:pPr lvl="0"/>
            <a:endParaRPr lang="en-US" sz="2400" dirty="0">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CD5D1"/>
        </a:solidFill>
        <a:effectLst/>
      </p:bgPr>
    </p:bg>
    <p:spTree>
      <p:nvGrpSpPr>
        <p:cNvPr id="1" name="Shape 188"/>
        <p:cNvGrpSpPr/>
        <p:nvPr/>
      </p:nvGrpSpPr>
      <p:grpSpPr>
        <a:xfrm>
          <a:off x="0" y="0"/>
          <a:ext cx="0" cy="0"/>
          <a:chOff x="0" y="0"/>
          <a:chExt cx="0" cy="0"/>
        </a:xfrm>
      </p:grpSpPr>
      <p:pic>
        <p:nvPicPr>
          <p:cNvPr id="15" name="Google Shape;191;p32"/>
          <p:cNvPicPr preferRelativeResize="0"/>
          <p:nvPr/>
        </p:nvPicPr>
        <p:blipFill rotWithShape="1">
          <a:blip r:embed="rId3">
            <a:alphaModFix/>
          </a:blip>
          <a:srcRect/>
          <a:stretch/>
        </p:blipFill>
        <p:spPr>
          <a:xfrm>
            <a:off x="6440754" y="1826778"/>
            <a:ext cx="4473049" cy="4166324"/>
          </a:xfrm>
          <a:prstGeom prst="rect">
            <a:avLst/>
          </a:prstGeom>
          <a:noFill/>
          <a:ln w="28575" cmpd="sng">
            <a:solidFill>
              <a:srgbClr val="FFFFFF"/>
            </a:solidFill>
          </a:ln>
          <a:effectLst/>
        </p:spPr>
      </p:pic>
      <p:pic>
        <p:nvPicPr>
          <p:cNvPr id="189" name="Google Shape;189;p32"/>
          <p:cNvPicPr preferRelativeResize="0">
            <a:picLocks noChangeAspect="1"/>
          </p:cNvPicPr>
          <p:nvPr/>
        </p:nvPicPr>
        <p:blipFill rotWithShape="1">
          <a:blip r:embed="rId4" cstate="screen">
            <a:alphaModFix/>
            <a:extLst>
              <a:ext uri="{28A0092B-C50C-407E-A947-70E740481C1C}">
                <a14:useLocalDpi xmlns:a14="http://schemas.microsoft.com/office/drawing/2010/main"/>
              </a:ext>
            </a:extLst>
          </a:blip>
          <a:srcRect/>
          <a:stretch/>
        </p:blipFill>
        <p:spPr>
          <a:xfrm>
            <a:off x="1894467" y="1797719"/>
            <a:ext cx="3266997" cy="4231289"/>
          </a:xfrm>
          <a:prstGeom prst="rect">
            <a:avLst/>
          </a:prstGeom>
          <a:noFill/>
          <a:ln>
            <a:noFill/>
          </a:ln>
        </p:spPr>
      </p:pic>
      <p:sp>
        <p:nvSpPr>
          <p:cNvPr id="190" name="Google Shape;190;p32"/>
          <p:cNvSpPr txBox="1">
            <a:spLocks noGrp="1"/>
          </p:cNvSpPr>
          <p:nvPr>
            <p:ph type="title"/>
          </p:nvPr>
        </p:nvSpPr>
        <p:spPr/>
        <p:txBody>
          <a:bodyPr/>
          <a:lstStyle/>
          <a:p>
            <a:pPr lvl="0"/>
            <a:r>
              <a:rPr lang="en-US" dirty="0">
                <a:sym typeface="Arial"/>
              </a:rPr>
              <a:t>Air </a:t>
            </a:r>
            <a:r>
              <a:rPr lang="en-US" dirty="0"/>
              <a:t>p</a:t>
            </a:r>
            <a:r>
              <a:rPr lang="en-US" dirty="0">
                <a:sym typeface="Arial"/>
              </a:rPr>
              <a:t>ollution – paying with our health </a:t>
            </a:r>
            <a:br>
              <a:rPr lang="en-US" dirty="0">
                <a:sym typeface="Arial"/>
              </a:rPr>
            </a:br>
            <a:r>
              <a:rPr lang="en-US" sz="3600" dirty="0"/>
              <a:t>[</a:t>
            </a:r>
            <a:r>
              <a:rPr lang="en-US" sz="3600" dirty="0">
                <a:sym typeface="Arial"/>
              </a:rPr>
              <a:t>U</a:t>
            </a:r>
            <a:r>
              <a:rPr lang="en-US" sz="3600" dirty="0"/>
              <a:t>PDATE FOR YOUR REGION WITH LINK FROM NOTES]</a:t>
            </a:r>
            <a:endParaRPr lang="en-US" dirty="0"/>
          </a:p>
        </p:txBody>
      </p:sp>
    </p:spTree>
  </p:cSld>
  <p:clrMapOvr>
    <a:masterClrMapping/>
  </p:clrMapOvr>
</p:sld>
</file>

<file path=ppt/theme/theme1.xml><?xml version="1.0" encoding="utf-8"?>
<a:theme xmlns:a="http://schemas.openxmlformats.org/drawingml/2006/main" name="Covers">
  <a:themeElements>
    <a:clrScheme name="Custom 5">
      <a:dk1>
        <a:srgbClr val="03283F"/>
      </a:dk1>
      <a:lt1>
        <a:srgbClr val="DBD5D1"/>
      </a:lt1>
      <a:dk2>
        <a:srgbClr val="004979"/>
      </a:dk2>
      <a:lt2>
        <a:srgbClr val="B6D6CC"/>
      </a:lt2>
      <a:accent1>
        <a:srgbClr val="F15F34"/>
      </a:accent1>
      <a:accent2>
        <a:srgbClr val="F37A62"/>
      </a:accent2>
      <a:accent3>
        <a:srgbClr val="EDBF37"/>
      </a:accent3>
      <a:accent4>
        <a:srgbClr val="3EBB80"/>
      </a:accent4>
      <a:accent5>
        <a:srgbClr val="007EA6"/>
      </a:accent5>
      <a:accent6>
        <a:srgbClr val="004979"/>
      </a:accent6>
      <a:hlink>
        <a:srgbClr val="18926E"/>
      </a:hlink>
      <a:folHlink>
        <a:srgbClr val="F05F3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pages">
  <a:themeElements>
    <a:clrScheme name="Custom 6">
      <a:dk1>
        <a:srgbClr val="000000"/>
      </a:dk1>
      <a:lt1>
        <a:srgbClr val="FFFFFF"/>
      </a:lt1>
      <a:dk2>
        <a:srgbClr val="0E4A81"/>
      </a:dk2>
      <a:lt2>
        <a:srgbClr val="E7E6E6"/>
      </a:lt2>
      <a:accent1>
        <a:srgbClr val="FF4C1D"/>
      </a:accent1>
      <a:accent2>
        <a:srgbClr val="F15845"/>
      </a:accent2>
      <a:accent3>
        <a:srgbClr val="EEBF38"/>
      </a:accent3>
      <a:accent4>
        <a:srgbClr val="00A556"/>
      </a:accent4>
      <a:accent5>
        <a:srgbClr val="007EA7"/>
      </a:accent5>
      <a:accent6>
        <a:srgbClr val="1A936F"/>
      </a:accent6>
      <a:hlink>
        <a:srgbClr val="FF4C1D"/>
      </a:hlink>
      <a:folHlink>
        <a:srgbClr val="F05F3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terstitials/Section Slides">
  <a:themeElements>
    <a:clrScheme name="Custom 2">
      <a:dk1>
        <a:srgbClr val="000000"/>
      </a:dk1>
      <a:lt1>
        <a:srgbClr val="FFFFFF"/>
      </a:lt1>
      <a:dk2>
        <a:srgbClr val="0E4A81"/>
      </a:dk2>
      <a:lt2>
        <a:srgbClr val="E7E6E6"/>
      </a:lt2>
      <a:accent1>
        <a:srgbClr val="E84538"/>
      </a:accent1>
      <a:accent2>
        <a:srgbClr val="F37A62"/>
      </a:accent2>
      <a:accent3>
        <a:srgbClr val="EDBF37"/>
      </a:accent3>
      <a:accent4>
        <a:srgbClr val="3EBB80"/>
      </a:accent4>
      <a:accent5>
        <a:srgbClr val="007EA6"/>
      </a:accent5>
      <a:accent6>
        <a:srgbClr val="004979"/>
      </a:accent6>
      <a:hlink>
        <a:srgbClr val="18926E"/>
      </a:hlink>
      <a:folHlink>
        <a:srgbClr val="F05F3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1756</TotalTime>
  <Words>3512</Words>
  <Application>Microsoft Macintosh PowerPoint</Application>
  <PresentationFormat>Custom</PresentationFormat>
  <Paragraphs>279</Paragraphs>
  <Slides>28</Slides>
  <Notes>28</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Covers</vt:lpstr>
      <vt:lpstr>Content pages</vt:lpstr>
      <vt:lpstr>Interstitials/Section Slides</vt:lpstr>
      <vt:lpstr>PowerPoint Presentation</vt:lpstr>
      <vt:lpstr>Today’s agenda</vt:lpstr>
      <vt:lpstr>How to use this presentation</vt:lpstr>
      <vt:lpstr>Climate change and health background </vt:lpstr>
      <vt:lpstr>Greenhouse gases</vt:lpstr>
      <vt:lpstr>PowerPoint Presentation</vt:lpstr>
      <vt:lpstr>Extreme heat</vt:lpstr>
      <vt:lpstr>Air pollution</vt:lpstr>
      <vt:lpstr>Air pollution – paying with our health  [UPDATE FOR YOUR REGION WITH LINK FROM NOTES]</vt:lpstr>
      <vt:lpstr>Changes in ecology</vt:lpstr>
      <vt:lpstr>Severe weather</vt:lpstr>
      <vt:lpstr>Mental health</vt:lpstr>
      <vt:lpstr>PowerPoint Presentation</vt:lpstr>
      <vt:lpstr>Hospital climate action is urgent</vt:lpstr>
      <vt:lpstr>How this aligns with strategic priorities</vt:lpstr>
      <vt:lpstr>Alignment with strategic priorities</vt:lpstr>
      <vt:lpstr>Successes to date</vt:lpstr>
      <vt:lpstr>Energy progress to date</vt:lpstr>
      <vt:lpstr>Setting a goal</vt:lpstr>
      <vt:lpstr>Need for action</vt:lpstr>
      <vt:lpstr>Health care contributes to climate change</vt:lpstr>
      <vt:lpstr>Scopes defined</vt:lpstr>
      <vt:lpstr>Health sector is making progress</vt:lpstr>
      <vt:lpstr>Health Care Climate Challenge</vt:lpstr>
      <vt:lpstr>Action by other sectors</vt:lpstr>
      <vt:lpstr>Suggested goal</vt:lpstr>
      <vt:lpstr>How to take action </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Kevin Conway</cp:lastModifiedBy>
  <cp:revision>21</cp:revision>
  <dcterms:modified xsi:type="dcterms:W3CDTF">2018-10-15T20:07:08Z</dcterms:modified>
</cp:coreProperties>
</file>