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1" r:id="rId3"/>
    <p:sldId id="294" r:id="rId4"/>
    <p:sldId id="313" r:id="rId5"/>
    <p:sldId id="314" r:id="rId6"/>
    <p:sldId id="315" r:id="rId7"/>
    <p:sldId id="292" r:id="rId8"/>
    <p:sldId id="291" r:id="rId9"/>
    <p:sldId id="268" r:id="rId10"/>
    <p:sldId id="262" r:id="rId11"/>
    <p:sldId id="263" r:id="rId12"/>
    <p:sldId id="265" r:id="rId13"/>
    <p:sldId id="266" r:id="rId14"/>
    <p:sldId id="295" r:id="rId15"/>
    <p:sldId id="308" r:id="rId16"/>
    <p:sldId id="309" r:id="rId17"/>
    <p:sldId id="296" r:id="rId18"/>
    <p:sldId id="297" r:id="rId19"/>
    <p:sldId id="311" r:id="rId20"/>
    <p:sldId id="306" r:id="rId21"/>
    <p:sldId id="312" r:id="rId22"/>
    <p:sldId id="269" r:id="rId23"/>
    <p:sldId id="270" r:id="rId24"/>
    <p:sldId id="310" r:id="rId25"/>
    <p:sldId id="273" r:id="rId26"/>
    <p:sldId id="281" r:id="rId27"/>
    <p:sldId id="277" r:id="rId28"/>
    <p:sldId id="276" r:id="rId29"/>
    <p:sldId id="26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F20"/>
    <a:srgbClr val="00664D"/>
    <a:srgbClr val="8AC64C"/>
    <a:srgbClr val="EEEBE9"/>
    <a:srgbClr val="F2F0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97" autoAdjust="0"/>
  </p:normalViewPr>
  <p:slideViewPr>
    <p:cSldViewPr showGuides="1">
      <p:cViewPr varScale="1">
        <p:scale>
          <a:sx n="49" d="100"/>
          <a:sy n="49" d="100"/>
        </p:scale>
        <p:origin x="-1752" y="-67"/>
      </p:cViewPr>
      <p:guideLst>
        <p:guide orient="horz" pos="960"/>
        <p:guide pos="556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02" d="100"/>
          <a:sy n="102" d="100"/>
        </p:scale>
        <p:origin x="-25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C32478-413B-4CDC-84AB-262F3CF3F9F8}"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4E9A16-FF23-4100-A559-C6225D4B55BA}" type="slidenum">
              <a:rPr lang="en-US" smtClean="0"/>
              <a:t>‹#›</a:t>
            </a:fld>
            <a:endParaRPr lang="en-US"/>
          </a:p>
        </p:txBody>
      </p:sp>
    </p:spTree>
    <p:extLst>
      <p:ext uri="{BB962C8B-B14F-4D97-AF65-F5344CB8AC3E}">
        <p14:creationId xmlns:p14="http://schemas.microsoft.com/office/powerpoint/2010/main" val="36108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07943-F134-4B0A-B98E-4B03E32B205D}"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811C4-AF8C-4499-A191-4FEF7757DD7B}" type="slidenum">
              <a:rPr lang="en-US" smtClean="0"/>
              <a:t>‹#›</a:t>
            </a:fld>
            <a:endParaRPr lang="en-US"/>
          </a:p>
        </p:txBody>
      </p:sp>
    </p:spTree>
    <p:extLst>
      <p:ext uri="{BB962C8B-B14F-4D97-AF65-F5344CB8AC3E}">
        <p14:creationId xmlns:p14="http://schemas.microsoft.com/office/powerpoint/2010/main" val="375425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limate.nasa.gov/evidence/#footnote_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ece.org/press/pr2003/03env_p02e.ht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Earth%27s_atmosphere" TargetMode="External"/><Relationship Id="rId4" Type="http://schemas.openxmlformats.org/officeDocument/2006/relationships/hyperlink" Target="http://en.wikipedia.org/wiki/Air_pollu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ca2014.globalchange.gov/report/sectors/human-healt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lobalchange.gov/engage/activities-products/NCA3/technical-inpu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deck is intended to give you a variety of slides that you can pull from, depending on your need. The slide deck goes through the background first: climate change science and</a:t>
            </a:r>
            <a:r>
              <a:rPr lang="en-US" baseline="0" dirty="0" smtClean="0"/>
              <a:t> </a:t>
            </a:r>
            <a:r>
              <a:rPr lang="en-US" dirty="0" smtClean="0"/>
              <a:t>health impacts</a:t>
            </a:r>
            <a:r>
              <a:rPr lang="en-US" baseline="0" dirty="0" smtClean="0"/>
              <a:t> of climate change and different energy sources. Then it reviews the three pillars of climate health: mitigation, resilience, and leadership, along with tools for each of those solutions.</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2</a:t>
            </a:fld>
            <a:endParaRPr lang="en-US" dirty="0"/>
          </a:p>
        </p:txBody>
      </p:sp>
    </p:spTree>
    <p:extLst>
      <p:ext uri="{BB962C8B-B14F-4D97-AF65-F5344CB8AC3E}">
        <p14:creationId xmlns:p14="http://schemas.microsoft.com/office/powerpoint/2010/main" val="421938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Source:</a:t>
            </a:r>
            <a:r>
              <a:rPr lang="en-US" baseline="0" dirty="0" smtClean="0"/>
              <a:t> http://www.c2es.org/energy/source/coal</a:t>
            </a:r>
            <a:endParaRPr lang="en-US" dirty="0"/>
          </a:p>
        </p:txBody>
      </p:sp>
      <p:sp>
        <p:nvSpPr>
          <p:cNvPr id="4" name="Slide Number Placeholder 3"/>
          <p:cNvSpPr>
            <a:spLocks noGrp="1"/>
          </p:cNvSpPr>
          <p:nvPr>
            <p:ph type="sldNum" sz="quarter" idx="10"/>
          </p:nvPr>
        </p:nvSpPr>
        <p:spPr/>
        <p:txBody>
          <a:bodyPr/>
          <a:lstStyle/>
          <a:p>
            <a:fld id="{A2F0B4F2-93C4-4433-BBC3-F21B2EFD42F8}" type="slidenum">
              <a:rPr lang="en-US" smtClean="0"/>
              <a:t>11</a:t>
            </a:fld>
            <a:endParaRPr lang="en-US"/>
          </a:p>
        </p:txBody>
      </p:sp>
    </p:spTree>
    <p:extLst>
      <p:ext uri="{BB962C8B-B14F-4D97-AF65-F5344CB8AC3E}">
        <p14:creationId xmlns:p14="http://schemas.microsoft.com/office/powerpoint/2010/main" val="238803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10E93-449E-3D4F-BE19-BF0282F229BA}" type="slidenum">
              <a:rPr lang="en-US" smtClean="0"/>
              <a:t>12</a:t>
            </a:fld>
            <a:endParaRPr lang="en-US"/>
          </a:p>
        </p:txBody>
      </p:sp>
    </p:spTree>
    <p:extLst>
      <p:ext uri="{BB962C8B-B14F-4D97-AF65-F5344CB8AC3E}">
        <p14:creationId xmlns:p14="http://schemas.microsoft.com/office/powerpoint/2010/main" val="153899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r>
              <a:rPr lang="en-US" baseline="0" dirty="0" smtClean="0"/>
              <a:t> starts first and foremost with reducing the energy use. Join the Healthier Hospitals Leaner Energy challenge for resources to get started.</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15</a:t>
            </a:fld>
            <a:endParaRPr lang="en-US"/>
          </a:p>
        </p:txBody>
      </p:sp>
    </p:spTree>
    <p:extLst>
      <p:ext uri="{BB962C8B-B14F-4D97-AF65-F5344CB8AC3E}">
        <p14:creationId xmlns:p14="http://schemas.microsoft.com/office/powerpoint/2010/main" val="303627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Practice </a:t>
            </a:r>
            <a:r>
              <a:rPr lang="en-US" dirty="0" err="1" smtClean="0"/>
              <a:t>Greenhealth</a:t>
            </a:r>
            <a:r>
              <a:rPr lang="en-US" dirty="0" smtClean="0"/>
              <a:t> Benchmark</a:t>
            </a:r>
            <a:r>
              <a:rPr lang="en-US" baseline="0" dirty="0" smtClean="0"/>
              <a:t> Report 2015</a:t>
            </a:r>
          </a:p>
          <a:p>
            <a:endParaRPr lang="en-US" baseline="0" dirty="0" smtClean="0"/>
          </a:p>
          <a:p>
            <a:r>
              <a:rPr lang="en-US" dirty="0" smtClean="0"/>
              <a:t>Onsite renewable energy is going up slowly in award-winning hospitals, with slight increases (two to three percentage points) across the board. Onsite energy use fell slightly for Top 25 hospitals, likely a reflection of different hospitals achieving the honor in 2015 rather than any real decrease in renewable energy use. The purchase of offsite renewable energy stayed constant in 2014. Table 9 demonstrates that an increasing number of award-winning hospitals are purchasing some kind of renewable energy within their energy portfolios, with 21 additional hospitals reporting some renewable energy use in 2014.</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16</a:t>
            </a:fld>
            <a:endParaRPr lang="en-US"/>
          </a:p>
        </p:txBody>
      </p:sp>
    </p:spTree>
    <p:extLst>
      <p:ext uri="{BB962C8B-B14F-4D97-AF65-F5344CB8AC3E}">
        <p14:creationId xmlns:p14="http://schemas.microsoft.com/office/powerpoint/2010/main" val="143427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http://energy.gov/management/spo/common-sources-federal-greenhouse-gas-emissions</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18</a:t>
            </a:fld>
            <a:endParaRPr lang="en-US"/>
          </a:p>
        </p:txBody>
      </p:sp>
    </p:spTree>
    <p:extLst>
      <p:ext uri="{BB962C8B-B14F-4D97-AF65-F5344CB8AC3E}">
        <p14:creationId xmlns:p14="http://schemas.microsoft.com/office/powerpoint/2010/main" val="86906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https://toolkit.climate.gov/topics/human-health/building-climate-resilience-health-sector</a:t>
            </a:r>
          </a:p>
          <a:p>
            <a:r>
              <a:rPr lang="en-US" dirty="0" smtClean="0"/>
              <a:t>Source: https://www.whitehouse.gov/administration/eop/ceq/Press_Releases/December_15_2014</a:t>
            </a:r>
          </a:p>
          <a:p>
            <a:endParaRPr lang="en-US" dirty="0" smtClean="0"/>
          </a:p>
          <a:p>
            <a:r>
              <a:rPr lang="en-US" sz="1200" b="0" i="0" kern="1200" dirty="0" smtClean="0">
                <a:solidFill>
                  <a:schemeClr val="tx1"/>
                </a:solidFill>
                <a:effectLst/>
                <a:latin typeface="+mn-lt"/>
                <a:ea typeface="+mn-ea"/>
                <a:cs typeface="+mn-cs"/>
              </a:rPr>
              <a:t>Health care organizations play a key role in community resilience. Climate change, by increasing the intensity and frequency of some extreme weather events, is creating complex hazards that challenge accepted baseline assumptions for infrastructure capabilities, redundancies, and disaster preparedness and response—and this means a need for new building design thresholds.</a:t>
            </a:r>
          </a:p>
          <a:p>
            <a:r>
              <a:rPr lang="en-US" sz="1200" b="0" i="0" kern="1200" dirty="0" smtClean="0">
                <a:solidFill>
                  <a:schemeClr val="tx1"/>
                </a:solidFill>
                <a:effectLst/>
                <a:latin typeface="+mn-lt"/>
                <a:ea typeface="+mn-ea"/>
                <a:cs typeface="+mn-cs"/>
              </a:rPr>
              <a:t>Essential health services must remain available to communities and individuals during and immediately following extreme weather events, even during extended utility outages and transportation infrastructure disturbances. Resilient health care organizations must anticipate extreme weather risks and transcend limitations of regional public policy, local development vulnerabilities, and community infrastructure challenges as they site, construct, and retrofit health care facilities.</a:t>
            </a:r>
          </a:p>
          <a:p>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19</a:t>
            </a:fld>
            <a:endParaRPr lang="en-US"/>
          </a:p>
        </p:txBody>
      </p:sp>
    </p:spTree>
    <p:extLst>
      <p:ext uri="{BB962C8B-B14F-4D97-AF65-F5344CB8AC3E}">
        <p14:creationId xmlns:p14="http://schemas.microsoft.com/office/powerpoint/2010/main" val="336819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https://toolkit.climate.gov/topics/human-health/building-climate-resilience-health-sector</a:t>
            </a:r>
          </a:p>
          <a:p>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20</a:t>
            </a:fld>
            <a:endParaRPr lang="en-US"/>
          </a:p>
        </p:txBody>
      </p:sp>
    </p:spTree>
    <p:extLst>
      <p:ext uri="{BB962C8B-B14F-4D97-AF65-F5344CB8AC3E}">
        <p14:creationId xmlns:p14="http://schemas.microsoft.com/office/powerpoint/2010/main" val="205465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a:t>
            </a:r>
            <a:r>
              <a:rPr lang="en-US" baseline="0" dirty="0" smtClean="0"/>
              <a:t> the first issue that health care has been the leading voice on – just look back to issues such as tobacco, mercury, and incinerators. Health care has led before, and will continue to lead on climate change.</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22</a:t>
            </a:fld>
            <a:endParaRPr lang="en-US"/>
          </a:p>
        </p:txBody>
      </p:sp>
    </p:spTree>
    <p:extLst>
      <p:ext uri="{BB962C8B-B14F-4D97-AF65-F5344CB8AC3E}">
        <p14:creationId xmlns:p14="http://schemas.microsoft.com/office/powerpoint/2010/main" val="421625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4" name="Shape 434"/>
          <p:cNvSpPr>
            <a:spLocks noGrp="1"/>
          </p:cNvSpPr>
          <p:nvPr>
            <p:ph type="body" sz="quarter" idx="1"/>
          </p:nvPr>
        </p:nvSpPr>
        <p:spPr>
          <a:prstGeom prst="rect">
            <a:avLst/>
          </a:prstGeom>
        </p:spPr>
        <p:txBody>
          <a:bodyPr/>
          <a:lstStyle/>
          <a:p>
            <a:pPr lvl="0">
              <a:defRPr sz="1800"/>
            </a:pPr>
            <a:r>
              <a:rPr sz="2200"/>
              <a:t>In fact, U.S. healthcare puts 217 million tons of carbon into the atmosphere every year.</a:t>
            </a:r>
          </a:p>
          <a:p>
            <a:pPr lvl="0">
              <a:defRPr sz="1800"/>
            </a:pPr>
            <a:endParaRPr sz="2200"/>
          </a:p>
          <a:p>
            <a:pPr lvl="0">
              <a:defRPr sz="1800"/>
            </a:pPr>
            <a:r>
              <a:rPr sz="2200"/>
              <a:t>Hospitals alone contribute more than 3% of the country's total output – 80 million tons. Our hospitals use two-and-a-half times the energy of European hospitals, which are in countries that rank higher in health status, and have lower costs.</a:t>
            </a:r>
          </a:p>
          <a:p>
            <a:pPr lvl="0" defTabSz="914400">
              <a:lnSpc>
                <a:spcPct val="100000"/>
              </a:lnSpc>
              <a:defRPr sz="1800"/>
            </a:pPr>
            <a:endParaRPr sz="1400">
              <a:latin typeface="Calibri"/>
              <a:ea typeface="Calibri"/>
              <a:cs typeface="Calibri"/>
              <a:sym typeface="Calibri"/>
            </a:endParaRPr>
          </a:p>
        </p:txBody>
      </p:sp>
    </p:spTree>
    <p:extLst>
      <p:ext uri="{BB962C8B-B14F-4D97-AF65-F5344CB8AC3E}">
        <p14:creationId xmlns:p14="http://schemas.microsoft.com/office/powerpoint/2010/main" val="171463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http://environment.yale.edu/climate-communication/articles/archives/C72</a:t>
            </a:r>
          </a:p>
          <a:p>
            <a:r>
              <a:rPr lang="en-US" dirty="0" smtClean="0"/>
              <a:t>Source: http://environment.yale.edu/climate-communication/article/global-warmings-six-americas-perceptions-of-the-health-risks/</a:t>
            </a:r>
          </a:p>
          <a:p>
            <a:endParaRPr lang="en-US" dirty="0" smtClean="0"/>
          </a:p>
          <a:p>
            <a:r>
              <a:rPr lang="en-US" sz="1200" b="0" i="0" kern="1200" dirty="0" smtClean="0">
                <a:solidFill>
                  <a:schemeClr val="tx1"/>
                </a:solidFill>
                <a:effectLst/>
                <a:latin typeface="+mn-lt"/>
                <a:ea typeface="+mn-ea"/>
                <a:cs typeface="+mn-cs"/>
              </a:rPr>
              <a:t>For example, an open-ended question asked respondents “In your view, what health problems are Americans experiencing from global warming, if any?” Only among the Alarmed did a majority (60%) accurately name a health problem associated with global warming (e.g., allergies, heat-related illnesses, vector-borne infectious diseases, etc.). Most respondents in the other segments had no response, didn’t know, or said there are no health problems from global warming. - See more at: http://environment.yale.edu/climate-communication/article/global-warmings-six-americas-perceptions-of-the-health-risks/#sthash.k5pb1Iq6.dpuf</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demonstrates the massive opportunity that health professionals have to educate the public on this issue.</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25</a:t>
            </a:fld>
            <a:endParaRPr lang="en-US"/>
          </a:p>
        </p:txBody>
      </p:sp>
    </p:spTree>
    <p:extLst>
      <p:ext uri="{BB962C8B-B14F-4D97-AF65-F5344CB8AC3E}">
        <p14:creationId xmlns:p14="http://schemas.microsoft.com/office/powerpoint/2010/main" val="27415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give you the background you need</a:t>
            </a:r>
            <a:r>
              <a:rPr lang="en-US" baseline="0" dirty="0" smtClean="0"/>
              <a:t> to frame up the discussion – what climate change is, the health impacts of climate change, and the health impact of the energy sources that hospitals and health organizations most often use.</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3</a:t>
            </a:fld>
            <a:endParaRPr lang="en-US"/>
          </a:p>
        </p:txBody>
      </p:sp>
    </p:spTree>
    <p:extLst>
      <p:ext uri="{BB962C8B-B14F-4D97-AF65-F5344CB8AC3E}">
        <p14:creationId xmlns:p14="http://schemas.microsoft.com/office/powerpoint/2010/main" val="267163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professionals and health</a:t>
            </a:r>
            <a:r>
              <a:rPr lang="en-US" baseline="0" dirty="0" smtClean="0"/>
              <a:t> leaders have started to speak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Leader of WHO has publicly acknowledged climate change as an urgent public health 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Doctors,</a:t>
            </a:r>
            <a:r>
              <a:rPr lang="en-US" baseline="0" dirty="0" smtClean="0"/>
              <a:t> med students, and health professionals at Climate Marches in NYC and London, September 2014</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08767C1-9467-447C-AE44-75ADB189EAC2}" type="slidenum">
              <a:rPr lang="en-US" smtClean="0"/>
              <a:t>26</a:t>
            </a:fld>
            <a:endParaRPr lang="en-US"/>
          </a:p>
        </p:txBody>
      </p:sp>
    </p:spTree>
    <p:extLst>
      <p:ext uri="{BB962C8B-B14F-4D97-AF65-F5344CB8AC3E}">
        <p14:creationId xmlns:p14="http://schemas.microsoft.com/office/powerpoint/2010/main" val="139972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health organizations on</a:t>
            </a:r>
            <a:r>
              <a:rPr lang="en-US" baseline="0" dirty="0" smtClean="0"/>
              <a:t> 3 continents made fossil fuel divestment (or restriction of investment) commitments in 2014: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BMA (June)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HESTA (Sep)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Gundersen</a:t>
            </a:r>
            <a:r>
              <a:rPr lang="en-US" baseline="0" dirty="0" smtClean="0"/>
              <a:t> Health System (Sep/Oct)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Images courtesy Healthy Planet UK</a:t>
            </a:r>
            <a:endParaRPr lang="en-US" dirty="0"/>
          </a:p>
        </p:txBody>
      </p:sp>
      <p:sp>
        <p:nvSpPr>
          <p:cNvPr id="4" name="Slide Number Placeholder 3"/>
          <p:cNvSpPr>
            <a:spLocks noGrp="1"/>
          </p:cNvSpPr>
          <p:nvPr>
            <p:ph type="sldNum" sz="quarter" idx="10"/>
          </p:nvPr>
        </p:nvSpPr>
        <p:spPr/>
        <p:txBody>
          <a:bodyPr/>
          <a:lstStyle/>
          <a:p>
            <a:fld id="{C08767C1-9467-447C-AE44-75ADB189EAC2}" type="slidenum">
              <a:rPr lang="en-US" smtClean="0"/>
              <a:t>27</a:t>
            </a:fld>
            <a:endParaRPr lang="en-US"/>
          </a:p>
        </p:txBody>
      </p:sp>
    </p:spTree>
    <p:extLst>
      <p:ext uri="{BB962C8B-B14F-4D97-AF65-F5344CB8AC3E}">
        <p14:creationId xmlns:p14="http://schemas.microsoft.com/office/powerpoint/2010/main" val="60697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275"/>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p:spPr>
      </p:sp>
      <p:sp>
        <p:nvSpPr>
          <p:cNvPr id="64515" name="Shape 276"/>
          <p:cNvSpPr>
            <a:spLocks noGrp="1"/>
          </p:cNvSpPr>
          <p:nvPr>
            <p:ph type="body" idx="1"/>
          </p:nvPr>
        </p:nvSpPr>
        <p:spPr bwMode="auto">
          <a:noFill/>
        </p:spPr>
        <p:txBody>
          <a:bodyPr wrap="square" lIns="91425" tIns="91425" rIns="91425" bIns="91425" numCol="1" anchor="ctr" anchorCtr="0" compatLnSpc="1">
            <a:prstTxWarp prst="textNoShape">
              <a:avLst/>
            </a:prstTxWarp>
          </a:bodyPr>
          <a:lstStyle/>
          <a:p>
            <a:pPr>
              <a:spcBef>
                <a:spcPct val="0"/>
              </a:spcBef>
            </a:pPr>
            <a:r>
              <a:rPr lang="en-US" altLang="en-US" dirty="0" smtClean="0"/>
              <a:t>Source: https://noharm-uscanada.org/healthcareclimatecouncil</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https://www.ipcc.ch/publications_and_data/ar4/wg1/en/faq-1-3.html</a:t>
            </a:r>
          </a:p>
          <a:p>
            <a:r>
              <a:rPr lang="en-US" sz="1200" b="0" i="1" kern="1200" dirty="0" smtClean="0">
                <a:solidFill>
                  <a:schemeClr val="tx1"/>
                </a:solidFill>
                <a:effectLst/>
                <a:latin typeface="+mn-lt"/>
                <a:ea typeface="+mn-ea"/>
                <a:cs typeface="+mn-cs"/>
              </a:rPr>
              <a:t>The Sun powers Earth’s climate, radiating energy at very short wavelengths, predominately in the visible or near-visible (e.g., ultraviolet) part of the spectrum. Roughly one-third of the solar energy that reaches the top of Earth’s atmosphere is reflected directly back to space. The remaining two-thirds is absorbed by the surface and, to a lesser extent, by the atmosphere. To balance the absorbed incoming energy, the Earth must, on average, radiate the same amount of energy back to space. Because the Earth is much colder than the Sun, it radiates at much longer wavelengths, primarily in the infrared part of the spectrum (see Figure 1). Much of this thermal radiation emitted by the land and ocean is absorbed by the atmosphere, including clouds, and reradiated back to Earth. This is called the greenhouse effect. The glass walls in a greenhouse reduce airflow and increase the temperature of the air inside. Analogously, but through a different physical process, the Earth’s greenhouse effect warms the surface of the planet. Without the natural greenhouse effect, the average temperature at Earth’s surface would be below the freezing point of water. Thus, Earth’s natural greenhouse effect makes life as we know it possible. However, human activities, primarily the burning of fossil fuels and clearing of forests, have greatly intensified the natural greenhouse effect, causing global warming.</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4</a:t>
            </a:fld>
            <a:endParaRPr lang="en-US"/>
          </a:p>
        </p:txBody>
      </p:sp>
    </p:spTree>
    <p:extLst>
      <p:ext uri="{BB962C8B-B14F-4D97-AF65-F5344CB8AC3E}">
        <p14:creationId xmlns:p14="http://schemas.microsoft.com/office/powerpoint/2010/main" val="146430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http://climate.nasa.gov/evidence/</a:t>
            </a:r>
          </a:p>
          <a:p>
            <a:endParaRPr lang="en-US" dirty="0" smtClean="0"/>
          </a:p>
          <a:p>
            <a:r>
              <a:rPr lang="en-US" sz="1200" b="0" i="0" kern="1200" dirty="0" smtClean="0">
                <a:solidFill>
                  <a:schemeClr val="tx1"/>
                </a:solidFill>
                <a:effectLst/>
                <a:latin typeface="+mn-lt"/>
                <a:ea typeface="+mn-ea"/>
                <a:cs typeface="+mn-cs"/>
              </a:rPr>
              <a:t>The Earth's climate has changed throughout history. Just in the last 650,000 years there have been seven cycles of glacial advance and retreat, with the abrupt end of the last ice age about 7,000 years ago marking the beginning of the modern climate era — and of human civilization. Most of these climate changes are attributed to very small variations in Earth’s orbit that change the amount of solar energy our planet receives.</a:t>
            </a:r>
          </a:p>
          <a:p>
            <a:r>
              <a:rPr lang="en-US" sz="1200" b="0" i="0" kern="1200" dirty="0" smtClean="0">
                <a:solidFill>
                  <a:schemeClr val="tx1"/>
                </a:solidFill>
                <a:effectLst/>
                <a:latin typeface="+mn-lt"/>
                <a:ea typeface="+mn-ea"/>
                <a:cs typeface="+mn-cs"/>
              </a:rPr>
              <a:t>The current warming trend is of particular significance because most of it is very likely human-induced and proceeding at a rate that is unprecedented in the past 1,300 years.</a:t>
            </a:r>
            <a:r>
              <a:rPr lang="en-US" sz="1200" b="0" i="0" u="none" strike="noStrike" kern="1200" baseline="30000" dirty="0" smtClean="0">
                <a:solidFill>
                  <a:schemeClr val="tx1"/>
                </a:solidFill>
                <a:effectLst/>
                <a:latin typeface="+mn-lt"/>
                <a:ea typeface="+mn-ea"/>
                <a:cs typeface="+mn-cs"/>
                <a:hlinkClick r:id="rId3"/>
              </a:rPr>
              <a:t>1</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5</a:t>
            </a:fld>
            <a:endParaRPr lang="en-US"/>
          </a:p>
        </p:txBody>
      </p:sp>
    </p:spTree>
    <p:extLst>
      <p:ext uri="{BB962C8B-B14F-4D97-AF65-F5344CB8AC3E}">
        <p14:creationId xmlns:p14="http://schemas.microsoft.com/office/powerpoint/2010/main" val="251387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https://www.ncdc.noaa.gov/indicators/</a:t>
            </a:r>
          </a:p>
          <a:p>
            <a:endParaRPr lang="en-US" dirty="0" smtClean="0"/>
          </a:p>
          <a:p>
            <a:r>
              <a:rPr lang="en-US" sz="1200" b="0" i="0" kern="1200" dirty="0" smtClean="0">
                <a:solidFill>
                  <a:schemeClr val="tx1"/>
                </a:solidFill>
                <a:effectLst/>
                <a:latin typeface="+mn-lt"/>
                <a:ea typeface="+mn-ea"/>
                <a:cs typeface="+mn-cs"/>
              </a:rPr>
              <a:t>Global average temperature is one of the most-cited indicators of global climate change, and shows an increase of approximately 1.4°F since the early 20</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Century. The global surface temperature is based on air temperature data over land and sea-surface temperatures observed from ships, buoys and satellites. There is a clear long-term global warming trend, while each individual year does not always show a temperature increase relative to the previous year, and some years show greater changes than others. These year-to-year fluctuations in temperature are due to natural processes, such as the effects of El </a:t>
            </a:r>
            <a:r>
              <a:rPr lang="en-US" sz="1200" b="0" i="0" kern="1200" dirty="0" err="1" smtClean="0">
                <a:solidFill>
                  <a:schemeClr val="tx1"/>
                </a:solidFill>
                <a:effectLst/>
                <a:latin typeface="+mn-lt"/>
                <a:ea typeface="+mn-ea"/>
                <a:cs typeface="+mn-cs"/>
              </a:rPr>
              <a:t>Ninos</a:t>
            </a:r>
            <a:r>
              <a:rPr lang="en-US" sz="1200" b="0" i="0" kern="1200" dirty="0" smtClean="0">
                <a:solidFill>
                  <a:schemeClr val="tx1"/>
                </a:solidFill>
                <a:effectLst/>
                <a:latin typeface="+mn-lt"/>
                <a:ea typeface="+mn-ea"/>
                <a:cs typeface="+mn-cs"/>
              </a:rPr>
              <a:t>, La </a:t>
            </a:r>
            <a:r>
              <a:rPr lang="en-US" sz="1200" b="0" i="0" kern="1200" dirty="0" err="1" smtClean="0">
                <a:solidFill>
                  <a:schemeClr val="tx1"/>
                </a:solidFill>
                <a:effectLst/>
                <a:latin typeface="+mn-lt"/>
                <a:ea typeface="+mn-ea"/>
                <a:cs typeface="+mn-cs"/>
              </a:rPr>
              <a:t>Ninas</a:t>
            </a:r>
            <a:r>
              <a:rPr lang="en-US" sz="1200" b="0" i="0" kern="1200" dirty="0" smtClean="0">
                <a:solidFill>
                  <a:schemeClr val="tx1"/>
                </a:solidFill>
                <a:effectLst/>
                <a:latin typeface="+mn-lt"/>
                <a:ea typeface="+mn-ea"/>
                <a:cs typeface="+mn-cs"/>
              </a:rPr>
              <a:t>, and the eruption of large volcanoes. Notably, the 20 warmest years have all occurred since 1981, and the 10 warmest have all occurred in the past 12 years.</a:t>
            </a:r>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6</a:t>
            </a:fld>
            <a:endParaRPr lang="en-US"/>
          </a:p>
        </p:txBody>
      </p:sp>
    </p:spTree>
    <p:extLst>
      <p:ext uri="{BB962C8B-B14F-4D97-AF65-F5344CB8AC3E}">
        <p14:creationId xmlns:p14="http://schemas.microsoft.com/office/powerpoint/2010/main" val="74589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United Nations Economic Commission for Europe </a:t>
            </a:r>
            <a:r>
              <a:rPr lang="en-US" sz="1200" b="1" i="0" u="none" strike="noStrike" kern="1200" dirty="0" smtClean="0">
                <a:solidFill>
                  <a:schemeClr val="tx1"/>
                </a:solidFill>
                <a:effectLst/>
                <a:latin typeface="+mn-lt"/>
                <a:ea typeface="+mn-ea"/>
                <a:cs typeface="+mn-cs"/>
                <a:hlinkClick r:id="rId3"/>
              </a:rPr>
              <a:t>says</a:t>
            </a:r>
            <a:r>
              <a:rPr lang="en-US" sz="1200" b="0" i="0" kern="1200" dirty="0" smtClean="0">
                <a:solidFill>
                  <a:schemeClr val="tx1"/>
                </a:solidFill>
                <a:effectLst/>
                <a:latin typeface="+mn-lt"/>
                <a:ea typeface="+mn-ea"/>
                <a:cs typeface="+mn-cs"/>
              </a:rPr>
              <a:t> scientists and policy makers should no longer treat </a:t>
            </a:r>
            <a:r>
              <a:rPr lang="en-US" sz="1200" b="1" i="0" u="none" strike="noStrike" kern="1200" dirty="0" smtClean="0">
                <a:solidFill>
                  <a:schemeClr val="tx1"/>
                </a:solidFill>
                <a:effectLst/>
                <a:latin typeface="+mn-lt"/>
                <a:ea typeface="+mn-ea"/>
                <a:cs typeface="+mn-cs"/>
                <a:hlinkClick r:id="rId4"/>
              </a:rPr>
              <a:t>air pollution</a:t>
            </a:r>
            <a:r>
              <a:rPr lang="en-US" sz="1200" b="1"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climate change as distinct problems, because the two are very closely related.</a:t>
            </a:r>
          </a:p>
          <a:p>
            <a:r>
              <a:rPr lang="en-US" sz="1200" b="1" i="0" kern="1200" dirty="0" smtClean="0">
                <a:solidFill>
                  <a:schemeClr val="tx1"/>
                </a:solidFill>
                <a:effectLst/>
                <a:latin typeface="+mn-lt"/>
                <a:ea typeface="+mn-ea"/>
                <a:cs typeface="+mn-cs"/>
              </a:rPr>
              <a:t>Air pollution</a:t>
            </a:r>
            <a:r>
              <a:rPr lang="en-US" sz="1200" b="0" i="0" kern="1200" dirty="0" smtClean="0">
                <a:solidFill>
                  <a:schemeClr val="tx1"/>
                </a:solidFill>
                <a:effectLst/>
                <a:latin typeface="+mn-lt"/>
                <a:ea typeface="+mn-ea"/>
                <a:cs typeface="+mn-cs"/>
              </a:rPr>
              <a:t> is the introduction of chemicals, particulate matter, or biological materials that cause harm or discomfort to humans or other living organisms, or cause damage to the natural environment or built environment, into the </a:t>
            </a:r>
            <a:r>
              <a:rPr lang="en-US" sz="1200" b="1" i="0" u="none" strike="noStrike" kern="1200" dirty="0" smtClean="0">
                <a:solidFill>
                  <a:schemeClr val="tx1"/>
                </a:solidFill>
                <a:effectLst/>
                <a:latin typeface="+mn-lt"/>
                <a:ea typeface="+mn-ea"/>
                <a:cs typeface="+mn-cs"/>
                <a:hlinkClick r:id="rId5" tooltip="Earth's atmosphere"/>
              </a:rPr>
              <a:t>atmosphere</a:t>
            </a:r>
            <a:r>
              <a:rPr lang="en-US" sz="1200" b="0" i="0" kern="1200" dirty="0" smtClean="0">
                <a:solidFill>
                  <a:schemeClr val="tx1"/>
                </a:solidFill>
                <a:effectLst/>
                <a:latin typeface="+mn-lt"/>
                <a:ea typeface="+mn-ea"/>
                <a:cs typeface="+mn-cs"/>
              </a:rPr>
              <a:t>. Indoor air pollution and urban air quality are listed as two of the world's worst pollution problems. The World Health Organization states that 2.4 million people die each year from causes directly attributable to air pollution, with 1.5 million of these deaths attributable to indoor air pollution. The Environmental Protection Agency estimates that people spend 90% of their time indoors, but that indoor air quality can be two to five times more polluted than outdoor air. Indoor air pollution can threaten the health -- and the lives -- of everyone in your family. Source: http://www.countysustainability.ca/indexAir.html</a:t>
            </a:r>
          </a:p>
          <a:p>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7</a:t>
            </a:fld>
            <a:endParaRPr lang="en-US"/>
          </a:p>
        </p:txBody>
      </p:sp>
    </p:spTree>
    <p:extLst>
      <p:ext uri="{BB962C8B-B14F-4D97-AF65-F5344CB8AC3E}">
        <p14:creationId xmlns:p14="http://schemas.microsoft.com/office/powerpoint/2010/main" val="322920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http://www.cdc.gov/climateandhealth/effects/</a:t>
            </a:r>
          </a:p>
          <a:p>
            <a:endParaRPr lang="en-US" dirty="0" smtClean="0"/>
          </a:p>
          <a:p>
            <a:r>
              <a:rPr lang="en-US" sz="1200" b="0" i="0" kern="1200" dirty="0" smtClean="0">
                <a:solidFill>
                  <a:schemeClr val="tx1"/>
                </a:solidFill>
                <a:effectLst/>
                <a:latin typeface="+mn-lt"/>
                <a:ea typeface="+mn-ea"/>
                <a:cs typeface="+mn-cs"/>
              </a:rPr>
              <a:t>The information on health effects has been excerpted from the </a:t>
            </a:r>
            <a:r>
              <a:rPr lang="en-US" sz="1200" b="0" i="0" u="sng" kern="1200" dirty="0" smtClean="0">
                <a:solidFill>
                  <a:schemeClr val="tx1"/>
                </a:solidFill>
                <a:effectLst/>
                <a:latin typeface="+mn-lt"/>
                <a:ea typeface="+mn-ea"/>
                <a:cs typeface="+mn-cs"/>
                <a:hlinkClick r:id="rId3" tooltip="Link to External Web Site"/>
              </a:rPr>
              <a:t>Third National Climate Assessment’s Health Chapter</a:t>
            </a:r>
            <a:r>
              <a:rPr lang="en-US" sz="1200" b="0" i="0" kern="1200" dirty="0" smtClean="0">
                <a:solidFill>
                  <a:schemeClr val="tx1"/>
                </a:solidFill>
                <a:effectLst/>
                <a:latin typeface="+mn-lt"/>
                <a:ea typeface="+mn-ea"/>
                <a:cs typeface="+mn-cs"/>
              </a:rPr>
              <a:t>. Additional information regarding the health effects of climate change and references to supporting literature can be found in the Health Chapter at</a:t>
            </a:r>
            <a:r>
              <a:rPr lang="en-US" sz="1200" b="0" i="0" u="sng" kern="1200" dirty="0" smtClean="0">
                <a:solidFill>
                  <a:schemeClr val="tx1"/>
                </a:solidFill>
                <a:effectLst/>
                <a:latin typeface="+mn-lt"/>
                <a:ea typeface="+mn-ea"/>
                <a:cs typeface="+mn-cs"/>
                <a:hlinkClick r:id="rId4" tooltip="Link to External Web Site"/>
              </a:rPr>
              <a:t>http://www.globalchange.gov/engage/activities-products/NCA3/technical-inputs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Climate change, together with other natural and human-made health stressors, influences human health and disease in numerous ways. Some existing health threats will intensify and new health threats will emerge. Not everyone is equally at risk. Important considerations include age, economic resources, and location.</a:t>
            </a:r>
          </a:p>
          <a:p>
            <a:r>
              <a:rPr lang="en-US" sz="1200" b="0" i="0" kern="1200" dirty="0" smtClean="0">
                <a:solidFill>
                  <a:schemeClr val="tx1"/>
                </a:solidFill>
                <a:effectLst/>
                <a:latin typeface="+mn-lt"/>
                <a:ea typeface="+mn-ea"/>
                <a:cs typeface="+mn-cs"/>
              </a:rPr>
              <a:t>In the U.S., public health can be affected by disruptions of physical, biological, and ecological systems, including disturbances originating here and elsewhere. The health effects of these disruptions include increased respiratory and cardiovascular disease, injuries and premature deaths related to extreme weather events, changes in the prevalence and geographical distribution of food- and water-borne illnesses and other infectious diseases, and threats to mental health.</a:t>
            </a:r>
          </a:p>
          <a:p>
            <a:endParaRPr lang="en-US" dirty="0"/>
          </a:p>
        </p:txBody>
      </p:sp>
      <p:sp>
        <p:nvSpPr>
          <p:cNvPr id="4" name="Slide Number Placeholder 3"/>
          <p:cNvSpPr>
            <a:spLocks noGrp="1"/>
          </p:cNvSpPr>
          <p:nvPr>
            <p:ph type="sldNum" sz="quarter" idx="10"/>
          </p:nvPr>
        </p:nvSpPr>
        <p:spPr/>
        <p:txBody>
          <a:bodyPr/>
          <a:lstStyle/>
          <a:p>
            <a:fld id="{0F4811C4-AF8C-4499-A191-4FEF7757DD7B}" type="slidenum">
              <a:rPr lang="en-US" smtClean="0"/>
              <a:t>8</a:t>
            </a:fld>
            <a:endParaRPr lang="en-US"/>
          </a:p>
        </p:txBody>
      </p:sp>
    </p:spTree>
    <p:extLst>
      <p:ext uri="{BB962C8B-B14F-4D97-AF65-F5344CB8AC3E}">
        <p14:creationId xmlns:p14="http://schemas.microsoft.com/office/powerpoint/2010/main" val="113884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4A690-098D-4B75-8CBD-5F2E46823FCC}" type="slidenum">
              <a:rPr lang="en-US" altLang="en-US"/>
              <a:pPr/>
              <a:t>9</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a:t>Lancet – climate change the public health issue facing us</a:t>
            </a:r>
          </a:p>
          <a:p>
            <a:r>
              <a:rPr lang="en-US" altLang="en-US"/>
              <a:t>AAP policy statement on climate change</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Coal is the single</a:t>
            </a:r>
            <a:r>
              <a:rPr lang="en-US" baseline="0" dirty="0" smtClean="0"/>
              <a:t> largest source for energy generation</a:t>
            </a:r>
            <a:endParaRPr lang="en-US" dirty="0"/>
          </a:p>
        </p:txBody>
      </p:sp>
      <p:sp>
        <p:nvSpPr>
          <p:cNvPr id="4" name="Slide Number Placeholder 3"/>
          <p:cNvSpPr>
            <a:spLocks noGrp="1"/>
          </p:cNvSpPr>
          <p:nvPr>
            <p:ph type="sldNum" sz="quarter" idx="10"/>
          </p:nvPr>
        </p:nvSpPr>
        <p:spPr/>
        <p:txBody>
          <a:bodyPr/>
          <a:lstStyle/>
          <a:p>
            <a:fld id="{86310E93-449E-3D4F-BE19-BF0282F229BA}" type="slidenum">
              <a:rPr lang="en-US" smtClean="0"/>
              <a:t>10</a:t>
            </a:fld>
            <a:endParaRPr lang="en-US"/>
          </a:p>
        </p:txBody>
      </p:sp>
    </p:spTree>
    <p:extLst>
      <p:ext uri="{BB962C8B-B14F-4D97-AF65-F5344CB8AC3E}">
        <p14:creationId xmlns:p14="http://schemas.microsoft.com/office/powerpoint/2010/main" val="426857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3191188"/>
            <a:ext cx="9144000" cy="3666811"/>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09600"/>
            <a:ext cx="3815825" cy="1183366"/>
          </a:xfrm>
          <a:prstGeom prst="rect">
            <a:avLst/>
          </a:prstGeom>
        </p:spPr>
      </p:pic>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12341" y="600"/>
            <a:ext cx="2011680" cy="155599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379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6D07A-5560-41B9-A890-98B2CA3DB369}"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96803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6D07A-5560-41B9-A890-98B2CA3DB369}"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21368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6D07A-5560-41B9-A890-98B2CA3DB369}"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6837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1855937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6D07A-5560-41B9-A890-98B2CA3DB36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20251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790745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401765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3960998-E2FB-FB45-97B3-63B48AAC36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47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p:nvPr/>
        </p:nvSpPr>
        <p:spPr>
          <a:xfrm rot="5400000">
            <a:off x="4805321" y="6107157"/>
            <a:ext cx="100021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171450">
              <a:defRPr sz="1200">
                <a:latin typeface="Helvetica"/>
                <a:ea typeface="Helvetica"/>
                <a:cs typeface="Helvetica"/>
                <a:sym typeface="Helvetica"/>
              </a:defRPr>
            </a:pPr>
            <a:endParaRPr/>
          </a:p>
        </p:txBody>
      </p:sp>
      <p:sp>
        <p:nvSpPr>
          <p:cNvPr id="10" name="Shape 10"/>
          <p:cNvSpPr>
            <a:spLocks noGrp="1"/>
          </p:cNvSpPr>
          <p:nvPr>
            <p:ph type="title"/>
          </p:nvPr>
        </p:nvSpPr>
        <p:spPr>
          <a:xfrm>
            <a:off x="990600" y="5746423"/>
            <a:ext cx="4071938" cy="539424"/>
          </a:xfrm>
          <a:prstGeom prst="rect">
            <a:avLst/>
          </a:prstGeom>
        </p:spPr>
        <p:txBody>
          <a:bodyPr lIns="0" tIns="0" rIns="0" bIns="0" anchor="b">
            <a:normAutofit/>
          </a:bodyPr>
          <a:lstStyle>
            <a:lvl1pPr algn="r" defTabSz="309563">
              <a:defRPr sz="2200">
                <a:latin typeface="+mn-lt"/>
                <a:ea typeface="+mn-ea"/>
                <a:cs typeface="+mn-cs"/>
                <a:sym typeface="Helvetica Neue Light"/>
              </a:defRPr>
            </a:lvl1pPr>
          </a:lstStyle>
          <a:p>
            <a:pPr lvl="0">
              <a:defRPr sz="1800"/>
            </a:pPr>
            <a:r>
              <a:rPr sz="2200"/>
              <a:t>Title Text</a:t>
            </a:r>
          </a:p>
        </p:txBody>
      </p:sp>
      <p:sp>
        <p:nvSpPr>
          <p:cNvPr id="11" name="Shape 11"/>
          <p:cNvSpPr>
            <a:spLocks noGrp="1"/>
          </p:cNvSpPr>
          <p:nvPr>
            <p:ph type="body" idx="1"/>
          </p:nvPr>
        </p:nvSpPr>
        <p:spPr>
          <a:xfrm>
            <a:off x="5548312" y="5905493"/>
            <a:ext cx="3481388" cy="2079135"/>
          </a:xfrm>
          <a:prstGeom prst="rect">
            <a:avLst/>
          </a:prstGeom>
        </p:spPr>
        <p:txBody>
          <a:bodyPr lIns="0" tIns="0" rIns="0" bIns="0">
            <a:normAutofit/>
          </a:bodyPr>
          <a:lstStyle>
            <a:lvl1pPr marL="0" indent="0" defTabSz="309563">
              <a:spcBef>
                <a:spcPts val="0"/>
              </a:spcBef>
              <a:buSzTx/>
              <a:buFontTx/>
              <a:buNone/>
              <a:defRPr sz="1500">
                <a:solidFill>
                  <a:srgbClr val="747474"/>
                </a:solidFill>
                <a:latin typeface="Helvetica Neue"/>
                <a:ea typeface="Helvetica Neue"/>
                <a:cs typeface="Helvetica Neue"/>
                <a:sym typeface="Helvetica Neue"/>
              </a:defRPr>
            </a:lvl1pPr>
            <a:lvl2pPr marL="0" indent="85725" defTabSz="309563">
              <a:spcBef>
                <a:spcPts val="0"/>
              </a:spcBef>
              <a:buSzTx/>
              <a:buFontTx/>
              <a:buNone/>
              <a:defRPr sz="1500">
                <a:solidFill>
                  <a:srgbClr val="747474"/>
                </a:solidFill>
                <a:latin typeface="Helvetica Neue"/>
                <a:ea typeface="Helvetica Neue"/>
                <a:cs typeface="Helvetica Neue"/>
                <a:sym typeface="Helvetica Neue"/>
              </a:defRPr>
            </a:lvl2pPr>
            <a:lvl3pPr marL="0" indent="171450" defTabSz="309563">
              <a:spcBef>
                <a:spcPts val="0"/>
              </a:spcBef>
              <a:buSzTx/>
              <a:buFontTx/>
              <a:buNone/>
              <a:defRPr sz="1500">
                <a:solidFill>
                  <a:srgbClr val="747474"/>
                </a:solidFill>
                <a:latin typeface="Helvetica Neue"/>
                <a:ea typeface="Helvetica Neue"/>
                <a:cs typeface="Helvetica Neue"/>
                <a:sym typeface="Helvetica Neue"/>
              </a:defRPr>
            </a:lvl3pPr>
            <a:lvl4pPr marL="0" indent="257175" defTabSz="309563">
              <a:spcBef>
                <a:spcPts val="0"/>
              </a:spcBef>
              <a:buSzTx/>
              <a:buFontTx/>
              <a:buNone/>
              <a:defRPr sz="1500">
                <a:solidFill>
                  <a:srgbClr val="747474"/>
                </a:solidFill>
                <a:latin typeface="Helvetica Neue"/>
                <a:ea typeface="Helvetica Neue"/>
                <a:cs typeface="Helvetica Neue"/>
                <a:sym typeface="Helvetica Neue"/>
              </a:defRPr>
            </a:lvl4pPr>
            <a:lvl5pPr marL="0" indent="342900" defTabSz="309563">
              <a:spcBef>
                <a:spcPts val="0"/>
              </a:spcBef>
              <a:buSzTx/>
              <a:buFontTx/>
              <a:buNone/>
              <a:defRPr sz="1500">
                <a:solidFill>
                  <a:srgbClr val="747474"/>
                </a:solidFill>
                <a:latin typeface="Helvetica Neue"/>
                <a:ea typeface="Helvetica Neue"/>
                <a:cs typeface="Helvetica Neue"/>
                <a:sym typeface="Helvetica Neue"/>
              </a:defRPr>
            </a:lvl5pPr>
          </a:lstStyle>
          <a:p>
            <a:pPr lvl="0">
              <a:defRPr sz="1800">
                <a:solidFill>
                  <a:srgbClr val="000000"/>
                </a:solidFill>
              </a:defRPr>
            </a:pPr>
            <a:r>
              <a:rPr sz="1500">
                <a:solidFill>
                  <a:srgbClr val="747474"/>
                </a:solidFill>
              </a:rPr>
              <a:t>Body Level One</a:t>
            </a:r>
          </a:p>
          <a:p>
            <a:pPr lvl="1">
              <a:defRPr sz="1800">
                <a:solidFill>
                  <a:srgbClr val="000000"/>
                </a:solidFill>
              </a:defRPr>
            </a:pPr>
            <a:r>
              <a:rPr sz="1500">
                <a:solidFill>
                  <a:srgbClr val="747474"/>
                </a:solidFill>
              </a:rPr>
              <a:t>Body Level Two</a:t>
            </a:r>
          </a:p>
          <a:p>
            <a:pPr lvl="2">
              <a:defRPr sz="1800">
                <a:solidFill>
                  <a:srgbClr val="000000"/>
                </a:solidFill>
              </a:defRPr>
            </a:pPr>
            <a:r>
              <a:rPr sz="1500">
                <a:solidFill>
                  <a:srgbClr val="747474"/>
                </a:solidFill>
              </a:rPr>
              <a:t>Body Level Three</a:t>
            </a:r>
          </a:p>
          <a:p>
            <a:pPr lvl="3">
              <a:defRPr sz="1800">
                <a:solidFill>
                  <a:srgbClr val="000000"/>
                </a:solidFill>
              </a:defRPr>
            </a:pPr>
            <a:r>
              <a:rPr sz="1500">
                <a:solidFill>
                  <a:srgbClr val="747474"/>
                </a:solidFill>
              </a:rPr>
              <a:t>Body Level Four</a:t>
            </a:r>
          </a:p>
          <a:p>
            <a:pPr lvl="4">
              <a:defRPr sz="1800">
                <a:solidFill>
                  <a:srgbClr val="000000"/>
                </a:solidFill>
              </a:defRPr>
            </a:pPr>
            <a:r>
              <a:rPr sz="1500">
                <a:solidFill>
                  <a:srgbClr val="747474"/>
                </a:solidFill>
              </a:rPr>
              <a:t>Body Level Five</a:t>
            </a:r>
          </a:p>
        </p:txBody>
      </p:sp>
    </p:spTree>
    <p:extLst>
      <p:ext uri="{BB962C8B-B14F-4D97-AF65-F5344CB8AC3E}">
        <p14:creationId xmlns:p14="http://schemas.microsoft.com/office/powerpoint/2010/main" val="26910229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2341" y="899"/>
            <a:ext cx="2011680" cy="1555697"/>
          </a:xfrm>
          <a:prstGeom prst="rect">
            <a:avLst/>
          </a:prstGeom>
        </p:spPr>
      </p:pic>
      <p:sp>
        <p:nvSpPr>
          <p:cNvPr id="8" name="Rectangle 7"/>
          <p:cNvSpPr/>
          <p:nvPr userDrawn="1"/>
        </p:nvSpPr>
        <p:spPr>
          <a:xfrm>
            <a:off x="0" y="3191188"/>
            <a:ext cx="9144000" cy="3666811"/>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91000" y="1524000"/>
            <a:ext cx="5303520" cy="5303520"/>
          </a:xfrm>
          <a:prstGeom prst="rect">
            <a:avLst/>
          </a:prstGeom>
        </p:spPr>
      </p:pic>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609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2064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F59F20"/>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
        <p:nvSpPr>
          <p:cNvPr id="19" name="Rectangle 18"/>
          <p:cNvSpPr/>
          <p:nvPr userDrawn="1"/>
        </p:nvSpPr>
        <p:spPr>
          <a:xfrm>
            <a:off x="0" y="6675120"/>
            <a:ext cx="9144000" cy="182880"/>
          </a:xfrm>
          <a:prstGeom prst="rect">
            <a:avLst/>
          </a:prstGeom>
          <a:solidFill>
            <a:srgbClr val="006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21480" y="1706880"/>
            <a:ext cx="5303520" cy="530352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83200" y="1526880"/>
            <a:ext cx="5303520" cy="5303520"/>
          </a:xfrm>
          <a:prstGeom prst="rect">
            <a:avLst/>
          </a:prstGeom>
          <a:noFill/>
          <a:effectLst/>
        </p:spPr>
      </p:pic>
    </p:spTree>
    <p:extLst>
      <p:ext uri="{BB962C8B-B14F-4D97-AF65-F5344CB8AC3E}">
        <p14:creationId xmlns:p14="http://schemas.microsoft.com/office/powerpoint/2010/main" val="91476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34000" y="155081"/>
            <a:ext cx="3017520" cy="2892919"/>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191000" y="3191188"/>
            <a:ext cx="5303520" cy="3636331"/>
          </a:xfrm>
          <a:prstGeom prst="rect">
            <a:avLst/>
          </a:prstGeom>
        </p:spPr>
      </p:pic>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7725" y="1"/>
            <a:ext cx="1319047" cy="1020062"/>
          </a:xfrm>
          <a:prstGeom prst="rect">
            <a:avLst/>
          </a:prstGeom>
        </p:spPr>
      </p:pic>
    </p:spTree>
    <p:extLst>
      <p:ext uri="{BB962C8B-B14F-4D97-AF65-F5344CB8AC3E}">
        <p14:creationId xmlns:p14="http://schemas.microsoft.com/office/powerpoint/2010/main" val="30280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25" y="1371600"/>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191000" y="3191188"/>
            <a:ext cx="5303520" cy="3636331"/>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7725" y="1"/>
            <a:ext cx="1319047" cy="1020062"/>
          </a:xfrm>
          <a:prstGeom prst="rect">
            <a:avLst/>
          </a:prstGeom>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19400" y="98552"/>
            <a:ext cx="822960" cy="822960"/>
          </a:xfrm>
          <a:prstGeom prst="rect">
            <a:avLst/>
          </a:prstGeom>
        </p:spPr>
      </p:pic>
      <p:pic>
        <p:nvPicPr>
          <p:cNvPr id="15" name="Picture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20465" y="98552"/>
            <a:ext cx="822960" cy="822960"/>
          </a:xfrm>
          <a:prstGeom prst="rect">
            <a:avLst/>
          </a:prstGeom>
        </p:spPr>
      </p:pic>
      <p:pic>
        <p:nvPicPr>
          <p:cNvPr id="16" name="Picture 1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663440" y="98552"/>
            <a:ext cx="822960" cy="822960"/>
          </a:xfrm>
          <a:prstGeom prst="rect">
            <a:avLst/>
          </a:prstGeom>
        </p:spPr>
      </p:pic>
      <p:pic>
        <p:nvPicPr>
          <p:cNvPr id="12" name="Picture 1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577840" y="98552"/>
            <a:ext cx="822960" cy="822960"/>
          </a:xfrm>
          <a:prstGeom prst="rect">
            <a:avLst/>
          </a:prstGeom>
        </p:spPr>
      </p:pic>
      <p:pic>
        <p:nvPicPr>
          <p:cNvPr id="17" name="Picture 1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92240" y="98552"/>
            <a:ext cx="822960" cy="822960"/>
          </a:xfrm>
          <a:prstGeom prst="rect">
            <a:avLst/>
          </a:prstGeom>
        </p:spPr>
      </p:pic>
      <p:pic>
        <p:nvPicPr>
          <p:cNvPr id="18" name="Picture 1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06640" y="98552"/>
            <a:ext cx="822960" cy="822960"/>
          </a:xfrm>
          <a:prstGeom prst="rect">
            <a:avLst/>
          </a:prstGeom>
        </p:spPr>
      </p:pic>
    </p:spTree>
    <p:extLst>
      <p:ext uri="{BB962C8B-B14F-4D97-AF65-F5344CB8AC3E}">
        <p14:creationId xmlns:p14="http://schemas.microsoft.com/office/powerpoint/2010/main" val="307507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4600" y="3657600"/>
            <a:ext cx="2010106" cy="1554480"/>
          </a:xfrm>
          <a:prstGeom prst="rect">
            <a:avLst/>
          </a:prstGeom>
        </p:spPr>
      </p:pic>
      <p:sp>
        <p:nvSpPr>
          <p:cNvPr id="8" name="Rectangle 7"/>
          <p:cNvSpPr/>
          <p:nvPr userDrawn="1"/>
        </p:nvSpPr>
        <p:spPr>
          <a:xfrm>
            <a:off x="0" y="3191189"/>
            <a:ext cx="9144000" cy="365760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25" y="1483634"/>
            <a:ext cx="3815825" cy="1183366"/>
          </a:xfrm>
          <a:prstGeom prst="rect">
            <a:avLst/>
          </a:prstGeom>
        </p:spPr>
      </p:pic>
      <p:sp>
        <p:nvSpPr>
          <p:cNvPr id="2" name="Title 1"/>
          <p:cNvSpPr>
            <a:spLocks noGrp="1"/>
          </p:cNvSpPr>
          <p:nvPr>
            <p:ph type="ctrTitle"/>
          </p:nvPr>
        </p:nvSpPr>
        <p:spPr>
          <a:xfrm>
            <a:off x="914400" y="3787775"/>
            <a:ext cx="7315200" cy="12414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4953000"/>
            <a:ext cx="7315200" cy="762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191000" y="3191188"/>
            <a:ext cx="5303520" cy="3636331"/>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7725" y="1"/>
            <a:ext cx="1319047" cy="1020062"/>
          </a:xfrm>
          <a:prstGeom prst="rect">
            <a:avLst/>
          </a:prstGeom>
        </p:spPr>
      </p:pic>
      <p:pic>
        <p:nvPicPr>
          <p:cNvPr id="19" name="Picture 1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43400" y="76200"/>
            <a:ext cx="4114800" cy="975533"/>
          </a:xfrm>
          <a:prstGeom prst="rect">
            <a:avLst/>
          </a:prstGeom>
        </p:spPr>
      </p:pic>
    </p:spTree>
    <p:extLst>
      <p:ext uri="{BB962C8B-B14F-4D97-AF65-F5344CB8AC3E}">
        <p14:creationId xmlns:p14="http://schemas.microsoft.com/office/powerpoint/2010/main" val="393184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100000">
              <a:srgbClr val="EEEBE9">
                <a:lumMod val="100000"/>
              </a:srgbClr>
            </a:gs>
            <a:gs pos="2000">
              <a:srgbClr val="EEEBE9">
                <a:lumMod val="14000"/>
                <a:lumOff val="86000"/>
              </a:srgbClr>
            </a:gs>
          </a:gsLst>
          <a:lin ang="27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7939" y="6026696"/>
            <a:ext cx="1452027" cy="450304"/>
          </a:xfrm>
          <a:prstGeom prst="rect">
            <a:avLst/>
          </a:prstGeom>
        </p:spPr>
      </p:pic>
      <p:sp>
        <p:nvSpPr>
          <p:cNvPr id="2" name="Title 1"/>
          <p:cNvSpPr>
            <a:spLocks noGrp="1"/>
          </p:cNvSpPr>
          <p:nvPr>
            <p:ph type="title"/>
          </p:nvPr>
        </p:nvSpPr>
        <p:spPr/>
        <p:txBody>
          <a:bodyPr>
            <a:normAutofit/>
          </a:bodyPr>
          <a:lstStyle>
            <a:lvl1pPr>
              <a:defRPr sz="4400" b="1">
                <a:solidFill>
                  <a:srgbClr val="F59F2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664D"/>
              </a:buClr>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
        <p:nvSpPr>
          <p:cNvPr id="19" name="Rectangle 18"/>
          <p:cNvSpPr/>
          <p:nvPr userDrawn="1"/>
        </p:nvSpPr>
        <p:spPr>
          <a:xfrm>
            <a:off x="0" y="6675120"/>
            <a:ext cx="9144000" cy="182880"/>
          </a:xfrm>
          <a:prstGeom prst="rect">
            <a:avLst/>
          </a:prstGeom>
          <a:solidFill>
            <a:srgbClr val="F59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21480" y="1706880"/>
            <a:ext cx="5303520" cy="530352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83200" y="1526880"/>
            <a:ext cx="5303520" cy="5303520"/>
          </a:xfrm>
          <a:prstGeom prst="rect">
            <a:avLst/>
          </a:prstGeom>
          <a:noFill/>
          <a:effectLst/>
        </p:spPr>
      </p:pic>
    </p:spTree>
    <p:extLst>
      <p:ext uri="{BB962C8B-B14F-4D97-AF65-F5344CB8AC3E}">
        <p14:creationId xmlns:p14="http://schemas.microsoft.com/office/powerpoint/2010/main" val="100630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6D07A-5560-41B9-A890-98B2CA3DB36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310316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6D07A-5560-41B9-A890-98B2CA3DB36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32F8-23E7-4B82-A001-9712215DB574}" type="slidenum">
              <a:rPr lang="en-US" smtClean="0"/>
              <a:t>‹#›</a:t>
            </a:fld>
            <a:endParaRPr lang="en-US"/>
          </a:p>
        </p:txBody>
      </p:sp>
    </p:spTree>
    <p:extLst>
      <p:ext uri="{BB962C8B-B14F-4D97-AF65-F5344CB8AC3E}">
        <p14:creationId xmlns:p14="http://schemas.microsoft.com/office/powerpoint/2010/main" val="6717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6D07A-5560-41B9-A890-98B2CA3DB369}"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332F8-23E7-4B82-A001-9712215DB574}" type="slidenum">
              <a:rPr lang="en-US" smtClean="0"/>
              <a:t>‹#›</a:t>
            </a:fld>
            <a:endParaRPr lang="en-US"/>
          </a:p>
        </p:txBody>
      </p:sp>
    </p:spTree>
    <p:extLst>
      <p:ext uri="{BB962C8B-B14F-4D97-AF65-F5344CB8AC3E}">
        <p14:creationId xmlns:p14="http://schemas.microsoft.com/office/powerpoint/2010/main" val="8429620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2" r:id="rId5"/>
    <p:sldLayoutId id="2147483664" r:id="rId6"/>
    <p:sldLayoutId id="2147483661"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38/nature14016"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Climate and Health</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December 2015</a:t>
            </a:r>
          </a:p>
          <a:p>
            <a:r>
              <a:rPr lang="en-US" dirty="0" smtClean="0"/>
              <a:t>Materials for Practice </a:t>
            </a:r>
            <a:r>
              <a:rPr lang="en-US" dirty="0" err="1" smtClean="0"/>
              <a:t>Greenhealth</a:t>
            </a:r>
            <a:r>
              <a:rPr lang="en-US" dirty="0" smtClean="0"/>
              <a:t> members ONLY</a:t>
            </a:r>
            <a:endParaRPr lang="en-US" dirty="0"/>
          </a:p>
        </p:txBody>
      </p:sp>
    </p:spTree>
    <p:extLst>
      <p:ext uri="{BB962C8B-B14F-4D97-AF65-F5344CB8AC3E}">
        <p14:creationId xmlns:p14="http://schemas.microsoft.com/office/powerpoint/2010/main" val="511322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a:t>
            </a:r>
            <a:r>
              <a:rPr lang="en-US" b="1" dirty="0"/>
              <a:t>is U.S. electricity generation by energy source?</a:t>
            </a:r>
            <a:br>
              <a:rPr lang="en-US" b="1"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In </a:t>
            </a:r>
            <a:r>
              <a:rPr lang="en-US" dirty="0"/>
              <a:t>2013, the United </a:t>
            </a:r>
            <a:r>
              <a:rPr lang="en-US" dirty="0" smtClean="0"/>
              <a:t>States, about </a:t>
            </a:r>
            <a:r>
              <a:rPr lang="en-US" dirty="0"/>
              <a:t>67% of the electricity generated was from fossil fuel (coal, natural gas, and petroleum</a:t>
            </a:r>
            <a:r>
              <a:rPr lang="en-US" dirty="0" smtClean="0"/>
              <a:t>).</a:t>
            </a:r>
          </a:p>
          <a:p>
            <a:pPr marL="0" indent="0">
              <a:buNone/>
            </a:pPr>
            <a:endParaRPr lang="en-US" dirty="0" smtClean="0"/>
          </a:p>
          <a:p>
            <a:r>
              <a:rPr lang="en-US" b="1" dirty="0" smtClean="0"/>
              <a:t>Coal </a:t>
            </a:r>
            <a:r>
              <a:rPr lang="en-US" b="1" dirty="0"/>
              <a:t>39%</a:t>
            </a:r>
          </a:p>
          <a:p>
            <a:r>
              <a:rPr lang="en-US" dirty="0"/>
              <a:t>Natural Gas 27%</a:t>
            </a:r>
          </a:p>
          <a:p>
            <a:r>
              <a:rPr lang="en-US" dirty="0"/>
              <a:t>Nuclear 19%</a:t>
            </a:r>
          </a:p>
          <a:p>
            <a:r>
              <a:rPr lang="en-US" dirty="0"/>
              <a:t>Hydropower 7%</a:t>
            </a:r>
          </a:p>
          <a:p>
            <a:r>
              <a:rPr lang="en-US" dirty="0"/>
              <a:t>Other Renewable 6% </a:t>
            </a:r>
          </a:p>
          <a:p>
            <a:pPr lvl="1"/>
            <a:r>
              <a:rPr lang="en-US" sz="3200" dirty="0"/>
              <a:t>Biomass 1.48%</a:t>
            </a:r>
          </a:p>
          <a:p>
            <a:pPr lvl="1"/>
            <a:r>
              <a:rPr lang="en-US" sz="3200" dirty="0"/>
              <a:t>Geothermal 0.41%</a:t>
            </a:r>
          </a:p>
          <a:p>
            <a:pPr lvl="1"/>
            <a:r>
              <a:rPr lang="en-US" sz="3200" dirty="0"/>
              <a:t>Solar 0.23%</a:t>
            </a:r>
          </a:p>
          <a:p>
            <a:pPr lvl="1"/>
            <a:r>
              <a:rPr lang="en-US" sz="3200" dirty="0"/>
              <a:t>Wind 4.13%</a:t>
            </a:r>
          </a:p>
          <a:p>
            <a:r>
              <a:rPr lang="en-US" dirty="0"/>
              <a:t>Petroleum 1%</a:t>
            </a:r>
          </a:p>
          <a:p>
            <a:r>
              <a:rPr lang="en-US" dirty="0"/>
              <a:t>Other Gases &lt; 1</a:t>
            </a:r>
            <a:r>
              <a:rPr lang="en-US" dirty="0" smtClean="0"/>
              <a:t>%</a:t>
            </a:r>
          </a:p>
          <a:p>
            <a:pPr marL="0" indent="0">
              <a:buNone/>
            </a:pPr>
            <a:endParaRPr lang="en-US" dirty="0" smtClean="0"/>
          </a:p>
          <a:p>
            <a:pPr marL="0" indent="0">
              <a:buNone/>
            </a:pPr>
            <a:r>
              <a:rPr lang="en-US" sz="2900" i="1" dirty="0" smtClean="0"/>
              <a:t>*Source: U.S</a:t>
            </a:r>
            <a:r>
              <a:rPr lang="en-US" sz="2900" i="1" dirty="0"/>
              <a:t>. Energy Information Administration</a:t>
            </a:r>
          </a:p>
          <a:p>
            <a:endParaRPr lang="en-US" dirty="0"/>
          </a:p>
        </p:txBody>
      </p:sp>
    </p:spTree>
    <p:extLst>
      <p:ext uri="{BB962C8B-B14F-4D97-AF65-F5344CB8AC3E}">
        <p14:creationId xmlns:p14="http://schemas.microsoft.com/office/powerpoint/2010/main" val="85658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Health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1672" y="3362214"/>
            <a:ext cx="8922328" cy="3422263"/>
          </a:xfrm>
        </p:spPr>
      </p:pic>
      <p:sp>
        <p:nvSpPr>
          <p:cNvPr id="5" name="TextBox 4"/>
          <p:cNvSpPr txBox="1"/>
          <p:nvPr/>
        </p:nvSpPr>
        <p:spPr>
          <a:xfrm>
            <a:off x="228600" y="1371607"/>
            <a:ext cx="8458200"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With the </a:t>
            </a:r>
            <a:r>
              <a:rPr lang="en-US" sz="3200" dirty="0"/>
              <a:t>highest carbon content of all the fossil fuels, carbon dioxide emissions from coal combustion represented 24.5 percent of total U.S. greenhouse gas emissions in 2012</a:t>
            </a:r>
            <a:r>
              <a:rPr lang="en-US" sz="3200" dirty="0" smtClean="0"/>
              <a:t>.</a:t>
            </a:r>
            <a:endParaRPr lang="en-US" sz="3200" dirty="0"/>
          </a:p>
        </p:txBody>
      </p:sp>
    </p:spTree>
    <p:extLst>
      <p:ext uri="{BB962C8B-B14F-4D97-AF65-F5344CB8AC3E}">
        <p14:creationId xmlns:p14="http://schemas.microsoft.com/office/powerpoint/2010/main" val="131807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17" y="139812"/>
            <a:ext cx="8229600" cy="932071"/>
          </a:xfrm>
        </p:spPr>
        <p:txBody>
          <a:bodyPr>
            <a:normAutofit/>
          </a:bodyPr>
          <a:lstStyle/>
          <a:p>
            <a:r>
              <a:rPr lang="en-US" sz="2000" b="1" dirty="0" smtClean="0"/>
              <a:t>88% of Coal Reserves will have to be left in the ground to stay</a:t>
            </a:r>
            <a:br>
              <a:rPr lang="en-US" sz="2000" b="1" dirty="0" smtClean="0"/>
            </a:br>
            <a:r>
              <a:rPr lang="en-US" sz="2000" b="1" dirty="0" smtClean="0"/>
              <a:t> under 2 degrees of warming</a:t>
            </a:r>
            <a:br>
              <a:rPr lang="en-US" sz="2000" b="1" dirty="0" smtClean="0"/>
            </a:br>
            <a:r>
              <a:rPr lang="en-US" sz="1400" b="1" dirty="0" smtClean="0"/>
              <a:t>Source: </a:t>
            </a:r>
            <a:r>
              <a:rPr lang="en-US" sz="1400" dirty="0" err="1" smtClean="0"/>
              <a:t>Rosamund</a:t>
            </a:r>
            <a:r>
              <a:rPr lang="en-US" sz="1400" dirty="0" smtClean="0"/>
              <a:t> </a:t>
            </a:r>
            <a:r>
              <a:rPr lang="en-US" sz="1400" dirty="0"/>
              <a:t>Pearce, Carbon Brief derived from </a:t>
            </a:r>
            <a:r>
              <a:rPr lang="en-US" sz="1400" dirty="0" err="1"/>
              <a:t>McGlade</a:t>
            </a:r>
            <a:r>
              <a:rPr lang="en-US" sz="1400" dirty="0"/>
              <a:t> et al. (</a:t>
            </a:r>
            <a:r>
              <a:rPr lang="en-US" sz="1400" dirty="0">
                <a:hlinkClick r:id="rId3"/>
              </a:rPr>
              <a:t>2014</a:t>
            </a:r>
            <a:r>
              <a:rPr lang="en-US" sz="1400" dirty="0"/>
              <a:t>)</a:t>
            </a:r>
            <a:endParaRPr lang="en-US" sz="1400" b="1" dirty="0"/>
          </a:p>
        </p:txBody>
      </p:sp>
      <p:pic>
        <p:nvPicPr>
          <p:cNvPr id="4"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550417" y="1246644"/>
            <a:ext cx="8229600" cy="5263999"/>
          </a:xfrm>
        </p:spPr>
      </p:pic>
    </p:spTree>
    <p:extLst>
      <p:ext uri="{BB962C8B-B14F-4D97-AF65-F5344CB8AC3E}">
        <p14:creationId xmlns:p14="http://schemas.microsoft.com/office/powerpoint/2010/main" val="203394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Estimated </a:t>
            </a:r>
            <a:r>
              <a:rPr lang="en-US" b="1" dirty="0"/>
              <a:t>health effects from U.S. coal-fired power plant emissions</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a:t>
            </a:r>
            <a:r>
              <a:rPr lang="en-US" dirty="0"/>
              <a:t>2010 study by the Clean Air Task Force estimated that </a:t>
            </a:r>
            <a:r>
              <a:rPr lang="en-US" dirty="0" smtClean="0"/>
              <a:t>in the US on an annual basis, air </a:t>
            </a:r>
            <a:r>
              <a:rPr lang="en-US" dirty="0"/>
              <a:t>pollution from coal-fired power plants accounts for more </a:t>
            </a:r>
            <a:r>
              <a:rPr lang="en-US" dirty="0" smtClean="0"/>
              <a:t>than:</a:t>
            </a:r>
          </a:p>
          <a:p>
            <a:pPr marL="0" indent="0">
              <a:buNone/>
            </a:pPr>
            <a:endParaRPr lang="en-US" dirty="0" smtClean="0"/>
          </a:p>
          <a:p>
            <a:r>
              <a:rPr lang="en-US" dirty="0" smtClean="0"/>
              <a:t> </a:t>
            </a:r>
            <a:r>
              <a:rPr lang="en-US" dirty="0"/>
              <a:t>13,000 premature </a:t>
            </a:r>
            <a:r>
              <a:rPr lang="en-US" dirty="0" smtClean="0"/>
              <a:t>deaths </a:t>
            </a:r>
          </a:p>
          <a:p>
            <a:r>
              <a:rPr lang="en-US" dirty="0" smtClean="0"/>
              <a:t>20,000 </a:t>
            </a:r>
            <a:r>
              <a:rPr lang="en-US" dirty="0"/>
              <a:t>heart </a:t>
            </a:r>
            <a:r>
              <a:rPr lang="en-US" dirty="0" smtClean="0"/>
              <a:t>attacks </a:t>
            </a:r>
          </a:p>
          <a:p>
            <a:r>
              <a:rPr lang="en-US" dirty="0" smtClean="0"/>
              <a:t>1.6 </a:t>
            </a:r>
            <a:r>
              <a:rPr lang="en-US" dirty="0"/>
              <a:t>million lost </a:t>
            </a:r>
            <a:r>
              <a:rPr lang="en-US" dirty="0" smtClean="0"/>
              <a:t>workdays</a:t>
            </a:r>
          </a:p>
          <a:p>
            <a:r>
              <a:rPr lang="en-US" dirty="0" smtClean="0"/>
              <a:t>The </a:t>
            </a:r>
            <a:r>
              <a:rPr lang="en-US" dirty="0"/>
              <a:t>total monetary cost of these health impacts is over $100 billion annually. </a:t>
            </a:r>
            <a:endParaRPr lang="en-US" dirty="0" smtClean="0"/>
          </a:p>
          <a:p>
            <a:pPr marL="0" indent="0">
              <a:buNone/>
            </a:pPr>
            <a:endParaRPr lang="en-US" dirty="0" smtClean="0"/>
          </a:p>
          <a:p>
            <a:pPr marL="0" indent="0">
              <a:buNone/>
            </a:pPr>
            <a:endParaRPr lang="en-US" dirty="0"/>
          </a:p>
          <a:p>
            <a:pPr marL="0" indent="0">
              <a:buNone/>
            </a:pPr>
            <a:r>
              <a:rPr lang="en-US" sz="1300" dirty="0" smtClean="0"/>
              <a:t>Source: Schneider</a:t>
            </a:r>
            <a:r>
              <a:rPr lang="en-US" sz="1300" dirty="0"/>
              <a:t>, C., and Jonathan Banks. 2010. </a:t>
            </a:r>
            <a:r>
              <a:rPr lang="en-US" sz="1300" i="1" dirty="0"/>
              <a:t>The Toll From Coal: An Updated Assessment of Death and Disease from America’s Dirtiest Energy Source</a:t>
            </a:r>
            <a:r>
              <a:rPr lang="en-US" sz="1300" dirty="0"/>
              <a:t>. Clean Air Task Force, September</a:t>
            </a:r>
            <a:r>
              <a:rPr lang="en-US" sz="1300" dirty="0" smtClean="0"/>
              <a:t>.</a:t>
            </a:r>
            <a:endParaRPr lang="en-US" sz="1300" dirty="0"/>
          </a:p>
        </p:txBody>
      </p:sp>
    </p:spTree>
    <p:extLst>
      <p:ext uri="{BB962C8B-B14F-4D97-AF65-F5344CB8AC3E}">
        <p14:creationId xmlns:p14="http://schemas.microsoft.com/office/powerpoint/2010/main" val="421418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p:txBody>
          <a:bodyPr/>
          <a:lstStyle/>
          <a:p>
            <a:r>
              <a:rPr lang="en-US" dirty="0" smtClean="0"/>
              <a:t>1. Energy Efficiency</a:t>
            </a:r>
          </a:p>
          <a:p>
            <a:r>
              <a:rPr lang="en-US" dirty="0" smtClean="0"/>
              <a:t>2. Renewables</a:t>
            </a:r>
          </a:p>
          <a:p>
            <a:r>
              <a:rPr lang="en-US" dirty="0" smtClean="0"/>
              <a:t>3. Greenhouse Gas (GHG) emission tracking and reduction</a:t>
            </a:r>
            <a:endParaRPr lang="en-US" dirty="0"/>
          </a:p>
        </p:txBody>
      </p:sp>
    </p:spTree>
    <p:extLst>
      <p:ext uri="{BB962C8B-B14F-4D97-AF65-F5344CB8AC3E}">
        <p14:creationId xmlns:p14="http://schemas.microsoft.com/office/powerpoint/2010/main" val="386812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Healthier Hospitals Leaner Energy</a:t>
            </a:r>
            <a:endParaRPr lang="en-US" dirty="0"/>
          </a:p>
        </p:txBody>
      </p:sp>
      <p:sp>
        <p:nvSpPr>
          <p:cNvPr id="3" name="Content Placeholder 2"/>
          <p:cNvSpPr>
            <a:spLocks noGrp="1"/>
          </p:cNvSpPr>
          <p:nvPr>
            <p:ph idx="1"/>
          </p:nvPr>
        </p:nvSpPr>
        <p:spPr>
          <a:xfrm>
            <a:off x="457200" y="1265237"/>
            <a:ext cx="8229600" cy="4525963"/>
          </a:xfrm>
        </p:spPr>
        <p:txBody>
          <a:bodyPr/>
          <a:lstStyle/>
          <a:p>
            <a:r>
              <a:rPr lang="en-US" dirty="0" smtClean="0"/>
              <a:t>Level 1: Reduce GHGs by decreasing energy use by </a:t>
            </a:r>
            <a:r>
              <a:rPr lang="en-US" b="1" dirty="0" smtClean="0"/>
              <a:t>3% </a:t>
            </a:r>
            <a:r>
              <a:rPr lang="en-US" dirty="0" smtClean="0"/>
              <a:t>from baseline</a:t>
            </a:r>
          </a:p>
          <a:p>
            <a:r>
              <a:rPr lang="en-US" dirty="0" smtClean="0"/>
              <a:t>Level 2: </a:t>
            </a:r>
            <a:r>
              <a:rPr lang="en-US" dirty="0"/>
              <a:t>Reduce GHGs by decreasing energy use by </a:t>
            </a:r>
            <a:r>
              <a:rPr lang="en-US" b="1" dirty="0" smtClean="0"/>
              <a:t>5% </a:t>
            </a:r>
            <a:r>
              <a:rPr lang="en-US" dirty="0"/>
              <a:t>from </a:t>
            </a:r>
            <a:r>
              <a:rPr lang="en-US" dirty="0" smtClean="0"/>
              <a:t>baseline</a:t>
            </a:r>
          </a:p>
          <a:p>
            <a:r>
              <a:rPr lang="en-US" dirty="0" smtClean="0"/>
              <a:t>Level 3: </a:t>
            </a:r>
            <a:r>
              <a:rPr lang="en-US" dirty="0"/>
              <a:t>Reduce GHGs by decreasing energy use by </a:t>
            </a:r>
            <a:r>
              <a:rPr lang="en-US" b="1" dirty="0" smtClean="0"/>
              <a:t>10% </a:t>
            </a:r>
            <a:r>
              <a:rPr lang="en-US" dirty="0"/>
              <a:t>from baseline</a:t>
            </a:r>
          </a:p>
          <a:p>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5791200"/>
            <a:ext cx="18573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4419600"/>
            <a:ext cx="1681097" cy="217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18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 Challenge</a:t>
            </a:r>
            <a:endParaRPr lang="en-US" dirty="0"/>
          </a:p>
        </p:txBody>
      </p:sp>
      <p:sp>
        <p:nvSpPr>
          <p:cNvPr id="3" name="Content Placeholder 2"/>
          <p:cNvSpPr>
            <a:spLocks noGrp="1"/>
          </p:cNvSpPr>
          <p:nvPr>
            <p:ph idx="1"/>
          </p:nvPr>
        </p:nvSpPr>
        <p:spPr/>
        <p:txBody>
          <a:bodyPr/>
          <a:lstStyle/>
          <a:p>
            <a:r>
              <a:rPr lang="en-US" dirty="0" smtClean="0"/>
              <a:t>Coming soon to Practice </a:t>
            </a:r>
            <a:r>
              <a:rPr lang="en-US" dirty="0" err="1" smtClean="0"/>
              <a:t>Greenhealth</a:t>
            </a:r>
            <a:r>
              <a:rPr lang="en-US" dirty="0" smtClean="0"/>
              <a:t>!</a:t>
            </a:r>
            <a:endParaRPr lang="en-US" dirty="0"/>
          </a:p>
        </p:txBody>
      </p:sp>
      <p:pic>
        <p:nvPicPr>
          <p:cNvPr id="717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1000" y="2362200"/>
            <a:ext cx="8398396" cy="164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60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GHG Emissions Are Measured in Metric Tons of Carbon Dioxide Equivalent (MtCO</a:t>
            </a:r>
            <a:r>
              <a:rPr lang="en-US" sz="3200" baseline="-25000" dirty="0" smtClean="0"/>
              <a:t>2</a:t>
            </a:r>
            <a:r>
              <a:rPr lang="en-US" sz="3200" dirty="0" smtClean="0"/>
              <a:t>e)</a:t>
            </a:r>
          </a:p>
          <a:p>
            <a:r>
              <a:rPr lang="en-US" sz="3200" dirty="0" smtClean="0"/>
              <a:t>GHG = CO</a:t>
            </a:r>
            <a:r>
              <a:rPr lang="en-US" sz="3200" baseline="-25000" dirty="0" smtClean="0"/>
              <a:t>2</a:t>
            </a:r>
            <a:r>
              <a:rPr lang="en-US" sz="3200" dirty="0" smtClean="0"/>
              <a:t>  + N</a:t>
            </a:r>
            <a:r>
              <a:rPr lang="en-US" sz="3200" baseline="-25000" dirty="0" smtClean="0"/>
              <a:t>2</a:t>
            </a:r>
            <a:r>
              <a:rPr lang="en-US" sz="3200" dirty="0" smtClean="0"/>
              <a:t>O * GWP + CH</a:t>
            </a:r>
            <a:r>
              <a:rPr lang="en-US" sz="3200" baseline="-25000" dirty="0" smtClean="0"/>
              <a:t>4</a:t>
            </a:r>
            <a:r>
              <a:rPr lang="en-US" sz="3200" dirty="0" smtClean="0"/>
              <a:t>* GWP </a:t>
            </a:r>
          </a:p>
          <a:p>
            <a:pPr lvl="1"/>
            <a:r>
              <a:rPr lang="en-US" sz="2800" dirty="0" smtClean="0"/>
              <a:t>GWP = Global Warming Potential</a:t>
            </a:r>
          </a:p>
          <a:p>
            <a:r>
              <a:rPr lang="en-US" sz="3200" dirty="0" smtClean="0"/>
              <a:t>GHG Benchmarking and Reduction Challenges coming soon to Practice </a:t>
            </a:r>
            <a:r>
              <a:rPr lang="en-US" sz="3200" dirty="0" err="1" smtClean="0"/>
              <a:t>Greenhealth</a:t>
            </a:r>
            <a:endParaRPr lang="en-US" sz="3200" dirty="0" smtClean="0"/>
          </a:p>
          <a:p>
            <a:r>
              <a:rPr lang="en-US" sz="3200" dirty="0" smtClean="0"/>
              <a:t>GHG Emissions Are Categorized Into 3 Scopes</a:t>
            </a:r>
            <a:endParaRPr lang="en-US" sz="3200" dirty="0"/>
          </a:p>
        </p:txBody>
      </p:sp>
      <p:sp>
        <p:nvSpPr>
          <p:cNvPr id="2" name="Title 1"/>
          <p:cNvSpPr>
            <a:spLocks noGrp="1"/>
          </p:cNvSpPr>
          <p:nvPr>
            <p:ph type="title"/>
          </p:nvPr>
        </p:nvSpPr>
        <p:spPr>
          <a:xfrm>
            <a:off x="457200" y="274637"/>
            <a:ext cx="8305800" cy="1143000"/>
          </a:xfrm>
        </p:spPr>
        <p:txBody>
          <a:bodyPr>
            <a:noAutofit/>
          </a:bodyPr>
          <a:lstStyle/>
          <a:p>
            <a:r>
              <a:rPr lang="en-US" sz="4000" u="sng" dirty="0" smtClean="0"/>
              <a:t>What Are GHG Emissions?</a:t>
            </a:r>
            <a:endParaRPr lang="en-US" sz="4000" u="sng" dirty="0"/>
          </a:p>
        </p:txBody>
      </p:sp>
      <p:sp>
        <p:nvSpPr>
          <p:cNvPr id="4" name="Slide Number Placeholder 3"/>
          <p:cNvSpPr>
            <a:spLocks noGrp="1"/>
          </p:cNvSpPr>
          <p:nvPr>
            <p:ph type="sldNum" sz="quarter" idx="12"/>
          </p:nvPr>
        </p:nvSpPr>
        <p:spPr/>
        <p:txBody>
          <a:bodyPr/>
          <a:lstStyle/>
          <a:p>
            <a:fld id="{B6F15528-21DE-4FAA-801E-634DDDAF4B2B}" type="slidenum">
              <a:rPr lang="en-US" sz="2000" b="1" smtClean="0"/>
              <a:pPr/>
              <a:t>17</a:t>
            </a:fld>
            <a:endParaRPr lang="en-US" sz="2000" b="1" dirty="0"/>
          </a:p>
        </p:txBody>
      </p:sp>
    </p:spTree>
    <p:extLst>
      <p:ext uri="{BB962C8B-B14F-4D97-AF65-F5344CB8AC3E}">
        <p14:creationId xmlns:p14="http://schemas.microsoft.com/office/powerpoint/2010/main" val="32930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greenhouse-gas-medres-ver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z="2000" b="1" smtClean="0"/>
              <a:pPr/>
              <a:t>18</a:t>
            </a:fld>
            <a:endParaRPr lang="en-US" sz="2000" b="1" dirty="0"/>
          </a:p>
        </p:txBody>
      </p:sp>
    </p:spTree>
    <p:extLst>
      <p:ext uri="{BB962C8B-B14F-4D97-AF65-F5344CB8AC3E}">
        <p14:creationId xmlns:p14="http://schemas.microsoft.com/office/powerpoint/2010/main" val="43874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Climate Resilience for Health Care</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Developing and maintaining data on climate hazards and infrastructure vulnerabilities</a:t>
            </a:r>
          </a:p>
          <a:p>
            <a:r>
              <a:rPr lang="en-US" dirty="0"/>
              <a:t>Understanding the regulatory, design, and land use context of a facility’s location</a:t>
            </a:r>
          </a:p>
          <a:p>
            <a:r>
              <a:rPr lang="en-US" dirty="0"/>
              <a:t>Constructing or retrofitting infrastructure in manner that is both sustainable and better at withstanding future events</a:t>
            </a:r>
          </a:p>
          <a:p>
            <a:r>
              <a:rPr lang="en-US" dirty="0"/>
              <a:t>Prioritizing resilience measures for high priority, vulnerable functions and areas</a:t>
            </a:r>
          </a:p>
          <a:p>
            <a:r>
              <a:rPr lang="en-US" dirty="0"/>
              <a:t>Strengthening ecosystems and natural buffers to mitigate floods, storm surges, and other hazards to facilities</a:t>
            </a:r>
          </a:p>
          <a:p>
            <a:endParaRPr lang="en-US" dirty="0"/>
          </a:p>
        </p:txBody>
      </p:sp>
    </p:spTree>
    <p:extLst>
      <p:ext uri="{BB962C8B-B14F-4D97-AF65-F5344CB8AC3E}">
        <p14:creationId xmlns:p14="http://schemas.microsoft.com/office/powerpoint/2010/main" val="41324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95003" y="1600201"/>
            <a:ext cx="8870867" cy="4525963"/>
          </a:xfrm>
        </p:spPr>
        <p:txBody>
          <a:bodyPr>
            <a:normAutofit fontScale="77500" lnSpcReduction="20000"/>
          </a:bodyPr>
          <a:lstStyle/>
          <a:p>
            <a:r>
              <a:rPr lang="en-US" dirty="0" smtClean="0"/>
              <a:t>Background:</a:t>
            </a:r>
          </a:p>
          <a:p>
            <a:pPr lvl="1"/>
            <a:r>
              <a:rPr lang="en-US" dirty="0" smtClean="0"/>
              <a:t>Climate </a:t>
            </a:r>
            <a:r>
              <a:rPr lang="en-US" dirty="0" smtClean="0"/>
              <a:t>Change Science</a:t>
            </a:r>
          </a:p>
          <a:p>
            <a:pPr lvl="1"/>
            <a:r>
              <a:rPr lang="en-US" dirty="0" smtClean="0"/>
              <a:t>Health Impacts of </a:t>
            </a:r>
            <a:r>
              <a:rPr lang="en-US" dirty="0" smtClean="0"/>
              <a:t>Climate Change and Energy </a:t>
            </a:r>
            <a:r>
              <a:rPr lang="en-US" dirty="0" smtClean="0"/>
              <a:t>Sources</a:t>
            </a:r>
          </a:p>
          <a:p>
            <a:r>
              <a:rPr lang="en-US" dirty="0" smtClean="0"/>
              <a:t>Solutions: Mitigation</a:t>
            </a:r>
            <a:endParaRPr lang="en-US" dirty="0" smtClean="0"/>
          </a:p>
          <a:p>
            <a:pPr lvl="1"/>
            <a:r>
              <a:rPr lang="en-US" dirty="0" smtClean="0"/>
              <a:t>Energy </a:t>
            </a:r>
            <a:r>
              <a:rPr lang="en-US" dirty="0" smtClean="0"/>
              <a:t>Efficiency</a:t>
            </a:r>
          </a:p>
          <a:p>
            <a:pPr lvl="1"/>
            <a:r>
              <a:rPr lang="en-US" dirty="0" smtClean="0"/>
              <a:t>Renewables</a:t>
            </a:r>
          </a:p>
          <a:p>
            <a:pPr lvl="1"/>
            <a:r>
              <a:rPr lang="en-US" dirty="0"/>
              <a:t>Greenhouse Gas Emissions </a:t>
            </a:r>
            <a:r>
              <a:rPr lang="en-US" dirty="0" smtClean="0"/>
              <a:t>Benchmarking/Reduction</a:t>
            </a:r>
            <a:endParaRPr lang="en-US" dirty="0" smtClean="0"/>
          </a:p>
          <a:p>
            <a:r>
              <a:rPr lang="en-US" dirty="0" smtClean="0"/>
              <a:t>Solutions: Resilience</a:t>
            </a:r>
          </a:p>
          <a:p>
            <a:pPr lvl="1"/>
            <a:r>
              <a:rPr lang="en-US" dirty="0" smtClean="0"/>
              <a:t>Resilience Toolkit</a:t>
            </a:r>
            <a:endParaRPr lang="en-US" dirty="0" smtClean="0"/>
          </a:p>
          <a:p>
            <a:r>
              <a:rPr lang="en-US" dirty="0" smtClean="0"/>
              <a:t>Solutions: Leadership</a:t>
            </a:r>
          </a:p>
          <a:p>
            <a:pPr lvl="1"/>
            <a:r>
              <a:rPr lang="en-US" dirty="0" smtClean="0"/>
              <a:t>The </a:t>
            </a:r>
            <a:r>
              <a:rPr lang="en-US" dirty="0"/>
              <a:t>Health Care Sector’s </a:t>
            </a:r>
            <a:r>
              <a:rPr lang="en-US" dirty="0" smtClean="0"/>
              <a:t>Responsibility</a:t>
            </a:r>
            <a:endParaRPr lang="en-US" dirty="0" smtClean="0"/>
          </a:p>
          <a:p>
            <a:pPr lvl="1"/>
            <a:r>
              <a:rPr lang="en-US" dirty="0" smtClean="0"/>
              <a:t>HCWH Health Care Climate Council </a:t>
            </a:r>
          </a:p>
          <a:p>
            <a:pPr marL="0" indent="0">
              <a:buNone/>
            </a:pPr>
            <a:endParaRPr lang="en-US" dirty="0"/>
          </a:p>
        </p:txBody>
      </p:sp>
    </p:spTree>
    <p:extLst>
      <p:ext uri="{BB962C8B-B14F-4D97-AF65-F5344CB8AC3E}">
        <p14:creationId xmlns:p14="http://schemas.microsoft.com/office/powerpoint/2010/main" val="423455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406372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Climate Resilience Toolkit</a:t>
            </a:r>
            <a:endParaRPr lang="en-US" dirty="0"/>
          </a:p>
        </p:txBody>
      </p:sp>
      <p:sp>
        <p:nvSpPr>
          <p:cNvPr id="3" name="Content Placeholder 2"/>
          <p:cNvSpPr>
            <a:spLocks noGrp="1"/>
          </p:cNvSpPr>
          <p:nvPr>
            <p:ph idx="1"/>
          </p:nvPr>
        </p:nvSpPr>
        <p:spPr>
          <a:xfrm>
            <a:off x="4648200" y="1600200"/>
            <a:ext cx="4038600" cy="4525963"/>
          </a:xfrm>
        </p:spPr>
        <p:txBody>
          <a:bodyPr/>
          <a:lstStyle/>
          <a:p>
            <a:r>
              <a:rPr lang="en-US" dirty="0" smtClean="0"/>
              <a:t>Toolkit and checklists available to get started for hospital resilience planning</a:t>
            </a:r>
            <a:endParaRPr lang="en-US" dirty="0"/>
          </a:p>
        </p:txBody>
      </p:sp>
    </p:spTree>
    <p:extLst>
      <p:ext uri="{BB962C8B-B14F-4D97-AF65-F5344CB8AC3E}">
        <p14:creationId xmlns:p14="http://schemas.microsoft.com/office/powerpoint/2010/main" val="327677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Spaulding Rehab Hospital</a:t>
            </a:r>
            <a:endParaRPr lang="en-US" dirty="0"/>
          </a:p>
        </p:txBody>
      </p:sp>
      <p:sp>
        <p:nvSpPr>
          <p:cNvPr id="3" name="Content Placeholder 2"/>
          <p:cNvSpPr>
            <a:spLocks noGrp="1"/>
          </p:cNvSpPr>
          <p:nvPr>
            <p:ph idx="1"/>
          </p:nvPr>
        </p:nvSpPr>
        <p:spPr>
          <a:xfrm>
            <a:off x="420903" y="1447800"/>
            <a:ext cx="8229600" cy="3505200"/>
          </a:xfrm>
        </p:spPr>
        <p:txBody>
          <a:bodyPr>
            <a:normAutofit fontScale="70000" lnSpcReduction="20000"/>
          </a:bodyPr>
          <a:lstStyle/>
          <a:p>
            <a:r>
              <a:rPr lang="en-US" dirty="0"/>
              <a:t>A hospital of the future that is designed for resilience and an ability to continue operations in the event of extreme weather events and sea level rise or surge, as a result of climate change.</a:t>
            </a:r>
          </a:p>
          <a:p>
            <a:r>
              <a:rPr lang="en-US" dirty="0"/>
              <a:t>Remediation and redevelopment of a waterfront brownfield site reflects Spaulding's commitment to the "rehabilitation of people and place,” to the City of Boston, the community of Charlestown and the goal of providing access to water for therapeutic purposes.</a:t>
            </a:r>
          </a:p>
          <a:p>
            <a:r>
              <a:rPr lang="en-US" dirty="0"/>
              <a:t>Offered as a development site by the City of Boston, the hospital has become an exemplar of resilience strategy and planning.</a:t>
            </a:r>
          </a:p>
          <a:p>
            <a:r>
              <a:rPr lang="en-US" dirty="0"/>
              <a:t>Design integrates essential program requirements, a therapeutic environment, climate resilience and beauty.</a:t>
            </a:r>
          </a:p>
          <a:p>
            <a:endParaRPr lang="en-US" dirty="0"/>
          </a:p>
        </p:txBody>
      </p:sp>
      <p:pic>
        <p:nvPicPr>
          <p:cNvPr id="921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5600" y="4800600"/>
            <a:ext cx="3280207"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73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b="1" dirty="0" smtClean="0">
                <a:solidFill>
                  <a:srgbClr val="000090"/>
                </a:solidFill>
              </a:rPr>
              <a:t>Leadership: The </a:t>
            </a:r>
            <a:r>
              <a:rPr lang="en-US" b="1" dirty="0" smtClean="0">
                <a:solidFill>
                  <a:srgbClr val="000090"/>
                </a:solidFill>
              </a:rPr>
              <a:t>Health Sector Drives Global Transformational Change</a:t>
            </a:r>
            <a:endParaRPr lang="en-US" b="1" dirty="0">
              <a:solidFill>
                <a:srgbClr val="000090"/>
              </a:solidFill>
            </a:endParaRPr>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49600" y="2314575"/>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1955" y="2434432"/>
            <a:ext cx="26050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98120" y="2395855"/>
            <a:ext cx="2689860" cy="268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793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Role for Health Sector in Climate Change</a:t>
            </a:r>
            <a:endParaRPr lang="en-US" sz="3600" b="1" dirty="0">
              <a:solidFill>
                <a:srgbClr val="00009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t>Mitigation: </a:t>
            </a:r>
            <a:r>
              <a:rPr lang="en-US" dirty="0" smtClean="0"/>
              <a:t>Leading </a:t>
            </a:r>
            <a:r>
              <a:rPr lang="en-US" dirty="0" smtClean="0"/>
              <a:t>by Example in Reducing Its Own Climate </a:t>
            </a:r>
            <a:r>
              <a:rPr lang="en-US" dirty="0" smtClean="0"/>
              <a:t>Footprint</a:t>
            </a:r>
          </a:p>
          <a:p>
            <a:endParaRPr lang="en-US" dirty="0" smtClean="0"/>
          </a:p>
          <a:p>
            <a:r>
              <a:rPr lang="en-US" b="1" dirty="0"/>
              <a:t>Resilience: </a:t>
            </a:r>
            <a:r>
              <a:rPr lang="en-US" dirty="0"/>
              <a:t>Anchoring the </a:t>
            </a:r>
            <a:r>
              <a:rPr lang="en-US" dirty="0" smtClean="0"/>
              <a:t>Resilience and Preparedness </a:t>
            </a:r>
            <a:r>
              <a:rPr lang="en-US" dirty="0"/>
              <a:t>to Climate Change Impacts in Communities</a:t>
            </a:r>
          </a:p>
          <a:p>
            <a:endParaRPr lang="en-US" dirty="0"/>
          </a:p>
          <a:p>
            <a:r>
              <a:rPr lang="en-US" b="1" dirty="0" smtClean="0"/>
              <a:t>Leadership: </a:t>
            </a:r>
            <a:r>
              <a:rPr lang="en-US" dirty="0" smtClean="0"/>
              <a:t>Advocating </a:t>
            </a:r>
            <a:r>
              <a:rPr lang="en-US" dirty="0" smtClean="0"/>
              <a:t>for Policies to Accelerate Transition to Climate Stable - Healthy Future and Rebranding Climate Change as Public Health Imperative</a:t>
            </a:r>
          </a:p>
          <a:p>
            <a:endParaRPr lang="en-US" dirty="0"/>
          </a:p>
        </p:txBody>
      </p:sp>
    </p:spTree>
    <p:extLst>
      <p:ext uri="{BB962C8B-B14F-4D97-AF65-F5344CB8AC3E}">
        <p14:creationId xmlns:p14="http://schemas.microsoft.com/office/powerpoint/2010/main" val="189027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p:cNvSpPr>
          <p:nvPr>
            <p:ph type="title"/>
          </p:nvPr>
        </p:nvSpPr>
        <p:spPr>
          <a:xfrm>
            <a:off x="3276600" y="1828800"/>
            <a:ext cx="5195047" cy="1143000"/>
          </a:xfrm>
          <a:prstGeom prst="rect">
            <a:avLst/>
          </a:prstGeom>
        </p:spPr>
        <p:txBody>
          <a:bodyPr/>
          <a:lstStyle/>
          <a:p>
            <a:pPr lvl="0">
              <a:defRPr sz="1800"/>
            </a:pPr>
            <a:r>
              <a:rPr lang="en-US" dirty="0" smtClean="0"/>
              <a:t>Health care is responsible for </a:t>
            </a:r>
            <a:r>
              <a:rPr dirty="0" smtClean="0"/>
              <a:t>217 </a:t>
            </a:r>
            <a:r>
              <a:rPr dirty="0"/>
              <a:t>million </a:t>
            </a:r>
            <a:r>
              <a:rPr dirty="0" smtClean="0"/>
              <a:t>tons</a:t>
            </a:r>
            <a:r>
              <a:rPr lang="en-US" dirty="0" smtClean="0"/>
              <a:t> of CO2 each year, with hospitals representing 3% of the US total output (80 million tons)</a:t>
            </a:r>
            <a:endParaRPr dirty="0"/>
          </a:p>
        </p:txBody>
      </p:sp>
      <p:pic>
        <p:nvPicPr>
          <p:cNvPr id="429" name="pasted-image.pdf"/>
          <p:cNvPicPr/>
          <p:nvPr/>
        </p:nvPicPr>
        <p:blipFill>
          <a:blip r:embed="rId3">
            <a:extLst>
              <a:ext uri="{28A0092B-C50C-407E-A947-70E740481C1C}">
                <a14:useLocalDpi xmlns:a14="http://schemas.microsoft.com/office/drawing/2010/main"/>
              </a:ext>
            </a:extLst>
          </a:blip>
          <a:stretch>
            <a:fillRect/>
          </a:stretch>
        </p:blipFill>
        <p:spPr>
          <a:xfrm>
            <a:off x="291353" y="1219200"/>
            <a:ext cx="6400800" cy="6308413"/>
          </a:xfrm>
          <a:prstGeom prst="rect">
            <a:avLst/>
          </a:prstGeom>
          <a:ln w="12700">
            <a:miter lim="400000"/>
          </a:ln>
        </p:spPr>
      </p:pic>
      <p:sp>
        <p:nvSpPr>
          <p:cNvPr id="432" name="Shape 432"/>
          <p:cNvSpPr/>
          <p:nvPr/>
        </p:nvSpPr>
        <p:spPr>
          <a:xfrm>
            <a:off x="2302905" y="6172200"/>
            <a:ext cx="2377695" cy="215444"/>
          </a:xfrm>
          <a:prstGeom prst="rect">
            <a:avLst/>
          </a:prstGeom>
          <a:ln w="12700">
            <a:miter lim="400000"/>
          </a:ln>
          <a:extLst>
            <a:ext uri="{C572A759-6A51-4108-AA02-DFA0A04FC94B}">
              <ma14:wrappingTextBoxFlag xmlns="" xmlns:ma14="http://schemas.microsoft.com/office/mac/drawingml/2011/main" val="1"/>
            </a:ext>
          </a:extLst>
        </p:spPr>
        <p:txBody>
          <a:bodyPr lIns="45720" tIns="45720" rIns="45720" bIns="45720">
            <a:spAutoFit/>
          </a:bodyPr>
          <a:lstStyle>
            <a:lvl1pPr algn="l" defTabSz="457200">
              <a:defRPr sz="2000" i="1">
                <a:solidFill>
                  <a:srgbClr val="595959"/>
                </a:solidFill>
                <a:latin typeface="Arial"/>
                <a:ea typeface="Arial"/>
                <a:cs typeface="Arial"/>
                <a:sym typeface="Arial"/>
              </a:defRPr>
            </a:lvl1pPr>
          </a:lstStyle>
          <a:p>
            <a:pPr lvl="0" algn="ctr">
              <a:defRPr sz="1800" i="0">
                <a:solidFill>
                  <a:srgbClr val="000000"/>
                </a:solidFill>
              </a:defRPr>
            </a:pPr>
            <a:r>
              <a:rPr sz="800" dirty="0"/>
              <a:t>Data Source: </a:t>
            </a:r>
            <a:r>
              <a:rPr lang="en-US" sz="800" dirty="0" smtClean="0"/>
              <a:t>J</a:t>
            </a:r>
            <a:r>
              <a:rPr sz="800" dirty="0" smtClean="0"/>
              <a:t>AMA </a:t>
            </a:r>
            <a:r>
              <a:rPr sz="800" dirty="0"/>
              <a:t>2009</a:t>
            </a:r>
          </a:p>
        </p:txBody>
      </p:sp>
    </p:spTree>
    <p:extLst>
      <p:ext uri="{BB962C8B-B14F-4D97-AF65-F5344CB8AC3E}">
        <p14:creationId xmlns:p14="http://schemas.microsoft.com/office/powerpoint/2010/main" val="1955235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Health Based Communications</a:t>
            </a:r>
            <a:endParaRPr lang="en-US" b="1" dirty="0">
              <a:solidFill>
                <a:srgbClr val="000090"/>
              </a:solidFill>
            </a:endParaRP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09800" y="2514600"/>
            <a:ext cx="4617508" cy="3463132"/>
          </a:xfrm>
          <a:prstGeom prst="rect">
            <a:avLst/>
          </a:prstGeom>
        </p:spPr>
      </p:pic>
      <p:sp>
        <p:nvSpPr>
          <p:cNvPr id="3" name="Text Placeholder 2"/>
          <p:cNvSpPr>
            <a:spLocks noGrp="1"/>
          </p:cNvSpPr>
          <p:nvPr>
            <p:ph type="body" sz="half" idx="4294967295"/>
          </p:nvPr>
        </p:nvSpPr>
        <p:spPr>
          <a:xfrm>
            <a:off x="609600" y="1295400"/>
            <a:ext cx="8229600" cy="2189163"/>
          </a:xfrm>
        </p:spPr>
        <p:txBody>
          <a:bodyPr/>
          <a:lstStyle/>
          <a:p>
            <a:pPr marL="0" indent="0">
              <a:buNone/>
            </a:pPr>
            <a:r>
              <a:rPr lang="en-US" dirty="0" smtClean="0"/>
              <a:t>Framing climate change as a public health issue</a:t>
            </a:r>
          </a:p>
          <a:p>
            <a:pPr marL="0" indent="0">
              <a:buNone/>
            </a:pPr>
            <a:r>
              <a:rPr lang="en-US" dirty="0" smtClean="0"/>
              <a:t>Health professionals are trusted messengers</a:t>
            </a:r>
          </a:p>
          <a:p>
            <a:pPr marL="0" indent="0">
              <a:buNone/>
            </a:pPr>
            <a:endParaRPr lang="en-US" dirty="0"/>
          </a:p>
        </p:txBody>
      </p:sp>
    </p:spTree>
    <p:extLst>
      <p:ext uri="{BB962C8B-B14F-4D97-AF65-F5344CB8AC3E}">
        <p14:creationId xmlns:p14="http://schemas.microsoft.com/office/powerpoint/2010/main" val="1177991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descr="https://noharm-global.org/sites/default/files/IMG_742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39487" y="2775966"/>
            <a:ext cx="4059716" cy="2372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 quot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981200"/>
            <a:ext cx="4903324" cy="3962400"/>
          </a:xfrm>
          <a:prstGeom prst="rect">
            <a:avLst/>
          </a:prstGeom>
        </p:spPr>
      </p:pic>
      <p:sp>
        <p:nvSpPr>
          <p:cNvPr id="2" name="Title 1"/>
          <p:cNvSpPr>
            <a:spLocks noGrp="1"/>
          </p:cNvSpPr>
          <p:nvPr>
            <p:ph type="title"/>
          </p:nvPr>
        </p:nvSpPr>
        <p:spPr/>
        <p:txBody>
          <a:bodyPr/>
          <a:lstStyle/>
          <a:p>
            <a:r>
              <a:rPr lang="en-US" dirty="0" smtClean="0"/>
              <a:t>Voices for Climate Health</a:t>
            </a:r>
            <a:endParaRPr lang="en-US" dirty="0"/>
          </a:p>
        </p:txBody>
      </p:sp>
    </p:spTree>
    <p:extLst>
      <p:ext uri="{BB962C8B-B14F-4D97-AF65-F5344CB8AC3E}">
        <p14:creationId xmlns:p14="http://schemas.microsoft.com/office/powerpoint/2010/main" val="125599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4412782"/>
            <a:ext cx="4156092" cy="220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8077" y="1663779"/>
            <a:ext cx="2880790" cy="1728474"/>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575" y="4257675"/>
            <a:ext cx="4648199" cy="213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gundersenhealth.org/Images/Design018/Gundersen-Health-System-Hom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00800" y="3517431"/>
            <a:ext cx="2286000" cy="8953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9" descr="data:image/jpeg;base64,/9j/4AAQSkZJRgABAQAAAQABAAD/2wCEAAkGBxMSEhUTExQVFhQXGBwYGRgYFxcgIRYaFxwcHB0fHx4eICggGhslHRccIjEkJykrLi4vHR8zODMsNygtLisBCgoKDg0OGxAQGywkICYwNCw0LDQsNCwsLCwsLC8sLDQ0LDQsLCwsLCwsLCwsLCwsLCwsLCwsLCwsLCwsLCwsLP/AABEIAJUBUwMBEQACEQEDEQH/xAAcAAACAgMBAQAAAAAAAAAAAAAABQYHAgMECAH/xABQEAACAQMBBAUFCwgJAwIHAAABAgMABBESBQYhMQcTQVFhFCIycYEjNEJSU3ORkqGxshdUcnSjwdHSMzVDgpOis8LiFWLTZIMWJCVj4/Dx/8QAGwEBAAMBAQEBAAAAAAAAAAAAAAECAwQFBgf/xAA2EQACAQIEAwUHBAIDAQEAAAAAAQIDEQQSITEyQVETImFxgQUUM6GxweFCkdHwI1IVYnLiBv/aAAwDAQACEQMRAD8AvGgIzvbvtbWA0sesmIyIlPHj2seSD18T2A1vSw86m23UtGDZVO2ukq/nJ0OIE+LEOPtc8c+rFd8MJTjvqbKCRFrm+lk/pJZJP03dvxE10KMVskWOepB1wbTnj9CeZP0JZF+4iquEXul+wsh5YdIG0YuVwXHdIqt9pGr7aylhqT5FXCJKdl9MMgwLi3Vu9omIP1Wz+KsJYFfpf7lXS6Ey2T0h7PnwOuETH4Mo0f5j5p+muaeFqR5X8ijhJEpRwQCCCDyI7a5yhlQBQBQBQBQBQBQBQBQBQBQGLsACSQAOJJ7AKEN21ZEjv3GJGXq2MYOFdSMnx0nHD21ye9xvtoed/wAlFSatp1Hmz9v282Aki6vitwP0Hn7K3hWhLZnXTxNKpwsZ1obhQBQBQCrev3lc/MyfhNXp8a8zOrwPyKJr0TzAoAoAoAoAoAoAoAoAoAoAoAoAoC2OkjfDyGIRxY8olB08vc15FyO3jwAPM+o1yYah2ju9ke1CNyiJpWdmdyWZiSzE5LE8yT2mvWSsrI3MQM8BzPADvoCX7D6N764wzIIEPwpeBI8EHnfW01zzxVOO2pVzSJps/ogt1x108sh7kCoP9x+2uWWOk9kijqvkOIejLZq/2LN4tLJ/Nis3i6r5/Ir2kjYejbZv5uf8SX+ao96q9Rnkck/RVs9vREqfoyk/izVljKv9RPaSE950OxH+iupF+cRW/DprRY584/35k9r4HFa7g7Wsjmzukx8UOyg/3GUofpq7xNGpxx/vnuTni90PbHenakHC92dJIB/aW+lj69KswP0r6qxlRoy4J/uVcYvZkm2TvTa3B0pJpk+SkBR/qvgn2ZFYTpTjq1p13RRxaHVZkBQBQBQBQBQBQBQC3am3YLce6ONXxF4sfZ2e3ArOdWMN2YVcTTpcT9OZAd4d5pLnzR5kXxQeLfpHt9XL11wVa7npyPHxGMlV0WiEVYHIfCKEE43DguG90aRxAMgKTkOfDPJR4dvtrtwqm9b6Hrez41X3m3l+pNq7T1QoAoBVvX7yufmZPwmr0+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mtgPHDgfTxFZPEVI8UTCWOrQ44f35mK7/AJ7YB7JP+NPfPD5kL2n/ANfn+DL8oH/p/wBp/wAKe+eHzJ/5P/r8/wAGD7/t2QD2uf5aj3t9CH7TfKPz/ByTb9XB9FI19jH99VeKnysZS9o1XskhVebw3MvBpmx3L5o/y4rKVact2c88VVnvL7CysjAKA2W8DSNpRSzHsUEmpSbdkTGLk7RVyYbB3KOQ9zy5iMH8RH3D6eyuylhec/2PTw/s98VX9v5JuiBQAAABwAHYBXbseqlbRGVCQoAoBVvX7yufmZPwmr0+NeZnV4H5FE16J5gUAUAUAUBkiEkAAkk4AHMk9g7zQFjbH6OlNu3XkrO4yuOUXcD2MT2/QO+uWWI72mx2Qw3d72/0IHtXZsltK0Uq4YfQw7CD2g10RkpK6OWUXF2Zx1YqFAFAFAFAFAR411n0JfnRhu6LSzV2Hu04EjntAPFF9gP0k15OJq5525IwnK7JhXMUCgCgCgCgCgCgCgCgCgCgCgPhFALrrYFtJ6UKZ7wMH6Rg1nKjCW6MJ4alPeKFNxuNbt6LSJ6mBH+YE/bWTwsHtc55ezqT2ujgl3A+LP7Gj/eG/dWbwnRmD9mdJfL8nM24U3ZLGfWGH8ar7pLqUfs2fKSPi7hzdskf+b+FPdJdUF7NqdUdEO4B+FOPYn7y37qssJ1ZdezHzl8vyNLTcm2Ti2uT9JsD6FxWkcLBb6nRD2fSjvdj60s44hpjRUHcoA//ALW8YqOyOuEIwVoqxvqxcKAKAKAKAVb1+8rn5mT8Jq9PjXmZ1eB+RRNeieYFAFAFAfUUkgAEknAA5knsHjQFr7jbni3AnnAM5Hmr2RA/7+89nIdpPFVq5tFsd1Cjl7z3JnWB0ifebd6O9i0NwccUfHFT+9T2ir06jg7mdSmpqzKX2rs2S3kaKVcMPoYdhB7Qa74yUldHnSi4uzOSrFQoAoAoAoDXtnZGjab2rcmuQg/QmcFf8ritqc70lJdPofQJ925eW9u8kezoVleN3UuIwE05GVY9pAxhK8qjSdWVkzCMczItb9Llu7qgt5wWYLk9Xw1HHxvGuh4KSV7os6T6ljVxGYUBDd6+kKGwn6h4ZXbQHymjGGJHawOfNrppYaVSOZNF4wbVw3X6Qob6VokhlQrG0uW0YIUqCODHj5wpVwsqcbtroJQaVxMvTHbEZ8nuP2f81a+4y6ot2T6n38sVt+bXH7L+anuMuqHZPqH5Yrb82uP2X81PcZdUOyfU22nS3bySIgt5wXZVBPV8CxA+N41DwUkr3RHZPqWI7AAknAHEk9gFcRmQXbXSnZwkrEHuGHamAn1jz9agiuuGDqS1ehoqbELdMrdlkMfrH/4q29xX+3y/JbsvEabK6WreR0SSCWMswXUCrKCTgZ5HHHsBrKeCkldNFXTYx3o6RYbG4Nu8MrsFVsrox53rYGqUsLKpHMmiIwbVxT+WK2/Nrj9l/NWvuMuqLdk+oflitvza4/ZfzU9xl1Q7J9Q/LFbfm1x+y/mp7jLqh2T6h+WK2/Nrj9l/NT3GXVDsn1GW7vSXBeXMdskMytJqwzaMDSjPxwxPJTWdTCShFyutCHTaVxtvjvdDs5YzIrO0hICppzhRxbiRwGQPaKzo0XVbsVjHMLt1ukWC+nECxyRsVLKX0YYrzAwTxxk+w1erhZU45r3JlBpXJnXMUCgCgCgCgFW9fvK5+Zk/CavT415mdXgfkUTXonmBQBQH1VJIABJJwAO0nkB3mgLW3G3OFuBPOMzkeavZED/v7z2ch254q1XNotjuo0cveluTSsDpIdtjf6GG4WJV1oDiVwfRPco+Fjt+gca3jQbjc554hRlYltvOsih0YMrDII5EGsWraM3TTV0Kt593o72LS3muOKPjip/ep7RV6dRwZSpTU1YpjamzpLeRopV0sPoI7CD2g13RkpK6PNlFxdmclWICgCgCgLB6TNi6Luyv1HBZ4Ul8NMilGPhzU/3awwtS8JU30dv2PcpvRo6em33jF+sL/py1GC+I/L+CKe5TmzP6aL5xPxCvRlwvyNnsepK8I5QoCiumT+sf/Yj+969XB/C9Tenwnzoh9+y/qkv44qnF/DXmvuKnCQaH0R6hXU9zR7lnbj9Hdte2cdxJJOrsXBCNGB5jsoxlCeSjtrhr4qVObikv6vMylNp2H35ILL5a6+vD/wCKsvfp9F8/5K9q+hsteiazjdHE1ySjKwBaLBKkEZ9z5cKh42bVrL++o7Rirpq2669XZo2A69ZLj4S5wg/RyrE+oVfBU07zfoTTXMh3R9usu0Lhkdyscahm041Nk4AGeXifDxyOnEVuyjdbsvOWVFoydFuzSuBHIp+MJpM/QSV+yuH3yr1+SMu0kRS/6IpRMvUTqYs5LSA60x4KMP8A5a3jjVl7y1LqouZLN5ejuC9nM8k0ysVVSE0Y80Y7VJrnpYqVOOVJFIzaVhX+R+1+XuPpi/krT36fRFu1fQr7f/d2Owulgjd3UwrJl9Ocs8i480AYwg+2uyhVdSGZ9f4NIu6uatxtgpfXQgkZ0UozZTGcrjvBGONTXqOnDMhJ2VyxvyP2vy9x9MX8lcXv0+iM+1fQYbv9GtvZ3Edyk0zNHqIDGPB1IyHOFB5Me2qVMXKcXFpakOo2rFWb/bd8tvZHU5jX3OL9Fe3+82T6iK78PT7OCXM0irITbKv2t5o509KNw48ccx6iMj21pKKlFxfMs1fQ9OWF2s0aSoco6hlPeGGR99eHJOLszlasb6gBQBQBQCrev3lc/MyfhNXp8a8zOrwPyKJr0TzAoD6oJOAMk8AB2k/voC1dxtzhbgTzjMxHmr8kD/v8ezkO2uOrWzaLY7qNHL3pbk1rnOkrzfzfLGq2tm48pJB2d6qe/vPZyHHl1UaP6pHJXrfpiVvXUcZJ9zN7Gs20PlrdjxHahPwl/eP388atLPqtzajWyOz2LTXb1qRnyiHj/wDcT+NceSXQ7u0j1Ql3oSxvY9LXECuvoP1iZU/TxU9orSnng9jOqqc1uipbu2aNyjYJHapyGHYVI5g99dkJxnwvw8n/ACcEouLszTViAoAoD0FtKxSeJ4ZBlHUqw8D3HsI5g9hrzIycXdHsJ2IL01DFhECcnyhOPf7nLXXgviPy+6L09ynLGQLLGx5K6sfUGBP3V6UldNGzLz/Khsz5Z/8ABm/lryvc6vT5r+THspB+VDZnyz/4M38tPc6vT5r+R2UirekfbUN5eddAxZOqRclWXipbPBgD2iu/D05Qhll1NIJpWZ39EPv2X9Ul/HFVcX8Nea+5FThIND6I9Qrqe5o9y3ujvfSytbCKGaXTIrSEjQ5xqkZhxCkciK87EUKk6jlFaafQxnFuV0ST8pOzflz/AIcv8tYe61ehXJI79i742d3J1UEut9JbGhxwGATkgDtFUnQnBXkiHFrVlfdN2y2EsN0AShTqWPxSrMy59etvorswU9HH1NKb0sQTd7bs1lMJoGAbGGUjKup7GHsHEYIrrqU41I2kXaTVmW9u70o2s+FnzbyH4xyhPg/Z/eArzqmEnHWOpk6bWxOopAwDKQVIyCDkEeB7a5DMyoAoCkOmv+sE/Vk/1Jq9XBfC9fsjenwnP0Pf1kPmpP8AbU4z4XqKnCXvXkmBDulPb3ktkyqcSz+5rjmAfTb2Lwz3stdOFp56muy1LwV2V90QbDE920rrmOBDz5F5AVUdxAXWfq12YyplhZbs0qOyItvHso2t1Nbn+zchfFTxQ/VIrenPPBSLp3Vy1uhjbXWWz2zHzoGyvzchJ+xtQ8AVrz8bTtLN1+pjUWtyxa4zMKAKAKAVb1+8rn5mT8Jq9PjXmZ1eB+RRNeieYfQM8BxP30Bam425wgAnnGZjxVT/AGQP+/7q46tXNotjuo0cveluTauc6Svd/N8tOq2tm87lJIPg96qfjd57Ozjy6aNH9Ujkr1v0xK2rrOMKAKAKAf7u7B63Ekg9z7B8f/j99fL+3fbqwydCg+/zf+v/ANfQ9HBYLtO/Ph+v4JJtfZSTppPBh6LAej4erwr5L2Z7Wq4GrnWsXxLr4+fj+56mIw0a0bc1s/7yIFd2rROUcYYfb4jvFfp2GxNPE0lVpO6f9/c+dqU5U5OMtzTW5QKA9F15Z65X3Tb7xi/WF/05a7MF8R+X8GlPcpi2i1uiZxqZVz3aiB++vSbsrmxaP5G//V/sf+dcPv3/AF+Zl2vgH5Gz+d/sf+dPfv8Ar8x2vgQXfHd/yC56jrOs8xX1adPpFhjGT8WuqjU7SOaxpF3Vx30Q+/Zf1SX8cVZ4v4a819ytThIND6I9Qrqe5o9yd7q9G731slytysYcsNJiLY0MV56xz055VyVcUqcstr+v4KSmou1hv+RuT88T/AP/AJKz9+X+vz/BXtV0H+5HR49hc9e1wsg6tk0iMr6RU5zrPxaxr4pVI5bW9fwVlO6sTa/so5o2ilQOjDDKw4GuWMnF3RmnYqjeTomkUl7Nw68+qkOGHgr8m/vY9Zr0KeNT0n+5sqnUrraFhLA/VzRvG/xXUjPiOxh4jIrtjJSV4u5otdhvunvbcWDgoxaHPnwk+aR2lfiN4jn25rOrRjUWu/UiUVI9C2F4k0SSxnKSKHU94YZFeNKLi7M5mrHRUApDpr/rBP1ZP9SavVwXwvX7I3p8Jz9D39ZD5qT/AG1OM+F6ipwl715Jgeeukfb/AJZeuVOYovco+46T5ze1s+wLXsYankhru9TogrIku4W+1jYWoiZZjKzF5CqLgseAwdXEBQBWGIoVKk7rYrKLbI/0jbdtr2eOe3EgbRok1qBnScqRgnPpMD6hW2GpzpxcZFoJpWZx7h7a8kvYpCcIx6uT9B+GfYcN7KtXp56bRMldHoyvGOYKAKAKAVb1+8rn5mT8Jq9PjXmZ1eB+RRNeieYFAWTuHvnq021y3nco5CfS7lY/G7j2+vny1qP6onZQr/pkG/m+mnVbW7edykkB9HvVT8bvPZ6+SjRb70iK9e3diVrkV12Zx3R9qCQoAoB/u7sLrcSSD3PsHx/+P318x7d9urCp0KD/AMnN/wCv5+h6GCwfad+fD9fwTMCvzxtt3Z7or27thbdcDBkPor3eJ8Pvr2/Y3saeOneWkFu+vgvH6HJisWqKsuIgs8zOxZiSx4kmv0ulShRgqdNWS2R8/KTk80tzXWhUKA9F15Z65X3Tb7xi/WF/05a7MF8R+X8GlPcpzZn9NF84n4hXoy4X5Gz2PUleEcoUBRXTJ/WP/sR/e9erg/hepvT4T50Q+/Zf1SX8cVTi/hrzX3FThIND6I9Qrqe5o9y/uiP+q4f0pf8AVevIxfxX6fRHPU4iY1zFAoBPtHeizgmWCWdElb4JPLPLUeSZ7NRGa0jSnJZktCyi3qNwc8RyrMqcO29mwXELJcKrR4JJbHm4HpA/BI7xyq0JSi7x3JTa2PMTAZODkdhPaOw+Fe6dJ6M6P4WTZ1qGGD1QOD3Nkj7CK8au71JeZzz4mSCsSpSHTX/WCfqyf6k1ergvhev2RvT4Tn6Hv6yHzUn+2pxnwvUVOEszpK2/5HZOVOJZfc4+8Fh5zf3VyfXiuHDU889dkZwV2UtudsHy26jt8lUILOy4yiKOJGeHPSvLmwr061Ts4ORtJ2VyzPyPWv5xc/TF/wCOuH36fRfP+TPtX0NF/wBEMAjcxTztIFJQN1eCwHAHCA4J8amOOlfVK398R2vgVCR3j2GvSNj0N0cbb8rsY2Y5kj9yk7yycif0l0t7TXjYinkqNctzmmrMk9YFQoAoBVvX7yufmZPwmr0+NeZnV4H5FE16J5gUAUBK929tK2IpcauSsccfA+Pce318/ivb3sacL4nDXtvKK5eK8Oq5b7bevgsWnanU35Mk3VjuH0Cvje1qf7P9z1cq6CHeLYPWDrIhhxzUfD/5ffX0/sL286DVDEO8Hs/9fx9PI87GYLP34b9Ov5IaRX6AndXR4g93d2F1uJJB7mOQ+P8A8fvr5n277cWFToUH/k5v/X8/Tc9DBYPtO/Ph+v4JoBjgK/PG23dnu7Czbm2Ft1wMGQ+ivd4nw++vZ9j+x546pd6QW7+y8focmKxSorx6EEnmZ2LMSWPEk1+mUaMKMFTpqyWyPn5Scm5Sd2a60KhQBQHouvLPXIB00xM1lEFUsfKF4AE/2cndXXgmlN36fwaU9yodm2cnXRe5yf0ifAb4w8K9GUllevI1b0PTteGcwUBR/TBbO20cqjsOpj4hWPa/cK9TCNKlvzN6b7p86JbZ1vZSyOo8llGSpHHVF3jwqcXJdmtea+4qPukIisZdI9yk5D4Dfwrqco33NG1cZ2W0b+FBHE91GgzhV6wAZOTwHeTms3GnJ3dirUWb/wDru0/l7z60tR2dLoiLRMZNu7Twfd7zl8aWip0eiJSiP+lDYs5uhOsMjpJDGWdUZhrA0kEjODgDniscLUjkyt8ysGrEX2ZvLd2o0w3EkY7FyCB6lYFR7BXRKjCerVy+VPkdG0N6768BiknkkVuBjQKNXgQgBb1HNVjRp09UrEKKRJtyejaaZ1lvEMUIIPVt6UvgRzRe/OCe7trCvioxVoav6FZTtsXUowMDgK8wwPtAUr0zWztfoVR2HkyDIUnj1k3cPGvUwbSp78/sjem+6c/RFbOu0QWR1HVScSrAfB7xU4trst+YqPumrpP2lLd3jKqSGKHMaYRsE589uXaRj1KO+mFioQ1erEEkiX9DGwjFDJcupDynQuQQQic+B5ZbP1RXPjKl5KK5FKj1sWRXEZhQHn3pC2A8F/MEjYxyHrU0qSMScSOAxwfUMd2K9fD1FKmrvwOiMroc9EG0JILpoXRxHOvAlWAEiZI4kcMjUPXprPGRUoZlyK1FdXLprzDEKAKAVb1+8rn5mT8Jq9PjXmZ1eB+RRNeieYFAFAFAS7dzb2rEUp87krH4XgfHx7fXz+G9v+wcl8ThlpvKPTxXh1XLfbb2MFjb2p1N+TJLXxx6oqvdgxSyiQjHxgOT92f/AN417eE9v4rDYd0I69Hzj5fboclXBU6lRTfr4jQDHAcBXiuTk7vc60rCzbm2Ft17DIfRX958Pvr2PY/sepj6l3pBbv7Lx+n7HLisVGjHx6EEnmZ2LMSWPEk1+mUaMKMFTpqyWyPnpzc3mlua61KhQBQBQHouvLPXNN3cpEjSSMqIoyzMQAAO81KTbsgQq56V7BW0r18gzjUsYA9fnspx7K6lg6jXJGnZsaQ7+WbWr3QZ+qRwjeY2pWbGBjt9IcRkVm8PUU8ltSuR3sMN295IL5HeAsVRtJ1KV44B7fA1SpSlTdpEOLW583k3kgsVR5ywDtpGlS3EDPZ4Up0pVHaIjFvYVX3SLYw6NbSe6RrKuI2PmSDK+o8OVaRwtR3svAsoM44ulXZ5OCZlHeYiR/lJP2VZ4Or4fuOzkO9p732kFuly0mqGRtCsgLZYhjjA4jghznlWUaE5ScUtSFFt2E35U9nfHl/wmrT3Or0+ZPZyOiz6R7GXrNLSe5xtK2Y2HmqQD6z5w4VDwtRWuvAOm0csnSts8cjM3qjP7yKssHV8P3HZyO3ZG+2zr1xEGHWNyWWMjV4AkaSfDPqzVZ4erTV3sHCS1JPDbonBFVR/2gD7qwbb3KC3eTeSCxRXnLBXbSNKluOCezwFXp0pVHaJKi3sR/8AKns748v+E1a+51enzLdnI6LTpHsZBIVaTEaGRsxt6IKrw7zlhwqHhaitdb+IyMZbtb121+XFuWPV41akK+lnHPn6JqlSjOnbMRKLW51bw7dhsouunLBNQXzVJOTnHAeqq06cpu0SEm9EJLnpHsY1iZmkAlTWvubHzQzJxxy4oeFarC1HdJbeJZQZKba4SRFdGDIwDKwOQQeIINYNNOzKCTbe+NraTrbzFxI4UgBCRhyVHEcuIrWFCc45lsWUW1cX7U6SbGCSSJzKXjYowWM8wcHBJANWhhakkmiVBvU5I+lfZ5OD16jvMf8AAk/ZV3g6ngT2bJVsXblvdprt5VkUc8ZBX9JThl9ornnTlB2kijTW4xqhAUAUAq3r95XPzMn4TV6fGvMzq8D8iia9E8wKAKAKAKAl27e3tWIpT53JWPwvA+Pj2+vn8L7f9g9nfE4Zd39UenivDquXlt7OCxub/HU35MktfHnqCzbm11t175D6K/vPh99ez7H9kVMfU10gt39l4/T9r8uKxUaMfHoQO4nZ2LscseZr9MoUKdCmqdNWiuR89OcpycpbmutSoUAUAUAUB6Lryz1yA9NEchsFKZ0LMpkx8XDAE+Gsr7cV14JrtNehpT3IVuLtrZiRdRe2yaix93ZA4IJ4A8NSYzgY4cM5FdVenVbzQfoXkpbpkj302NaW2yJTZ4Mcssb6g5cN54AwcngAMVhQqTnWWfdJlYtuWpu6Dfe1x88PwLUY7iXl9xV3Rj05e97b50/gNTgeJ+QpbsrvfMYNrj8wt/tQmu2jz/8ATNI8/Mm/SFsrZ0dgrxLAlx7no6vSC2SNeQvMaSxye0CuTDTqupZt2KQbb1IFG7/9PkBz1YvISvdrMNxr+wR/ZXZp2njZ/Vfk05+g/wBxdobKjgcX8avKZSVJiZsR6EAGQOHnBuFY141nJdm9LdSslJ7ElvJ9lzWN89hEqyJAQzCJkOlzy4jjnR9lYJVo1Iqo+fUpaSauRboy8h62by7yfRoGjr9GNWeOnV247q3xPaWXZ39C8836RRvLHFJfOuzwSjOohCZ4vgeh2ga8kH2jhitaTagnU9S0du8ekEzgZ544+uvEOUrfpy97W/zx/A1d2B4n5fc1pbsjO5l3sZLYC+VTPrbnHM3m/B4opFb1o13LubeaLSUr6Eg2lFsx9m3s+z0UFU6tmCSKeLI2MOB3A1hHtVVjGoyveUkmcvQX6V36ovvkq2O2j6iryH3TP/V4+eT7mrLB/E9CtPcq7b0JMez0UZLWwAHezzS/vNd1N2c2+v2NVzHfR7vm1hIba5yICxU6s5t3zgnHxc+kOzn35yxFBVFmjv8AUicL6o7elXB2naspyGjiII5Eda2CD2iq4T4Ul5/Qinwsju2ow22XVgCrXqqQeIIaVQQR2gg4ram7UL+H2LR4S5L3cXZ0ilfJYkz8KNQjDxBXFeasRVT4mY55dSnd3p5Nn7VVAxOm46h+zWhfRkj2hh4gV6VRKrSv4XNn3onoWvHOcKAKAVb1+8rn5mT8Jq9PjXmZ1eB+RRNeieYFAFAFAFAFASOx3pZYirjU4HmHv/S9X2/bXyWN/wDy8KuJU6TywfEun/nz+XjsenS9ouNNqSu+X5EFxO0jF3OWPM19RQoU6FNU6atFcjzpzlOTlLc11qVCgCgCgCgCgPRdeWeuJd594bazRfKSdMh0AaC2eHHIA5Y51pTpSm+6Sot7Fb75bu7KNu91aXEcbAErGsissh+KEzqRjyGMAdorto1a2ZRmjWMpXsyM7I61tl36jUYUe3bwVi/nEezTn2V0Tsqseuv0Lu2ZEo6IN4ra2jninlSIs4dS5ABGkKRk8MjT9tc+LpTk04q5SpFvY19Lu8tvdCGG3cSlGLMycRkjSqg8mJyeWftqcHSlC7loTTi1uR7pItTBcQxHnHZwIfWikfurfDPNFvq2WhqvUnFj0Q2xCu08+CASB1Y5jOM6TwrkeOn0Rn2rNfSxsqG12bbwwIERbleHHiTFNkkniSe81OEm51ZSl0+6JptttsTdHEWy2t5PLjbiXrjp61wp0aI8YBI83Vq9ua0xPbZl2d7W5epM83Ike2m2WljeJYvbdY8JLLFIpLBPAE8Bk/TWMFWdSLnffmVWa6uQDcjdoX/lScesSINFxwNeeR8DjHhmuuvV7PK+Vy8pWsdPRttyOyvCLhFVX9zLso1QMDjnzVc5VvYTyNRiabqQ7vn5/wB5CautC+45AwypBHeDmvIOcrfpy97W/wA8fwNXdgeJ+X3NaW7OHo33MsruzEs8ReTrHXIllXgCMcFYD7KtiMRUhO0X8kJzadkSHeXdqC02XeJaxlQya2Gt2zpxk+cSeCisadWU6sXJlVJuSuQroh29b2sk6zyLF1ippZjhfMLZBPIHzhzrpxdOU0squaVIt7DTpa3rtZ7dIIJUlbrA7FDlVVQ3whwJyRwHjVMJRnGWaSsRCLT1I5t60aKbZUbAhhDbkg8wWmLEfSa2pyTjUa6v6ErmTfpN3G8pBurdfd1HnoP7ZR2/OAcu8cO6uXDYjJ3ZbfQpCdtGVLZ3TvLbq7EiNkRAfgrrzp9QJPDs5V6LSSbXM26jjbLhdsuzEAC9UknkAJVJJ7gBWUPgen2Kx4S57/fOwhUs1zEcDgqOGY47AFyTXmRoVG7ZWYqLZT+6tm+0dq9aFITr/KJP+xQ+tVJ8SAo9vdXpVZKlSt4WNpPLEv8AryDnCgCgFW9fvK5+Zk/CavT415mdXgfkUTXonmAaAm21t1oY7IlQfK4kjlm85j5smrIxnSMYPIfB8a541W5+DOmVKKh4rUWW25k7iM64FMqB41aTBcEZwBjOQOfZ41d1orqUVCTttqYbn7KSa9EE6ZUawy6mHnID2qQeBHfSrJqF0RSgpTyyNse50z6CHgRZSerDyEFsHgoGMlseuo7ZLqT2En0NVvulORqcxRjrDGBJIFMjKcEJ38QRzFS6q5EKjLnodG+O7ggeWSIBYEdIwupiwYxq555yPO76ilUzJJ7k1aWVtrY0vufOuoyPDGiqrGR3IUa+QzjOeHd2ip7VPa5DoyW9kd1rubiG4M0sSyIFKESjSA3wmOOCnsPgaq62qsi6oaO7+ZzLuLdctUIJXUqmTi4xk6RjJxU9vEr7vPwEz7LcW63J0iNnKKCTqJGc8Mchg8c1pmWbKZ5HlzHDVioUB6Lryz1xLvRuzBfxrHNrAVtSshwQcEdoIPA9orSlVlTd4loya2IpH0QWgbJmuCO7MYz7QldLx0+i/vqW7Vk02fsK3gg8mjiUQkEFDx1auB1ZyWJ7Sa5ZVJSlmb1KNtu5D73oksnYskk8QPwVZSB6tSlvpJrpjjaiWqTLqoxnu70d2do4lAeWRTlWlIOk94UALnxwSO+s6mKnNW2RDm2G8/R7bX8xmlknVigTCNGBhc/GQnPHvqaWKnTjlSQjNxViVwx6VCjkAB9HCuYoKN692otoRLFM0iqriQGMqDkKy/CVhjDns7q1pVXSd0WjJxIv+SCy+Wuvrxf+Kt/fp9F/fUt2jN9n0WWkevTLcnXG0Zy0XAPjJGI+fCoeMm7aLr/dR2jGu6m5MGz3d4XmYuoU9YUIABzw0ovGs6uIlVSTSKym5HNvN0d2l5IZSXilPpNGV8/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q08RKnFxSRCm0rEnrAqQ/avRzaT3PlJMsblg5EbIFZlOckFTxOOOCPpya6YYqcY5S6m0rHNtTovtJ5pJnluA0jFyFaPALcTjMZOPbUwxc4xUUl/fUKo0rGu36JrBT5zTuO5pFH4FU1LxtR7WJ7Rkv2PseC1Tq7eNY15nHMnvJPFj4kk1zznKbvJlG29zuqhAUAUAq3r95XPzMn4TV6fGvMzq8D8iia9E8w79hPEtxE05xErBmwCc6eIGB3kAVWd8rsWhbMs2xLLbfeNrmQzQxCGUMjSKjdYyYITUc+dwwCMdtYOi8qs9TdV1md1o/wBzmm27bi5sHV2aO3jVHbQwPmgjOMZPsqyhLLLxIdSOaLXI4t39sRRbRe4ckRF5SDpJOHLaeA49tWnBuGVFac0qmZ7anRe7dgZ9nkMcQMTJ5p4Aup4d/AHlVVCVpeJMqkW4+B17Z21Z3gXrJZIzDLIy4jJ61HbVw+K3ADjy499RGE4bLctOcJ7vY3ba29Z3aXETSvGrSpKjiNm1aY0QjHYcqeeOYqIwnFp2JnUhNNNmdzvPbtKzRXMsOY41BaIOjadWQyac6sH0gRz8KhU5Jaq4dWLejt6aGifbljIbqIEwxzRxr1ixHDOhYs2gcRnI591WUJqz3sQ6lN5ltfwOe52sZ9o28tqGkKIgKgEHzdWscezSx41KhlptSIc81ROJp6RblOvW3j4Rwg8B8eU62+8fbSgnbM+ZGIazZVyInW5gFAei68s9cWbf27DZRiWcsqFguoIzYJ5Z0g4HDn6u+r06cqjtElRb0QX234ImgVny1wcRBQWL8AcjSDhQCCSeApGnKSbXLcKLYzqhAUAUAutdtQyXEtsjEywhTIulhjWAV4kYPAjlV3TkoqT2ZNna58sduQTTzW6MTLDjrBpYY1cuJGD7KSpyjFSezDTSuMqoQJt6NvrYxJKyM4aRY8KRwL548ezhWlKm6jsiUrndtO/WGGWUjV1SM5UEZ80aseBIqsY5ml1CVzHYu0RcwRTqColRXAPMBhnBpOOSTi+Qas7BtbasNtH1kzhEyFzgkljyAAyST3CkIObtEJXMdjbZhukZ4H1BWKNwYFWHMFWAIPrFTOEoO0g01ubNq7TitozLM4SNeZPjyAHMk9wqIwlN2igk3sKbXfCGSRE6q6XrDpRntplVieXnFceNaOhJK91+6JyskNYlQoAoAoAoAoBbtHbUUE0EL69dwzKmFJGUGTk9nA/f3Grxg5JyXIlK4xVgeRz2fRVCD7QBQBQBQCrev3lc/MyfhNXp8a8zOrwPyKJr0TzDr2TarLPFGzaVd1Ut3An76rJ2TZaKvJIl+29i2kQlR7aeAID1dxl3VyOWoDIUH2eysITm7NNPwN5whG90147kd/8Ahq48oS2wvWumtRq4acE8+/zTWvaRy5jLspZsvM6YNzrlghzEvWDKapAC/gBzLVDrRJVCT6Giz3XuJASQkYDmP3VwupxwKr8Y/ZUurFEKlJ+Bsttz7twx0qoVzGxdwNBAzk/9vEcRnORUOtFEqjNki2lsS0g6seRXU2qNXLRGQqCc5HDkeGfaKzjOcv1JGsoQj+lsjUu7cxuhbqqh3BkQFuAQ5Iye/ArVVFlzGLpPPlRutdzrmQIR1Q6xdaBpAC4IzgDmTjie6odaKJVGTPmzN27kgSArF55jGqUIzsp0sqd5yCOfZSVSOwjSlvsad8bBILuSKMEKNJGSSfOUE8TxPE1NKTlFNkVYqM2kJa0MwoD0XXlnrnLtOwjuInhlGpJFKsPA9o7iOYPYQKtGTi7olOxRuy5JIjEzTuqrdNYdd5uYIY9LEISMIz9Y3HsCYGBmvUmk76cs1ur/AB9zd6/Uab0bburfy+CC6mlijWF1l15aJnZRp1jnq1EY8PXVKNOE8kpRSvf1Iik7XRv313pk8pn8mumMS2at7lLlRJ1yAnzTjVpYD21WhRWRZo63+ViIx0V1zLB3R2bNHH1s9zLO8qIxDY0xnBOEA5DiBx4nGe2uOrOLdoq1jOTT2RFbG0mk21tIQXHUELBk9Wj6h1SYGG5Yrok0qELq+/1LvgRE9obTuLS9vVExLPNBHLMAqHSQScc1jJHDPZgmuiMIzpx05OyLJJpDr/rk0YaCW7dg869UsFzA8iqyvlJZmwI1yFIPM8RWXZqXeUeXNO3ouZW19bCm62089i8cs/WOm0VEep1ZurAxnUPTUMfSxgk92BWipqM00v0/Mtaz9BlYW6BdrFrqUOkk6rG0oHXe5txdSMucA4xj0fCqSb/x6cly21IfI37Cae2Ox2W5mZLldLRMV0KoRcKqgDlq5nJ4CoqZZdpotOYlZ30HPSpcKzWVszLD1kxkFwx4QGLGDjIBJ19pwKywqdpS30263K0+bE/R5tlxeNa9bAfdJZZ5g4byxjgJo7Ac8SF4YHIVriaayZ7Pkkuhaa0uOOlUlHsJ3BNvFchpeGQOK6SR6gw9uO2ssLqpRW7RWnzRJ9obwwLCXilid2RjCodSZWCkgAA5PLsrCNNt2a8/Aokytl27OLO1vUv5JLmScI8BZdLZYjQIgOGABxHMNntFdvZxzyg46Jb/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OZEWHTk44kFiRkHGTSUIZHPKtk/qS0st7HfuNYmXZr9TdzLcss2iITcAyyagwX0gT5uTn4Z76piJWqq8dNOXgRPSWw13E2vcbQkgkLyCK2gCS8SOvuG4HV8YBQG9b1nXhGkmrat6eC/v0KzSiWHXGZhQBQCrev3lc/MyfhNXp8a8zOrwPyKJr0TzDp2bJGsqGZC8QPnqCQSvhgjj28+yole2hMbX12JxZ7btrbrWW8kniZWCWzI5xq5DU/IDl2cO+udwlK3ds+p0xnGN+9ddDKDbdkbq3vGnZWSERtF1TnS2lhktyx5xHDPZUZJ5XGxKnDOp35BtNbYjZ0s05i0Rq4Ghm1gFWwCPRbIHMdvhSObvJISy9xt2Ps29cFyvnOkBSViOst+t1IxyCOel6KlKPj62DrRl4elxVvLvDHcWrxq7M7XAfzlwWRU0gnAC8wOHPlV6dNxlfwKVailC3ia96d52dohazyKghVWCl1GsZzw4Z4Y41NOnbiRFWq3bK+Q5h25ZG7hvGnZSIRGYuqc6Tg8Sw4Y444Z7KzcJ5XGxoqkM6nfkKn25B12zn1nTBGqyHS3mkc+zj7KvkdpeJTtI3g+h0bU2paXYQvO0RhmlYDq2PWo8moFceixAHPtzURjOOyvcmU4Ttd2sxFvjfxz3cksR1I2nBwRyUA8Dx5itKUXGKTMq0lKbaEtaGYUB6Lryz1woDiOyLfQ8fURaHbU69WuHY/CIxgtwHE8eFWzyve5N2Ry52pZwmWygsmmCAGeOCCMquoZAYEgMxA5DJ4eFbKE5WnKVr7NstZvVsb7P2PZyRI62kSq8a+a8CAhWw2lhjhg8SO+s5TmnxfMrdjhFAAAAAHAAdgFZkGmOzjV2kWNBI+NbhQGfHAamxk4A7alybVri4ntBbXE13E1ngqUEjyQqFuMjIIbHugGO3lwrR5oxi83z2/gtqktTtO79p1Yi8mg6sHUE6pMBu/GMZ8ar2k73u7kZmA3ftMk+TQZYgn3JOJHI8uYp2k+rF2ZNsS2LtIbeEyOCGYxoSwIwQTjJyOFO0la12Ls4NhXlpdlhHCo8klaFdUaDq2XGerxnSOXLFXqRnDd7q5LTXqNr/Z8U66Jo0kXOcOoYZ7+PbWcZOLunYhOwiiltmvvIvJYswRLNG+hMJlxgINPmEHByD2Vraap5827sTra5JJYwwKsAQRggjII8R21gVFcWxLK2JmWC3hKgsZBHGukAHJ1YGkYzWjqVJ91tsm7ehtg2JarJ1yQQiU8esEaajnt1AZqHUm1lbdhd7GxtkW5R4zBCUdtTr1aYduephjDNkDie6ozyve7F2F1sm3lJaSCJ2K6SWjQkqDkKSRxGQDiinJbMXZFtnb420+m4hsLuTC6FkS3jJCj4IYNkDwrolQlHuykv3LOLWjZIhsG0ZEBtYQq+cqmJPMJ4nAxgHvrDtJ33f7lbs3w7Ht0ZWSCFWUkqVjQFS3BiCBwJ7e+oc5PRsXZy7TtLeCOS58niLxB5shEDFtOWIbGQzaRk8+A7qtGUpNRvvoE29BbsgK9kbuytYYrieMsowo85vjMF4gHjV53U8k22kWe9mxlupsbyO2SInU/F5G+PI5y7fSeHgBVKs88m/7YrJ3Y3rMgKAKAVb1+8rn5mT8Jq9PjXmZ1eB+RRNeieYFAFAFAbJZ3YKGZmCjChmJ0juGeQ8BUWQuzXUgKAKAKAKAKAKAKAKA9F15Z64UAUBVm9b20Vxc3dptEW12nCWFjwmZFGAEbixIwMgMO7HE130lNxUJwuuT6GsbtJNaCnbm27m4mRLiVbXVaI6B55bdFkfGX80Eu2cgK3AAHt56U6cYxbir69E9CySS0/k692bee/vJ4Zr6cokEDN1MrgOxijwy6gCoJyx80ZJqtVxpwUoxW73XiRKyWiOra015BeXGzo5Zj5YUaCQyOTAhJ64gk5AVQ2ADwwvaarBQlBVGl3d/HoQrNX6HDtrbM0E13F18624u7aJ3DuWhhKEtpJJKFscxxJ8TV4U4yjF2V7N+buSop2Mtv7Qih8njtLt5LWSZuud7qUKGVV0xmZQWRMEsQM57eXCKcJSu5xs7aafOwSet1qcct3OLeJTtC3lSOWU9X5ZLH1yaYyqidghkKFm7ccRzwQLqMcz7rWi5J29NbXJ0vt8izdxb8T2MMgWRQQQBKxZsBiM6jxYHHAnsxXBXjlqNGUlZ2KtsZHN51KTSxLLtO4VzFIVJGE7uB9oOM13ySyXavaKNXt6HVfbUmtDc263E4gF9FE8rOzPFE6ln0sclScc/DvNRGEZ5ZNK+Vu3VhJPXwFu8NwkUt21ldSyKLeI9aJ3ZhmZAw6wHOOPf2mr002oqceb0t4dCYq9rokG3d5RPdyC2vgkfkGNfWOI0lMqKCccA2HC6wCRnwrGnRywWaOubpraxVRstVzEV/edZs6/i89ni8nYyJdvPFITIFJGWIBIckrkjzQcAqK2hG1WD635WZaK7yHu0nSS72fb2V9N1c3WiRkupJMEIhIyztg6c4HwSc4zWMU1CcpxV1blYqlo20dO8Uk+yrqPqXuJo57doY0eRn/8AmBgKfOOASSvIDPn1Wmo1oPNZNO/oRG0lqT/d3Z7W9tFE8jyuqjW7szFmPFjliTjJOB2DFclSSlJtKxm3d3K/6JNmTSWMciXksaCQ5iVISpwRniyFuPr9VdmMlFVGnH11/k0qvvCa/wB6tOzbiI3UguheMAOtfWEEg4A5yFwCOeOytI0f8qeXS3TTYso97bQxv2lax2jdm6ug9vetHGoncKoMkY5Z7pCAOQwMDiczFRVSEMq1XTwYVrpeB0bR2utwb4Xt1LDJGgFvCJTGrgoSDgf0pY4znPBuHA8KwpuOXJG993a/P5EJWtZFhdHZ/wDptp80P31x4j4svMznxMkVYlQoAoAoBVvX7yufmZPwmr0+NeZnV4JeRRGoV6J5gahQBqFAGoUAahQBqFAGoUAahQBqFAGoUAahQBqFAGoUAahQHoyvLPXCgCgND2cZbUY0LfGKjP04zU3ewMprZHxrRWxy1KDj1Z5UTaBmIwDkAZPbioAFBnOBnvoDF4FIIKqQ3MEDj6++gMDaR6dGhNHxdIx9HKpu73ASWUbAK0aEDkCoIHqGOFLsG4DHAVAMBCvPSuc55DnQA8CkEFVIbmCBx9ffS4MRaoBpCLjGMaRjHdjuqbsAtpGBgIgGMY0jGO7HdS7AJaRhSgRAp5qFGDnvHI0u73B9jt0XAVVAHLAAx6u6l2CJBjc7ZZJP6OyiV4175Jhxc+IXgPXmujgo3X6n8kabQ8yZVzGZiiAcAAB4CgNfkkeSdCZbmdIyfWe2puwZ9SuCNIweJGBxNQDBrVCdRRSwGASoyB3Z7qm7BtVQBgDA8KgH2gCgCgCgPjqCMEZB5g9tAaPIYvk0+qv8KnMyLIPIYvk0+qv8KZmLIPIYvk0+qv8ACmZiyDyGL5NPqr/CmZiyDyGL5NPqr/CmZiyDyGL5NPqr/CmZiyDyGL5NPqr/AApmYsg8hi+TT6q/wpmYsg8hi+TT6q/wpmYsg8hi+TT6q/wpmYsg8hi+TT6q/wAKZmLIPIYvk0+qv8KZmLIPIYvk0+qv8KZmLIPIYvk0+qv8KZmLI//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1" descr="data:image/jpeg;base64,/9j/4AAQSkZJRgABAQAAAQABAAD/2wCEAAkGBxMSEhUTExQVFhQXGBwYGRgYFxcgIRYaFxwcHB0fHx4eICggGhslHRccIjEkJykrLi4vHR8zODMsNygtLisBCgoKDg0OGxAQGywkICYwNCw0LDQsNCwsLCwsLC8sLDQ0LDQsLCwsLCwsLCwsLCwsLCwsLCwsLCwsLCwsLCwsLP/AABEIAJUBUwMBEQACEQEDEQH/xAAcAAACAgMBAQAAAAAAAAAAAAAABQYHAgMECAH/xABQEAACAQMBBAUFCwgJAwIHAAABAgMABBESBQYhMQcTQVFhFCIycYEjNEJSU3ORkqGxshdUcnSjwdHSMzVDgpOis8LiFWLTZIMWJCVj4/Dx/8QAGwEBAAMBAQEBAAAAAAAAAAAAAAECAwQFBgf/xAA2EQACAQIEAwUHBAIDAQEAAAAAAQIDEQQSITEyQVETImFxgQUUM6GxweFCkdHwI1IVYnLiBv/aAAwDAQACEQMRAD8AvGgIzvbvtbWA0sesmIyIlPHj2seSD18T2A1vSw86m23UtGDZVO2ukq/nJ0OIE+LEOPtc8c+rFd8MJTjvqbKCRFrm+lk/pJZJP03dvxE10KMVskWOepB1wbTnj9CeZP0JZF+4iquEXul+wsh5YdIG0YuVwXHdIqt9pGr7aylhqT5FXCJKdl9MMgwLi3Vu9omIP1Wz+KsJYFfpf7lXS6Ey2T0h7PnwOuETH4Mo0f5j5p+muaeFqR5X8ijhJEpRwQCCCDyI7a5yhlQBQBQBQBQBQBQBQBQBQBQGLsACSQAOJJ7AKEN21ZEjv3GJGXq2MYOFdSMnx0nHD21ye9xvtoed/wAlFSatp1Hmz9v282Aki6vitwP0Hn7K3hWhLZnXTxNKpwsZ1obhQBQBQCrev3lc/MyfhNXp8a8zOrwPyKJr0TzAoAoAoAoAoAoAoAoAoAoAoAoAoC2OkjfDyGIRxY8olB08vc15FyO3jwAPM+o1yYah2ju9ke1CNyiJpWdmdyWZiSzE5LE8yT2mvWSsrI3MQM8BzPADvoCX7D6N764wzIIEPwpeBI8EHnfW01zzxVOO2pVzSJps/ogt1x108sh7kCoP9x+2uWWOk9kijqvkOIejLZq/2LN4tLJ/Nis3i6r5/Ir2kjYejbZv5uf8SX+ao96q9Rnkck/RVs9vREqfoyk/izVljKv9RPaSE950OxH+iupF+cRW/DprRY584/35k9r4HFa7g7Wsjmzukx8UOyg/3GUofpq7xNGpxx/vnuTni90PbHenakHC92dJIB/aW+lj69KswP0r6qxlRoy4J/uVcYvZkm2TvTa3B0pJpk+SkBR/qvgn2ZFYTpTjq1p13RRxaHVZkBQBQBQBQBQBQBQC3am3YLce6ONXxF4sfZ2e3ArOdWMN2YVcTTpcT9OZAd4d5pLnzR5kXxQeLfpHt9XL11wVa7npyPHxGMlV0WiEVYHIfCKEE43DguG90aRxAMgKTkOfDPJR4dvtrtwqm9b6Hrez41X3m3l+pNq7T1QoAoBVvX7yufmZPwmr0+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mtgPHDgfTxFZPEVI8UTCWOrQ44f35mK7/AJ7YB7JP+NPfPD5kL2n/ANfn+DL8oH/p/wBp/wAKe+eHzJ/5P/r8/wAGD7/t2QD2uf5aj3t9CH7TfKPz/ByTb9XB9FI19jH99VeKnysZS9o1XskhVebw3MvBpmx3L5o/y4rKVact2c88VVnvL7CysjAKA2W8DSNpRSzHsUEmpSbdkTGLk7RVyYbB3KOQ9zy5iMH8RH3D6eyuylhec/2PTw/s98VX9v5JuiBQAAABwAHYBXbseqlbRGVCQoAoBVvX7yufmZPwmr0+NeZnV4H5FE16J5gUAUAUAUBkiEkAAkk4AHMk9g7zQFjbH6OlNu3XkrO4yuOUXcD2MT2/QO+uWWI72mx2Qw3d72/0IHtXZsltK0Uq4YfQw7CD2g10RkpK6OWUXF2Zx1YqFAFAFAFAFAR411n0JfnRhu6LSzV2Hu04EjntAPFF9gP0k15OJq5525IwnK7JhXMUCgCgCgCgCgCgCgCgCgCgCgPhFALrrYFtJ6UKZ7wMH6Rg1nKjCW6MJ4alPeKFNxuNbt6LSJ6mBH+YE/bWTwsHtc55ezqT2ujgl3A+LP7Gj/eG/dWbwnRmD9mdJfL8nM24U3ZLGfWGH8ar7pLqUfs2fKSPi7hzdskf+b+FPdJdUF7NqdUdEO4B+FOPYn7y37qssJ1ZdezHzl8vyNLTcm2Ti2uT9JsD6FxWkcLBb6nRD2fSjvdj60s44hpjRUHcoA//ALW8YqOyOuEIwVoqxvqxcKAKAKAKAVb1+8rn5mT8Jq9PjXmZ1eB+RRNeieYFAFAFAfUUkgAEknAA5knsHjQFr7jbni3AnnAM5Hmr2RA/7+89nIdpPFVq5tFsd1Cjl7z3JnWB0ifebd6O9i0NwccUfHFT+9T2ir06jg7mdSmpqzKX2rs2S3kaKVcMPoYdhB7Qa74yUldHnSi4uzOSrFQoAoAoAoDXtnZGjab2rcmuQg/QmcFf8ritqc70lJdPofQJ925eW9u8kezoVleN3UuIwE05GVY9pAxhK8qjSdWVkzCMczItb9Llu7qgt5wWYLk9Xw1HHxvGuh4KSV7os6T6ljVxGYUBDd6+kKGwn6h4ZXbQHymjGGJHawOfNrppYaVSOZNF4wbVw3X6Qob6VokhlQrG0uW0YIUqCODHj5wpVwsqcbtroJQaVxMvTHbEZ8nuP2f81a+4y6ot2T6n38sVt+bXH7L+anuMuqHZPqH5Yrb82uP2X81PcZdUOyfU22nS3bySIgt5wXZVBPV8CxA+N41DwUkr3RHZPqWI7AAknAHEk9gFcRmQXbXSnZwkrEHuGHamAn1jz9agiuuGDqS1ehoqbELdMrdlkMfrH/4q29xX+3y/JbsvEabK6WreR0SSCWMswXUCrKCTgZ5HHHsBrKeCkldNFXTYx3o6RYbG4Nu8MrsFVsrox53rYGqUsLKpHMmiIwbVxT+WK2/Nrj9l/NWvuMuqLdk+oflitvza4/ZfzU9xl1Q7J9Q/LFbfm1x+y/mp7jLqh2T6h+WK2/Nrj9l/NT3GXVDsn1GW7vSXBeXMdskMytJqwzaMDSjPxwxPJTWdTCShFyutCHTaVxtvjvdDs5YzIrO0hICppzhRxbiRwGQPaKzo0XVbsVjHMLt1ukWC+nECxyRsVLKX0YYrzAwTxxk+w1erhZU45r3JlBpXJnXMUCgCgCgCgFW9fvK5+Zk/CavT415mdXgfkUTXonmBQBQH1VJIABJJwAO0nkB3mgLW3G3OFuBPOMzkeavZED/v7z2ch254q1XNotjuo0cveluTSsDpIdtjf6GG4WJV1oDiVwfRPco+Fjt+gca3jQbjc554hRlYltvOsih0YMrDII5EGsWraM3TTV0Kt593o72LS3muOKPjip/ep7RV6dRwZSpTU1YpjamzpLeRopV0sPoI7CD2g13RkpK6PNlFxdmclWICgCgCgLB6TNi6Luyv1HBZ4Ul8NMilGPhzU/3awwtS8JU30dv2PcpvRo6em33jF+sL/py1GC+I/L+CKe5TmzP6aL5xPxCvRlwvyNnsepK8I5QoCiumT+sf/Yj+969XB/C9Tenwnzoh9+y/qkv44qnF/DXmvuKnCQaH0R6hXU9zR7lnbj9Hdte2cdxJJOrsXBCNGB5jsoxlCeSjtrhr4qVObikv6vMylNp2H35ILL5a6+vD/wCKsvfp9F8/5K9q+hsteiazjdHE1ySjKwBaLBKkEZ9z5cKh42bVrL++o7Rirpq2669XZo2A69ZLj4S5wg/RyrE+oVfBU07zfoTTXMh3R9usu0Lhkdyscahm041Nk4AGeXifDxyOnEVuyjdbsvOWVFoydFuzSuBHIp+MJpM/QSV+yuH3yr1+SMu0kRS/6IpRMvUTqYs5LSA60x4KMP8A5a3jjVl7y1LqouZLN5ejuC9nM8k0ysVVSE0Y80Y7VJrnpYqVOOVJFIzaVhX+R+1+XuPpi/krT36fRFu1fQr7f/d2Owulgjd3UwrJl9Ocs8i480AYwg+2uyhVdSGZ9f4NIu6uatxtgpfXQgkZ0UozZTGcrjvBGONTXqOnDMhJ2VyxvyP2vy9x9MX8lcXv0+iM+1fQYbv9GtvZ3Edyk0zNHqIDGPB1IyHOFB5Me2qVMXKcXFpakOo2rFWb/bd8tvZHU5jX3OL9Fe3+82T6iK78PT7OCXM0irITbKv2t5o509KNw48ccx6iMj21pKKlFxfMs1fQ9OWF2s0aSoco6hlPeGGR99eHJOLszlasb6gBQBQBQCrev3lc/MyfhNXp8a8zOrwPyKJr0TzAoD6oJOAMk8AB2k/voC1dxtzhbgTzjMxHmr8kD/v8ezkO2uOrWzaLY7qNHL3pbk1rnOkrzfzfLGq2tm48pJB2d6qe/vPZyHHl1UaP6pHJXrfpiVvXUcZJ9zN7Gs20PlrdjxHahPwl/eP388atLPqtzajWyOz2LTXb1qRnyiHj/wDcT+NceSXQ7u0j1Ql3oSxvY9LXECuvoP1iZU/TxU9orSnng9jOqqc1uipbu2aNyjYJHapyGHYVI5g99dkJxnwvw8n/ACcEouLszTViAoAoD0FtKxSeJ4ZBlHUqw8D3HsI5g9hrzIycXdHsJ2IL01DFhECcnyhOPf7nLXXgviPy+6L09ynLGQLLGx5K6sfUGBP3V6UldNGzLz/Khsz5Z/8ABm/lryvc6vT5r+THspB+VDZnyz/4M38tPc6vT5r+R2UirekfbUN5eddAxZOqRclWXipbPBgD2iu/D05Qhll1NIJpWZ39EPv2X9Ul/HFVcX8Nea+5FThIND6I9Qrqe5o9y3ujvfSytbCKGaXTIrSEjQ5xqkZhxCkciK87EUKk6jlFaafQxnFuV0ST8pOzflz/AIcv8tYe61ehXJI79i742d3J1UEut9JbGhxwGATkgDtFUnQnBXkiHFrVlfdN2y2EsN0AShTqWPxSrMy59etvorswU9HH1NKb0sQTd7bs1lMJoGAbGGUjKup7GHsHEYIrrqU41I2kXaTVmW9u70o2s+FnzbyH4xyhPg/Z/eArzqmEnHWOpk6bWxOopAwDKQVIyCDkEeB7a5DMyoAoCkOmv+sE/Vk/1Jq9XBfC9fsjenwnP0Pf1kPmpP8AbU4z4XqKnCXvXkmBDulPb3ktkyqcSz+5rjmAfTb2Lwz3stdOFp56muy1LwV2V90QbDE920rrmOBDz5F5AVUdxAXWfq12YyplhZbs0qOyItvHso2t1Nbn+zchfFTxQ/VIrenPPBSLp3Vy1uhjbXWWz2zHzoGyvzchJ+xtQ8AVrz8bTtLN1+pjUWtyxa4zMKAKAKAVb1+8rn5mT8Jq9PjXmZ1eB+RRNeieYfQM8BxP30Bam425wgAnnGZjxVT/AGQP+/7q46tXNotjuo0cveluTauc6Svd/N8tOq2tm87lJIPg96qfjd57Ozjy6aNH9Ujkr1v0xK2rrOMKAKAKAf7u7B63Ekg9z7B8f/j99fL+3fbqwydCg+/zf+v/ANfQ9HBYLtO/Ph+v4JJtfZSTppPBh6LAej4erwr5L2Z7Wq4GrnWsXxLr4+fj+56mIw0a0bc1s/7yIFd2rROUcYYfb4jvFfp2GxNPE0lVpO6f9/c+dqU5U5OMtzTW5QKA9F15Z65X3Tb7xi/WF/05a7MF8R+X8GlPcpi2i1uiZxqZVz3aiB++vSbsrmxaP5G//V/sf+dcPv3/AF+Zl2vgH5Gz+d/sf+dPfv8Ar8x2vgQXfHd/yC56jrOs8xX1adPpFhjGT8WuqjU7SOaxpF3Vx30Q+/Zf1SX8cVZ4v4a819ytThIND6I9Qrqe5o9yd7q9G731slytysYcsNJiLY0MV56xz055VyVcUqcstr+v4KSmou1hv+RuT88T/AP/AJKz9+X+vz/BXtV0H+5HR49hc9e1wsg6tk0iMr6RU5zrPxaxr4pVI5bW9fwVlO6sTa/so5o2ilQOjDDKw4GuWMnF3RmnYqjeTomkUl7Nw68+qkOGHgr8m/vY9Zr0KeNT0n+5sqnUrraFhLA/VzRvG/xXUjPiOxh4jIrtjJSV4u5otdhvunvbcWDgoxaHPnwk+aR2lfiN4jn25rOrRjUWu/UiUVI9C2F4k0SSxnKSKHU94YZFeNKLi7M5mrHRUApDpr/rBP1ZP9SavVwXwvX7I3p8Jz9D39ZD5qT/AG1OM+F6ipwl715Jgeeukfb/AJZeuVOYovco+46T5ze1s+wLXsYankhru9TogrIku4W+1jYWoiZZjKzF5CqLgseAwdXEBQBWGIoVKk7rYrKLbI/0jbdtr2eOe3EgbRok1qBnScqRgnPpMD6hW2GpzpxcZFoJpWZx7h7a8kvYpCcIx6uT9B+GfYcN7KtXp56bRMldHoyvGOYKAKAKAVb1+8rn5mT8Jq9PjXmZ1eB+RRNeieYFAWTuHvnq021y3nco5CfS7lY/G7j2+vny1qP6onZQr/pkG/m+mnVbW7edykkB9HvVT8bvPZ6+SjRb70iK9e3diVrkV12Zx3R9qCQoAoB/u7sLrcSSD3PsHx/+P318x7d9urCp0KD/AMnN/wCv5+h6GCwfad+fD9fwTMCvzxtt3Z7or27thbdcDBkPor3eJ8Pvr2/Y3saeOneWkFu+vgvH6HJisWqKsuIgs8zOxZiSx4kmv0ulShRgqdNWS2R8/KTk80tzXWhUKA9F15Z65X3Tb7xi/WF/05a7MF8R+X8GlPcpzZn9NF84n4hXoy4X5Gz2PUleEcoUBRXTJ/WP/sR/e9erg/hepvT4T50Q+/Zf1SX8cVTi/hrzX3FThIND6I9Qrqe5o9y/uiP+q4f0pf8AVevIxfxX6fRHPU4iY1zFAoBPtHeizgmWCWdElb4JPLPLUeSZ7NRGa0jSnJZktCyi3qNwc8RyrMqcO29mwXELJcKrR4JJbHm4HpA/BI7xyq0JSi7x3JTa2PMTAZODkdhPaOw+Fe6dJ6M6P4WTZ1qGGD1QOD3Nkj7CK8au71JeZzz4mSCsSpSHTX/WCfqyf6k1ergvhev2RvT4Tn6Hv6yHzUn+2pxnwvUVOEszpK2/5HZOVOJZfc4+8Fh5zf3VyfXiuHDU889dkZwV2UtudsHy26jt8lUILOy4yiKOJGeHPSvLmwr061Ts4ORtJ2VyzPyPWv5xc/TF/wCOuH36fRfP+TPtX0NF/wBEMAjcxTztIFJQN1eCwHAHCA4J8amOOlfVK398R2vgVCR3j2GvSNj0N0cbb8rsY2Y5kj9yk7yycif0l0t7TXjYinkqNctzmmrMk9YFQoAoBVvX7yufmZPwmr0+NeZnV4H5FE16J5gUAUBK929tK2IpcauSsccfA+Pce318/ivb3sacL4nDXtvKK5eK8Oq5b7bevgsWnanU35Mk3VjuH0Cvje1qf7P9z1cq6CHeLYPWDrIhhxzUfD/5ffX0/sL286DVDEO8Hs/9fx9PI87GYLP34b9Ov5IaRX6AndXR4g93d2F1uJJB7mOQ+P8A8fvr5n277cWFToUH/k5v/X8/Tc9DBYPtO/Ph+v4JoBjgK/PG23dnu7Czbm2Ft1wMGQ+ivd4nw++vZ9j+x546pd6QW7+y8focmKxSorx6EEnmZ2LMSWPEk1+mUaMKMFTpqyWyPn5Scm5Sd2a60KhQBQHouvLPXIB00xM1lEFUsfKF4AE/2cndXXgmlN36fwaU9yodm2cnXRe5yf0ifAb4w8K9GUllevI1b0PTteGcwUBR/TBbO20cqjsOpj4hWPa/cK9TCNKlvzN6b7p86JbZ1vZSyOo8llGSpHHVF3jwqcXJdmtea+4qPukIisZdI9yk5D4Dfwrqco33NG1cZ2W0b+FBHE91GgzhV6wAZOTwHeTms3GnJ3dirUWb/wDru0/l7z60tR2dLoiLRMZNu7Twfd7zl8aWip0eiJSiP+lDYs5uhOsMjpJDGWdUZhrA0kEjODgDniscLUjkyt8ysGrEX2ZvLd2o0w3EkY7FyCB6lYFR7BXRKjCerVy+VPkdG0N6768BiknkkVuBjQKNXgQgBb1HNVjRp09UrEKKRJtyejaaZ1lvEMUIIPVt6UvgRzRe/OCe7trCvioxVoav6FZTtsXUowMDgK8wwPtAUr0zWztfoVR2HkyDIUnj1k3cPGvUwbSp78/sjem+6c/RFbOu0QWR1HVScSrAfB7xU4trst+YqPumrpP2lLd3jKqSGKHMaYRsE589uXaRj1KO+mFioQ1erEEkiX9DGwjFDJcupDynQuQQQic+B5ZbP1RXPjKl5KK5FKj1sWRXEZhQHn3pC2A8F/MEjYxyHrU0qSMScSOAxwfUMd2K9fD1FKmrvwOiMroc9EG0JILpoXRxHOvAlWAEiZI4kcMjUPXprPGRUoZlyK1FdXLprzDEKAKAVb1+8rn5mT8Jq9PjXmZ1eB+RRNeieYFAFAFAS7dzb2rEUp87krH4XgfHx7fXz+G9v+wcl8ThlpvKPTxXh1XLfbb2MFjb2p1N+TJLXxx6oqvdgxSyiQjHxgOT92f/AN417eE9v4rDYd0I69Hzj5fboclXBU6lRTfr4jQDHAcBXiuTk7vc60rCzbm2Ft17DIfRX958Pvr2PY/sepj6l3pBbv7Lx+n7HLisVGjHx6EEnmZ2LMSWPEk1+mUaMKMFTpqyWyPnpzc3mlua61KhQBQBQHouvLPXNN3cpEjSSMqIoyzMQAAO81KTbsgQq56V7BW0r18gzjUsYA9fnspx7K6lg6jXJGnZsaQ7+WbWr3QZ+qRwjeY2pWbGBjt9IcRkVm8PUU8ltSuR3sMN295IL5HeAsVRtJ1KV44B7fA1SpSlTdpEOLW583k3kgsVR5ywDtpGlS3EDPZ4Up0pVHaIjFvYVX3SLYw6NbSe6RrKuI2PmSDK+o8OVaRwtR3svAsoM44ulXZ5OCZlHeYiR/lJP2VZ4Or4fuOzkO9p732kFuly0mqGRtCsgLZYhjjA4jghznlWUaE5ScUtSFFt2E35U9nfHl/wmrT3Or0+ZPZyOiz6R7GXrNLSe5xtK2Y2HmqQD6z5w4VDwtRWuvAOm0csnSts8cjM3qjP7yKssHV8P3HZyO3ZG+2zr1xEGHWNyWWMjV4AkaSfDPqzVZ4erTV3sHCS1JPDbonBFVR/2gD7qwbb3KC3eTeSCxRXnLBXbSNKluOCezwFXp0pVHaJKi3sR/8AKns748v+E1a+51enzLdnI6LTpHsZBIVaTEaGRsxt6IKrw7zlhwqHhaitdb+IyMZbtb121+XFuWPV41akK+lnHPn6JqlSjOnbMRKLW51bw7dhsouunLBNQXzVJOTnHAeqq06cpu0SEm9EJLnpHsY1iZmkAlTWvubHzQzJxxy4oeFarC1HdJbeJZQZKba4SRFdGDIwDKwOQQeIINYNNOzKCTbe+NraTrbzFxI4UgBCRhyVHEcuIrWFCc45lsWUW1cX7U6SbGCSSJzKXjYowWM8wcHBJANWhhakkmiVBvU5I+lfZ5OD16jvMf8AAk/ZV3g6ngT2bJVsXblvdprt5VkUc8ZBX9JThl9ornnTlB2kijTW4xqhAUAUAq3r95XPzMn4TV6fGvMzq8D8iia9E8wKAKAKAKAl27e3tWIpT53JWPwvA+Pj2+vn8L7f9g9nfE4Zd39UenivDquXlt7OCxub/HU35MktfHnqCzbm11t175D6K/vPh99ez7H9kVMfU10gt39l4/T9r8uKxUaMfHoQO4nZ2LscseZr9MoUKdCmqdNWiuR89OcpycpbmutSoUAUAUAUB6Lryz1yA9NEchsFKZ0LMpkx8XDAE+Gsr7cV14JrtNehpT3IVuLtrZiRdRe2yaix93ZA4IJ4A8NSYzgY4cM5FdVenVbzQfoXkpbpkj302NaW2yJTZ4Mcssb6g5cN54AwcngAMVhQqTnWWfdJlYtuWpu6Dfe1x88PwLUY7iXl9xV3Rj05e97b50/gNTgeJ+QpbsrvfMYNrj8wt/tQmu2jz/8ATNI8/Mm/SFsrZ0dgrxLAlx7no6vSC2SNeQvMaSxye0CuTDTqupZt2KQbb1IFG7/9PkBz1YvISvdrMNxr+wR/ZXZp2njZ/Vfk05+g/wBxdobKjgcX8avKZSVJiZsR6EAGQOHnBuFY141nJdm9LdSslJ7ElvJ9lzWN89hEqyJAQzCJkOlzy4jjnR9lYJVo1Iqo+fUpaSauRboy8h62by7yfRoGjr9GNWeOnV247q3xPaWXZ39C8836RRvLHFJfOuzwSjOohCZ4vgeh2ga8kH2jhitaTagnU9S0du8ekEzgZ544+uvEOUrfpy97W/zx/A1d2B4n5fc1pbsjO5l3sZLYC+VTPrbnHM3m/B4opFb1o13LubeaLSUr6Eg2lFsx9m3s+z0UFU6tmCSKeLI2MOB3A1hHtVVjGoyveUkmcvQX6V36ovvkq2O2j6iryH3TP/V4+eT7mrLB/E9CtPcq7b0JMez0UZLWwAHezzS/vNd1N2c2+v2NVzHfR7vm1hIba5yICxU6s5t3zgnHxc+kOzn35yxFBVFmjv8AUicL6o7elXB2naspyGjiII5Eda2CD2iq4T4Ul5/Qinwsju2ow22XVgCrXqqQeIIaVQQR2gg4ram7UL+H2LR4S5L3cXZ0ilfJYkz8KNQjDxBXFeasRVT4mY55dSnd3p5Nn7VVAxOm46h+zWhfRkj2hh4gV6VRKrSv4XNn3onoWvHOcKAKAVb1+8rn5mT8Jq9PjXmZ1eB+RRNeieYFAFAFAFAFASOx3pZYirjU4HmHv/S9X2/bXyWN/wDy8KuJU6TywfEun/nz+XjsenS9ouNNqSu+X5EFxO0jF3OWPM19RQoU6FNU6atFcjzpzlOTlLc11qVCgCgCgCgCgPRdeWeuJd594bazRfKSdMh0AaC2eHHIA5Y51pTpSm+6Sot7Fb75bu7KNu91aXEcbAErGsissh+KEzqRjyGMAdorto1a2ZRmjWMpXsyM7I61tl36jUYUe3bwVi/nEezTn2V0Tsqseuv0Lu2ZEo6IN4ra2jninlSIs4dS5ABGkKRk8MjT9tc+LpTk04q5SpFvY19Lu8tvdCGG3cSlGLMycRkjSqg8mJyeWftqcHSlC7loTTi1uR7pItTBcQxHnHZwIfWikfurfDPNFvq2WhqvUnFj0Q2xCu08+CASB1Y5jOM6TwrkeOn0Rn2rNfSxsqG12bbwwIERbleHHiTFNkkniSe81OEm51ZSl0+6JptttsTdHEWy2t5PLjbiXrjp61wp0aI8YBI83Vq9ua0xPbZl2d7W5epM83Ike2m2WljeJYvbdY8JLLFIpLBPAE8Bk/TWMFWdSLnffmVWa6uQDcjdoX/lScesSINFxwNeeR8DjHhmuuvV7PK+Vy8pWsdPRttyOyvCLhFVX9zLso1QMDjnzVc5VvYTyNRiabqQ7vn5/wB5CautC+45AwypBHeDmvIOcrfpy97W/wA8fwNXdgeJ+X3NaW7OHo33MsruzEs8ReTrHXIllXgCMcFYD7KtiMRUhO0X8kJzadkSHeXdqC02XeJaxlQya2Gt2zpxk+cSeCisadWU6sXJlVJuSuQroh29b2sk6zyLF1ippZjhfMLZBPIHzhzrpxdOU0squaVIt7DTpa3rtZ7dIIJUlbrA7FDlVVQ3whwJyRwHjVMJRnGWaSsRCLT1I5t60aKbZUbAhhDbkg8wWmLEfSa2pyTjUa6v6ErmTfpN3G8pBurdfd1HnoP7ZR2/OAcu8cO6uXDYjJ3ZbfQpCdtGVLZ3TvLbq7EiNkRAfgrrzp9QJPDs5V6LSSbXM26jjbLhdsuzEAC9UknkAJVJJ7gBWUPgen2Kx4S57/fOwhUs1zEcDgqOGY47AFyTXmRoVG7ZWYqLZT+6tm+0dq9aFITr/KJP+xQ+tVJ8SAo9vdXpVZKlSt4WNpPLEv8AryDnCgCgFW9fvK5+Zk/CavT415mdXgfkUTXonmAaAm21t1oY7IlQfK4kjlm85j5smrIxnSMYPIfB8a541W5+DOmVKKh4rUWW25k7iM64FMqB41aTBcEZwBjOQOfZ41d1orqUVCTttqYbn7KSa9EE6ZUawy6mHnID2qQeBHfSrJqF0RSgpTyyNse50z6CHgRZSerDyEFsHgoGMlseuo7ZLqT2En0NVvulORqcxRjrDGBJIFMjKcEJ38QRzFS6q5EKjLnodG+O7ggeWSIBYEdIwupiwYxq555yPO76ilUzJJ7k1aWVtrY0vufOuoyPDGiqrGR3IUa+QzjOeHd2ip7VPa5DoyW9kd1rubiG4M0sSyIFKESjSA3wmOOCnsPgaq62qsi6oaO7+ZzLuLdctUIJXUqmTi4xk6RjJxU9vEr7vPwEz7LcW63J0iNnKKCTqJGc8Mchg8c1pmWbKZ5HlzHDVioUB6Lryz1xLvRuzBfxrHNrAVtSshwQcEdoIPA9orSlVlTd4loya2IpH0QWgbJmuCO7MYz7QldLx0+i/vqW7Vk02fsK3gg8mjiUQkEFDx1auB1ZyWJ7Sa5ZVJSlmb1KNtu5D73oksnYskk8QPwVZSB6tSlvpJrpjjaiWqTLqoxnu70d2do4lAeWRTlWlIOk94UALnxwSO+s6mKnNW2RDm2G8/R7bX8xmlknVigTCNGBhc/GQnPHvqaWKnTjlSQjNxViVwx6VCjkAB9HCuYoKN692otoRLFM0iqriQGMqDkKy/CVhjDns7q1pVXSd0WjJxIv+SCy+Wuvrxf+Kt/fp9F/fUt2jN9n0WWkevTLcnXG0Zy0XAPjJGI+fCoeMm7aLr/dR2jGu6m5MGz3d4XmYuoU9YUIABzw0ovGs6uIlVSTSKym5HNvN0d2l5IZSXilPpNGV8/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q08RKnFxSRCm0rEnrAqQ/avRzaT3PlJMsblg5EbIFZlOckFTxOOOCPpya6YYqcY5S6m0rHNtTovtJ5pJnluA0jFyFaPALcTjMZOPbUwxc4xUUl/fUKo0rGu36JrBT5zTuO5pFH4FU1LxtR7WJ7Rkv2PseC1Tq7eNY15nHMnvJPFj4kk1zznKbvJlG29zuqhAUAUAq3r95XPzMn4TV6fGvMzq8D8iia9E8w79hPEtxE05xErBmwCc6eIGB3kAVWd8rsWhbMs2xLLbfeNrmQzQxCGUMjSKjdYyYITUc+dwwCMdtYOi8qs9TdV1md1o/wBzmm27bi5sHV2aO3jVHbQwPmgjOMZPsqyhLLLxIdSOaLXI4t39sRRbRe4ckRF5SDpJOHLaeA49tWnBuGVFac0qmZ7anRe7dgZ9nkMcQMTJ5p4Aup4d/AHlVVCVpeJMqkW4+B17Z21Z3gXrJZIzDLIy4jJ61HbVw+K3ADjy499RGE4bLctOcJ7vY3ba29Z3aXETSvGrSpKjiNm1aY0QjHYcqeeOYqIwnFp2JnUhNNNmdzvPbtKzRXMsOY41BaIOjadWQyac6sH0gRz8KhU5Jaq4dWLejt6aGifbljIbqIEwxzRxr1ixHDOhYs2gcRnI591WUJqz3sQ6lN5ltfwOe52sZ9o28tqGkKIgKgEHzdWscezSx41KhlptSIc81ROJp6RblOvW3j4Rwg8B8eU62+8fbSgnbM+ZGIazZVyInW5gFAei68s9cWbf27DZRiWcsqFguoIzYJ5Z0g4HDn6u+r06cqjtElRb0QX234ImgVny1wcRBQWL8AcjSDhQCCSeApGnKSbXLcKLYzqhAUAUAutdtQyXEtsjEywhTIulhjWAV4kYPAjlV3TkoqT2ZNna58sduQTTzW6MTLDjrBpYY1cuJGD7KSpyjFSezDTSuMqoQJt6NvrYxJKyM4aRY8KRwL548ezhWlKm6jsiUrndtO/WGGWUjV1SM5UEZ80aseBIqsY5ml1CVzHYu0RcwRTqColRXAPMBhnBpOOSTi+Qas7BtbasNtH1kzhEyFzgkljyAAyST3CkIObtEJXMdjbZhukZ4H1BWKNwYFWHMFWAIPrFTOEoO0g01ubNq7TitozLM4SNeZPjyAHMk9wqIwlN2igk3sKbXfCGSRE6q6XrDpRntplVieXnFceNaOhJK91+6JyskNYlQoAoAoAoAoBbtHbUUE0EL69dwzKmFJGUGTk9nA/f3Grxg5JyXIlK4xVgeRz2fRVCD7QBQBQBQCrev3lc/MyfhNXp8a8zOrwPyKJr0TzDr2TarLPFGzaVd1Ut3An76rJ2TZaKvJIl+29i2kQlR7aeAID1dxl3VyOWoDIUH2eysITm7NNPwN5whG90147kd/8Ahq48oS2wvWumtRq4acE8+/zTWvaRy5jLspZsvM6YNzrlghzEvWDKapAC/gBzLVDrRJVCT6Giz3XuJASQkYDmP3VwupxwKr8Y/ZUurFEKlJ+Bsttz7twx0qoVzGxdwNBAzk/9vEcRnORUOtFEqjNki2lsS0g6seRXU2qNXLRGQqCc5HDkeGfaKzjOcv1JGsoQj+lsjUu7cxuhbqqh3BkQFuAQ5Iye/ArVVFlzGLpPPlRutdzrmQIR1Q6xdaBpAC4IzgDmTjie6odaKJVGTPmzN27kgSArF55jGqUIzsp0sqd5yCOfZSVSOwjSlvsad8bBILuSKMEKNJGSSfOUE8TxPE1NKTlFNkVYqM2kJa0MwoD0XXlnrnLtOwjuInhlGpJFKsPA9o7iOYPYQKtGTi7olOxRuy5JIjEzTuqrdNYdd5uYIY9LEISMIz9Y3HsCYGBmvUmk76cs1ur/AB9zd6/Uab0bburfy+CC6mlijWF1l15aJnZRp1jnq1EY8PXVKNOE8kpRSvf1Iik7XRv313pk8pn8mumMS2at7lLlRJ1yAnzTjVpYD21WhRWRZo63+ViIx0V1zLB3R2bNHH1s9zLO8qIxDY0xnBOEA5DiBx4nGe2uOrOLdoq1jOTT2RFbG0mk21tIQXHUELBk9Wj6h1SYGG5Yrok0qELq+/1LvgRE9obTuLS9vVExLPNBHLMAqHSQScc1jJHDPZgmuiMIzpx05OyLJJpDr/rk0YaCW7dg869UsFzA8iqyvlJZmwI1yFIPM8RWXZqXeUeXNO3ouZW19bCm62089i8cs/WOm0VEep1ZurAxnUPTUMfSxgk92BWipqM00v0/Mtaz9BlYW6BdrFrqUOkk6rG0oHXe5txdSMucA4xj0fCqSb/x6cly21IfI37Cae2Ox2W5mZLldLRMV0KoRcKqgDlq5nJ4CoqZZdpotOYlZ30HPSpcKzWVszLD1kxkFwx4QGLGDjIBJ19pwKywqdpS30263K0+bE/R5tlxeNa9bAfdJZZ5g4byxjgJo7Ac8SF4YHIVriaayZ7Pkkuhaa0uOOlUlHsJ3BNvFchpeGQOK6SR6gw9uO2ssLqpRW7RWnzRJ9obwwLCXilid2RjCodSZWCkgAA5PLsrCNNt2a8/Aokytl27OLO1vUv5JLmScI8BZdLZYjQIgOGABxHMNntFdvZxzyg46Jb/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OZEWHTk44kFiRkHGTSUIZHPKtk/qS0st7HfuNYmXZr9TdzLcss2iITcAyyagwX0gT5uTn4Z76piJWqq8dNOXgRPSWw13E2vcbQkgkLyCK2gCS8SOvuG4HV8YBQG9b1nXhGkmrat6eC/v0KzSiWHXGZhQBQCrev3lc/MyfhNXp8a8zOrwPyKJr0TzDp2bJGsqGZC8QPnqCQSvhgjj28+yole2hMbX12JxZ7btrbrWW8kniZWCWzI5xq5DU/IDl2cO+udwlK3ds+p0xnGN+9ddDKDbdkbq3vGnZWSERtF1TnS2lhktyx5xHDPZUZJ5XGxKnDOp35BtNbYjZ0s05i0Rq4Ghm1gFWwCPRbIHMdvhSObvJISy9xt2Ps29cFyvnOkBSViOst+t1IxyCOel6KlKPj62DrRl4elxVvLvDHcWrxq7M7XAfzlwWRU0gnAC8wOHPlV6dNxlfwKVailC3ia96d52dohazyKghVWCl1GsZzw4Z4Y41NOnbiRFWq3bK+Q5h25ZG7hvGnZSIRGYuqc6Tg8Sw4Y444Z7KzcJ5XGxoqkM6nfkKn25B12zn1nTBGqyHS3mkc+zj7KvkdpeJTtI3g+h0bU2paXYQvO0RhmlYDq2PWo8moFceixAHPtzURjOOyvcmU4Ttd2sxFvjfxz3cksR1I2nBwRyUA8Dx5itKUXGKTMq0lKbaEtaGYUB6Lryz1woDiOyLfQ8fURaHbU69WuHY/CIxgtwHE8eFWzyve5N2Ry52pZwmWygsmmCAGeOCCMquoZAYEgMxA5DJ4eFbKE5WnKVr7NstZvVsb7P2PZyRI62kSq8a+a8CAhWw2lhjhg8SO+s5TmnxfMrdjhFAAAAAHAAdgFZkGmOzjV2kWNBI+NbhQGfHAamxk4A7alybVri4ntBbXE13E1ngqUEjyQqFuMjIIbHugGO3lwrR5oxi83z2/gtqktTtO79p1Yi8mg6sHUE6pMBu/GMZ8ar2k73u7kZmA3ftMk+TQZYgn3JOJHI8uYp2k+rF2ZNsS2LtIbeEyOCGYxoSwIwQTjJyOFO0la12Ls4NhXlpdlhHCo8klaFdUaDq2XGerxnSOXLFXqRnDd7q5LTXqNr/Z8U66Jo0kXOcOoYZ7+PbWcZOLunYhOwiiltmvvIvJYswRLNG+hMJlxgINPmEHByD2Vraap5827sTra5JJYwwKsAQRggjII8R21gVFcWxLK2JmWC3hKgsZBHGukAHJ1YGkYzWjqVJ91tsm7ehtg2JarJ1yQQiU8esEaajnt1AZqHUm1lbdhd7GxtkW5R4zBCUdtTr1aYduephjDNkDie6ozyve7F2F1sm3lJaSCJ2K6SWjQkqDkKSRxGQDiinJbMXZFtnb420+m4hsLuTC6FkS3jJCj4IYNkDwrolQlHuykv3LOLWjZIhsG0ZEBtYQq+cqmJPMJ4nAxgHvrDtJ33f7lbs3w7Ht0ZWSCFWUkqVjQFS3BiCBwJ7e+oc5PRsXZy7TtLeCOS58niLxB5shEDFtOWIbGQzaRk8+A7qtGUpNRvvoE29BbsgK9kbuytYYrieMsowo85vjMF4gHjV53U8k22kWe9mxlupsbyO2SInU/F5G+PI5y7fSeHgBVKs88m/7YrJ3Y3rMgKAKAVb1+8rn5mT8Jq9PjXmZ1eB+RRNeieYFAFAFAbJZ3YKGZmCjChmJ0juGeQ8BUWQuzXUgKAKAKAKAKAKAKAKA9F15Z64UAUBVm9b20Vxc3dptEW12nCWFjwmZFGAEbixIwMgMO7HE130lNxUJwuuT6GsbtJNaCnbm27m4mRLiVbXVaI6B55bdFkfGX80Eu2cgK3AAHt56U6cYxbir69E9CySS0/k692bee/vJ4Zr6cokEDN1MrgOxijwy6gCoJyx80ZJqtVxpwUoxW73XiRKyWiOra015BeXGzo5Zj5YUaCQyOTAhJ64gk5AVQ2ADwwvaarBQlBVGl3d/HoQrNX6HDtrbM0E13F18624u7aJ3DuWhhKEtpJJKFscxxJ8TV4U4yjF2V7N+buSop2Mtv7Qih8njtLt5LWSZuud7qUKGVV0xmZQWRMEsQM57eXCKcJSu5xs7aafOwSet1qcct3OLeJTtC3lSOWU9X5ZLH1yaYyqidghkKFm7ccRzwQLqMcz7rWi5J29NbXJ0vt8izdxb8T2MMgWRQQQBKxZsBiM6jxYHHAnsxXBXjlqNGUlZ2KtsZHN51KTSxLLtO4VzFIVJGE7uB9oOM13ySyXavaKNXt6HVfbUmtDc263E4gF9FE8rOzPFE6ln0sclScc/DvNRGEZ5ZNK+Vu3VhJPXwFu8NwkUt21ldSyKLeI9aJ3ZhmZAw6wHOOPf2mr002oqceb0t4dCYq9rokG3d5RPdyC2vgkfkGNfWOI0lMqKCccA2HC6wCRnwrGnRywWaOubpraxVRstVzEV/edZs6/i89ni8nYyJdvPFITIFJGWIBIckrkjzQcAqK2hG1WD635WZaK7yHu0nSS72fb2V9N1c3WiRkupJMEIhIyztg6c4HwSc4zWMU1CcpxV1blYqlo20dO8Uk+yrqPqXuJo57doY0eRn/8AmBgKfOOASSvIDPn1Wmo1oPNZNO/oRG0lqT/d3Z7W9tFE8jyuqjW7szFmPFjliTjJOB2DFclSSlJtKxm3d3K/6JNmTSWMciXksaCQ5iVISpwRniyFuPr9VdmMlFVGnH11/k0qvvCa/wB6tOzbiI3UguheMAOtfWEEg4A5yFwCOeOytI0f8qeXS3TTYso97bQxv2lax2jdm6ug9vetHGoncKoMkY5Z7pCAOQwMDiczFRVSEMq1XTwYVrpeB0bR2utwb4Xt1LDJGgFvCJTGrgoSDgf0pY4znPBuHA8KwpuOXJG993a/P5EJWtZFhdHZ/wDptp80P31x4j4svMznxMkVYlQoAoAoBVvX7yufmZPwmr0+NeZnV4JeRRGoV6J5gahQBqFAGoUAahQBqFAGoUAahQBqFAGoUAahQBqFAGoUAahQHoyvLPXCgCgND2cZbUY0LfGKjP04zU3ewMprZHxrRWxy1KDj1Z5UTaBmIwDkAZPbioAFBnOBnvoDF4FIIKqQ3MEDj6++gMDaR6dGhNHxdIx9HKpu73ASWUbAK0aEDkCoIHqGOFLsG4DHAVAMBCvPSuc55DnQA8CkEFVIbmCBx9ffS4MRaoBpCLjGMaRjHdjuqbsAtpGBgIgGMY0jGO7HdS7AJaRhSgRAp5qFGDnvHI0u73B9jt0XAVVAHLAAx6u6l2CJBjc7ZZJP6OyiV4175Jhxc+IXgPXmujgo3X6n8kabQ8yZVzGZiiAcAAB4CgNfkkeSdCZbmdIyfWe2puwZ9SuCNIweJGBxNQDBrVCdRRSwGASoyB3Z7qm7BtVQBgDA8KgH2gCgCgCgPjqCMEZB5g9tAaPIYvk0+qv8KnMyLIPIYvk0+qv8KZmLIPIYvk0+qv8ACmZiyDyGL5NPqr/CmZiyDyGL5NPqr/CmZiyDyGL5NPqr/CmZiyDyGL5NPqr/AApmYsg8hi+TT6q/wpmYsg8hi+TT6q/wpmYsg8hi+TT6q/wpmYsg8hi+TT6q/wAKZmLIPIYvk0+qv8KZmLIPIYvk0+qv8KZmLIPIYvk0+qv8KZmLI//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3" descr="data:image/jpeg;base64,/9j/4AAQSkZJRgABAQAAAQABAAD/2wCEAAkGBxMSEhUTExQVFhQXGBwYGRgYFxcgIRYaFxwcHB0fHx4eICggGhslHRccIjEkJykrLi4vHR8zODMsNygtLisBCgoKDg0OGxAQGywkICYwNCw0LDQsNCwsLCwsLC8sLDQ0LDQsLCwsLCwsLCwsLCwsLCwsLCwsLCwsLCwsLCwsLP/AABEIAJUBUwMBEQACEQEDEQH/xAAcAAACAgMBAQAAAAAAAAAAAAAABQYHAgMECAH/xABQEAACAQMBBAUFCwgJAwIHAAABAgMABBESBQYhMQcTQVFhFCIycYEjNEJSU3ORkqGxshdUcnSjwdHSMzVDgpOis8LiFWLTZIMWJCVj4/Dx/8QAGwEBAAMBAQEBAAAAAAAAAAAAAAECAwQFBgf/xAA2EQACAQIEAwUHBAIDAQEAAAAAAQIDEQQSITEyQVETImFxgQUUM6GxweFCkdHwI1IVYnLiBv/aAAwDAQACEQMRAD8AvGgIzvbvtbWA0sesmIyIlPHj2seSD18T2A1vSw86m23UtGDZVO2ukq/nJ0OIE+LEOPtc8c+rFd8MJTjvqbKCRFrm+lk/pJZJP03dvxE10KMVskWOepB1wbTnj9CeZP0JZF+4iquEXul+wsh5YdIG0YuVwXHdIqt9pGr7aylhqT5FXCJKdl9MMgwLi3Vu9omIP1Wz+KsJYFfpf7lXS6Ey2T0h7PnwOuETH4Mo0f5j5p+muaeFqR5X8ijhJEpRwQCCCDyI7a5yhlQBQBQBQBQBQBQBQBQBQBQGLsACSQAOJJ7AKEN21ZEjv3GJGXq2MYOFdSMnx0nHD21ye9xvtoed/wAlFSatp1Hmz9v282Aki6vitwP0Hn7K3hWhLZnXTxNKpwsZ1obhQBQBQCrev3lc/MyfhNXp8a8zOrwPyKJr0TzAoAoAoAoAoAoAoAoAoAoAoAoAoC2OkjfDyGIRxY8olB08vc15FyO3jwAPM+o1yYah2ju9ke1CNyiJpWdmdyWZiSzE5LE8yT2mvWSsrI3MQM8BzPADvoCX7D6N764wzIIEPwpeBI8EHnfW01zzxVOO2pVzSJps/ogt1x108sh7kCoP9x+2uWWOk9kijqvkOIejLZq/2LN4tLJ/Nis3i6r5/Ir2kjYejbZv5uf8SX+ao96q9Rnkck/RVs9vREqfoyk/izVljKv9RPaSE950OxH+iupF+cRW/DprRY584/35k9r4HFa7g7Wsjmzukx8UOyg/3GUofpq7xNGpxx/vnuTni90PbHenakHC92dJIB/aW+lj69KswP0r6qxlRoy4J/uVcYvZkm2TvTa3B0pJpk+SkBR/qvgn2ZFYTpTjq1p13RRxaHVZkBQBQBQBQBQBQBQC3am3YLce6ONXxF4sfZ2e3ArOdWMN2YVcTTpcT9OZAd4d5pLnzR5kXxQeLfpHt9XL11wVa7npyPHxGMlV0WiEVYHIfCKEE43DguG90aRxAMgKTkOfDPJR4dvtrtwqm9b6Hrez41X3m3l+pNq7T1QoAoBVvX7yufmZPwmr0+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mtgPHDgfTxFZPEVI8UTCWOrQ44f35mK7/AJ7YB7JP+NPfPD5kL2n/ANfn+DL8oH/p/wBp/wAKe+eHzJ/5P/r8/wAGD7/t2QD2uf5aj3t9CH7TfKPz/ByTb9XB9FI19jH99VeKnysZS9o1XskhVebw3MvBpmx3L5o/y4rKVact2c88VVnvL7CysjAKA2W8DSNpRSzHsUEmpSbdkTGLk7RVyYbB3KOQ9zy5iMH8RH3D6eyuylhec/2PTw/s98VX9v5JuiBQAAABwAHYBXbseqlbRGVCQoAoBVvX7yufmZPwmr0+NeZnV4H5FE16J5gUAUAUAUBkiEkAAkk4AHMk9g7zQFjbH6OlNu3XkrO4yuOUXcD2MT2/QO+uWWI72mx2Qw3d72/0IHtXZsltK0Uq4YfQw7CD2g10RkpK6OWUXF2Zx1YqFAFAFAFAFAR411n0JfnRhu6LSzV2Hu04EjntAPFF9gP0k15OJq5525IwnK7JhXMUCgCgCgCgCgCgCgCgCgCgCgPhFALrrYFtJ6UKZ7wMH6Rg1nKjCW6MJ4alPeKFNxuNbt6LSJ6mBH+YE/bWTwsHtc55ezqT2ujgl3A+LP7Gj/eG/dWbwnRmD9mdJfL8nM24U3ZLGfWGH8ar7pLqUfs2fKSPi7hzdskf+b+FPdJdUF7NqdUdEO4B+FOPYn7y37qssJ1ZdezHzl8vyNLTcm2Ti2uT9JsD6FxWkcLBb6nRD2fSjvdj60s44hpjRUHcoA//ALW8YqOyOuEIwVoqxvqxcKAKAKAKAVb1+8rn5mT8Jq9PjXmZ1eB+RRNeieYFAFAFAfUUkgAEknAA5knsHjQFr7jbni3AnnAM5Hmr2RA/7+89nIdpPFVq5tFsd1Cjl7z3JnWB0ifebd6O9i0NwccUfHFT+9T2ir06jg7mdSmpqzKX2rs2S3kaKVcMPoYdhB7Qa74yUldHnSi4uzOSrFQoAoAoAoDXtnZGjab2rcmuQg/QmcFf8ritqc70lJdPofQJ925eW9u8kezoVleN3UuIwE05GVY9pAxhK8qjSdWVkzCMczItb9Llu7qgt5wWYLk9Xw1HHxvGuh4KSV7os6T6ljVxGYUBDd6+kKGwn6h4ZXbQHymjGGJHawOfNrppYaVSOZNF4wbVw3X6Qob6VokhlQrG0uW0YIUqCODHj5wpVwsqcbtroJQaVxMvTHbEZ8nuP2f81a+4y6ot2T6n38sVt+bXH7L+anuMuqHZPqH5Yrb82uP2X81PcZdUOyfU22nS3bySIgt5wXZVBPV8CxA+N41DwUkr3RHZPqWI7AAknAHEk9gFcRmQXbXSnZwkrEHuGHamAn1jz9agiuuGDqS1ehoqbELdMrdlkMfrH/4q29xX+3y/JbsvEabK6WreR0SSCWMswXUCrKCTgZ5HHHsBrKeCkldNFXTYx3o6RYbG4Nu8MrsFVsrox53rYGqUsLKpHMmiIwbVxT+WK2/Nrj9l/NWvuMuqLdk+oflitvza4/ZfzU9xl1Q7J9Q/LFbfm1x+y/mp7jLqh2T6h+WK2/Nrj9l/NT3GXVDsn1GW7vSXBeXMdskMytJqwzaMDSjPxwxPJTWdTCShFyutCHTaVxtvjvdDs5YzIrO0hICppzhRxbiRwGQPaKzo0XVbsVjHMLt1ukWC+nECxyRsVLKX0YYrzAwTxxk+w1erhZU45r3JlBpXJnXMUCgCgCgCgFW9fvK5+Zk/CavT415mdXgfkUTXonmBQBQH1VJIABJJwAO0nkB3mgLW3G3OFuBPOMzkeavZED/v7z2ch254q1XNotjuo0cveluTSsDpIdtjf6GG4WJV1oDiVwfRPco+Fjt+gca3jQbjc554hRlYltvOsih0YMrDII5EGsWraM3TTV0Kt593o72LS3muOKPjip/ep7RV6dRwZSpTU1YpjamzpLeRopV0sPoI7CD2g13RkpK6PNlFxdmclWICgCgCgLB6TNi6Luyv1HBZ4Ul8NMilGPhzU/3awwtS8JU30dv2PcpvRo6em33jF+sL/py1GC+I/L+CKe5TmzP6aL5xPxCvRlwvyNnsepK8I5QoCiumT+sf/Yj+969XB/C9Tenwnzoh9+y/qkv44qnF/DXmvuKnCQaH0R6hXU9zR7lnbj9Hdte2cdxJJOrsXBCNGB5jsoxlCeSjtrhr4qVObikv6vMylNp2H35ILL5a6+vD/wCKsvfp9F8/5K9q+hsteiazjdHE1ySjKwBaLBKkEZ9z5cKh42bVrL++o7Rirpq2669XZo2A69ZLj4S5wg/RyrE+oVfBU07zfoTTXMh3R9usu0Lhkdyscahm041Nk4AGeXifDxyOnEVuyjdbsvOWVFoydFuzSuBHIp+MJpM/QSV+yuH3yr1+SMu0kRS/6IpRMvUTqYs5LSA60x4KMP8A5a3jjVl7y1LqouZLN5ejuC9nM8k0ysVVSE0Y80Y7VJrnpYqVOOVJFIzaVhX+R+1+XuPpi/krT36fRFu1fQr7f/d2Owulgjd3UwrJl9Ocs8i480AYwg+2uyhVdSGZ9f4NIu6uatxtgpfXQgkZ0UozZTGcrjvBGONTXqOnDMhJ2VyxvyP2vy9x9MX8lcXv0+iM+1fQYbv9GtvZ3Edyk0zNHqIDGPB1IyHOFB5Me2qVMXKcXFpakOo2rFWb/bd8tvZHU5jX3OL9Fe3+82T6iK78PT7OCXM0irITbKv2t5o509KNw48ccx6iMj21pKKlFxfMs1fQ9OWF2s0aSoco6hlPeGGR99eHJOLszlasb6gBQBQBQCrev3lc/MyfhNXp8a8zOrwPyKJr0TzAoD6oJOAMk8AB2k/voC1dxtzhbgTzjMxHmr8kD/v8ezkO2uOrWzaLY7qNHL3pbk1rnOkrzfzfLGq2tm48pJB2d6qe/vPZyHHl1UaP6pHJXrfpiVvXUcZJ9zN7Gs20PlrdjxHahPwl/eP388atLPqtzajWyOz2LTXb1qRnyiHj/wDcT+NceSXQ7u0j1Ql3oSxvY9LXECuvoP1iZU/TxU9orSnng9jOqqc1uipbu2aNyjYJHapyGHYVI5g99dkJxnwvw8n/ACcEouLszTViAoAoD0FtKxSeJ4ZBlHUqw8D3HsI5g9hrzIycXdHsJ2IL01DFhECcnyhOPf7nLXXgviPy+6L09ynLGQLLGx5K6sfUGBP3V6UldNGzLz/Khsz5Z/8ABm/lryvc6vT5r+THspB+VDZnyz/4M38tPc6vT5r+R2UirekfbUN5eddAxZOqRclWXipbPBgD2iu/D05Qhll1NIJpWZ39EPv2X9Ul/HFVcX8Nea+5FThIND6I9Qrqe5o9y3ujvfSytbCKGaXTIrSEjQ5xqkZhxCkciK87EUKk6jlFaafQxnFuV0ST8pOzflz/AIcv8tYe61ehXJI79i742d3J1UEut9JbGhxwGATkgDtFUnQnBXkiHFrVlfdN2y2EsN0AShTqWPxSrMy59etvorswU9HH1NKb0sQTd7bs1lMJoGAbGGUjKup7GHsHEYIrrqU41I2kXaTVmW9u70o2s+FnzbyH4xyhPg/Z/eArzqmEnHWOpk6bWxOopAwDKQVIyCDkEeB7a5DMyoAoCkOmv+sE/Vk/1Jq9XBfC9fsjenwnP0Pf1kPmpP8AbU4z4XqKnCXvXkmBDulPb3ktkyqcSz+5rjmAfTb2Lwz3stdOFp56muy1LwV2V90QbDE920rrmOBDz5F5AVUdxAXWfq12YyplhZbs0qOyItvHso2t1Nbn+zchfFTxQ/VIrenPPBSLp3Vy1uhjbXWWz2zHzoGyvzchJ+xtQ8AVrz8bTtLN1+pjUWtyxa4zMKAKAKAVb1+8rn5mT8Jq9PjXmZ1eB+RRNeieYfQM8BxP30Bam425wgAnnGZjxVT/AGQP+/7q46tXNotjuo0cveluTauc6Svd/N8tOq2tm87lJIPg96qfjd57Ozjy6aNH9Ujkr1v0xK2rrOMKAKAKAf7u7B63Ekg9z7B8f/j99fL+3fbqwydCg+/zf+v/ANfQ9HBYLtO/Ph+v4JJtfZSTppPBh6LAej4erwr5L2Z7Wq4GrnWsXxLr4+fj+56mIw0a0bc1s/7yIFd2rROUcYYfb4jvFfp2GxNPE0lVpO6f9/c+dqU5U5OMtzTW5QKA9F15Z65X3Tb7xi/WF/05a7MF8R+X8GlPcpi2i1uiZxqZVz3aiB++vSbsrmxaP5G//V/sf+dcPv3/AF+Zl2vgH5Gz+d/sf+dPfv8Ar8x2vgQXfHd/yC56jrOs8xX1adPpFhjGT8WuqjU7SOaxpF3Vx30Q+/Zf1SX8cVZ4v4a819ytThIND6I9Qrqe5o9yd7q9G731slytysYcsNJiLY0MV56xz055VyVcUqcstr+v4KSmou1hv+RuT88T/AP/AJKz9+X+vz/BXtV0H+5HR49hc9e1wsg6tk0iMr6RU5zrPxaxr4pVI5bW9fwVlO6sTa/so5o2ilQOjDDKw4GuWMnF3RmnYqjeTomkUl7Nw68+qkOGHgr8m/vY9Zr0KeNT0n+5sqnUrraFhLA/VzRvG/xXUjPiOxh4jIrtjJSV4u5otdhvunvbcWDgoxaHPnwk+aR2lfiN4jn25rOrRjUWu/UiUVI9C2F4k0SSxnKSKHU94YZFeNKLi7M5mrHRUApDpr/rBP1ZP9SavVwXwvX7I3p8Jz9D39ZD5qT/AG1OM+F6ipwl715Jgeeukfb/AJZeuVOYovco+46T5ze1s+wLXsYankhru9TogrIku4W+1jYWoiZZjKzF5CqLgseAwdXEBQBWGIoVKk7rYrKLbI/0jbdtr2eOe3EgbRok1qBnScqRgnPpMD6hW2GpzpxcZFoJpWZx7h7a8kvYpCcIx6uT9B+GfYcN7KtXp56bRMldHoyvGOYKAKAKAVb1+8rn5mT8Jq9PjXmZ1eB+RRNeieYFAWTuHvnq021y3nco5CfS7lY/G7j2+vny1qP6onZQr/pkG/m+mnVbW7edykkB9HvVT8bvPZ6+SjRb70iK9e3diVrkV12Zx3R9qCQoAoB/u7sLrcSSD3PsHx/+P318x7d9urCp0KD/AMnN/wCv5+h6GCwfad+fD9fwTMCvzxtt3Z7or27thbdcDBkPor3eJ8Pvr2/Y3saeOneWkFu+vgvH6HJisWqKsuIgs8zOxZiSx4kmv0ulShRgqdNWS2R8/KTk80tzXWhUKA9F15Z65X3Tb7xi/WF/05a7MF8R+X8GlPcpzZn9NF84n4hXoy4X5Gz2PUleEcoUBRXTJ/WP/sR/e9erg/hepvT4T50Q+/Zf1SX8cVTi/hrzX3FThIND6I9Qrqe5o9y/uiP+q4f0pf8AVevIxfxX6fRHPU4iY1zFAoBPtHeizgmWCWdElb4JPLPLUeSZ7NRGa0jSnJZktCyi3qNwc8RyrMqcO29mwXELJcKrR4JJbHm4HpA/BI7xyq0JSi7x3JTa2PMTAZODkdhPaOw+Fe6dJ6M6P4WTZ1qGGD1QOD3Nkj7CK8au71JeZzz4mSCsSpSHTX/WCfqyf6k1ergvhev2RvT4Tn6Hv6yHzUn+2pxnwvUVOEszpK2/5HZOVOJZfc4+8Fh5zf3VyfXiuHDU889dkZwV2UtudsHy26jt8lUILOy4yiKOJGeHPSvLmwr061Ts4ORtJ2VyzPyPWv5xc/TF/wCOuH36fRfP+TPtX0NF/wBEMAjcxTztIFJQN1eCwHAHCA4J8amOOlfVK398R2vgVCR3j2GvSNj0N0cbb8rsY2Y5kj9yk7yycif0l0t7TXjYinkqNctzmmrMk9YFQoAoBVvX7yufmZPwmr0+NeZnV4H5FE16J5gUAUBK929tK2IpcauSsccfA+Pce318/ivb3sacL4nDXtvKK5eK8Oq5b7bevgsWnanU35Mk3VjuH0Cvje1qf7P9z1cq6CHeLYPWDrIhhxzUfD/5ffX0/sL286DVDEO8Hs/9fx9PI87GYLP34b9Ov5IaRX6AndXR4g93d2F1uJJB7mOQ+P8A8fvr5n277cWFToUH/k5v/X8/Tc9DBYPtO/Ph+v4JoBjgK/PG23dnu7Czbm2Ft1wMGQ+ivd4nw++vZ9j+x546pd6QW7+y8focmKxSorx6EEnmZ2LMSWPEk1+mUaMKMFTpqyWyPn5Scm5Sd2a60KhQBQHouvLPXIB00xM1lEFUsfKF4AE/2cndXXgmlN36fwaU9yodm2cnXRe5yf0ifAb4w8K9GUllevI1b0PTteGcwUBR/TBbO20cqjsOpj4hWPa/cK9TCNKlvzN6b7p86JbZ1vZSyOo8llGSpHHVF3jwqcXJdmtea+4qPukIisZdI9yk5D4Dfwrqco33NG1cZ2W0b+FBHE91GgzhV6wAZOTwHeTms3GnJ3dirUWb/wDru0/l7z60tR2dLoiLRMZNu7Twfd7zl8aWip0eiJSiP+lDYs5uhOsMjpJDGWdUZhrA0kEjODgDniscLUjkyt8ysGrEX2ZvLd2o0w3EkY7FyCB6lYFR7BXRKjCerVy+VPkdG0N6768BiknkkVuBjQKNXgQgBb1HNVjRp09UrEKKRJtyejaaZ1lvEMUIIPVt6UvgRzRe/OCe7trCvioxVoav6FZTtsXUowMDgK8wwPtAUr0zWztfoVR2HkyDIUnj1k3cPGvUwbSp78/sjem+6c/RFbOu0QWR1HVScSrAfB7xU4trst+YqPumrpP2lLd3jKqSGKHMaYRsE589uXaRj1KO+mFioQ1erEEkiX9DGwjFDJcupDynQuQQQic+B5ZbP1RXPjKl5KK5FKj1sWRXEZhQHn3pC2A8F/MEjYxyHrU0qSMScSOAxwfUMd2K9fD1FKmrvwOiMroc9EG0JILpoXRxHOvAlWAEiZI4kcMjUPXprPGRUoZlyK1FdXLprzDEKAKAVb1+8rn5mT8Jq9PjXmZ1eB+RRNeieYFAFAFAS7dzb2rEUp87krH4XgfHx7fXz+G9v+wcl8ThlpvKPTxXh1XLfbb2MFjb2p1N+TJLXxx6oqvdgxSyiQjHxgOT92f/AN417eE9v4rDYd0I69Hzj5fboclXBU6lRTfr4jQDHAcBXiuTk7vc60rCzbm2Ft17DIfRX958Pvr2PY/sepj6l3pBbv7Lx+n7HLisVGjHx6EEnmZ2LMSWPEk1+mUaMKMFTpqyWyPnpzc3mlua61KhQBQBQHouvLPXNN3cpEjSSMqIoyzMQAAO81KTbsgQq56V7BW0r18gzjUsYA9fnspx7K6lg6jXJGnZsaQ7+WbWr3QZ+qRwjeY2pWbGBjt9IcRkVm8PUU8ltSuR3sMN295IL5HeAsVRtJ1KV44B7fA1SpSlTdpEOLW583k3kgsVR5ywDtpGlS3EDPZ4Up0pVHaIjFvYVX3SLYw6NbSe6RrKuI2PmSDK+o8OVaRwtR3svAsoM44ulXZ5OCZlHeYiR/lJP2VZ4Or4fuOzkO9p732kFuly0mqGRtCsgLZYhjjA4jghznlWUaE5ScUtSFFt2E35U9nfHl/wmrT3Or0+ZPZyOiz6R7GXrNLSe5xtK2Y2HmqQD6z5w4VDwtRWuvAOm0csnSts8cjM3qjP7yKssHV8P3HZyO3ZG+2zr1xEGHWNyWWMjV4AkaSfDPqzVZ4erTV3sHCS1JPDbonBFVR/2gD7qwbb3KC3eTeSCxRXnLBXbSNKluOCezwFXp0pVHaJKi3sR/8AKns748v+E1a+51enzLdnI6LTpHsZBIVaTEaGRsxt6IKrw7zlhwqHhaitdb+IyMZbtb121+XFuWPV41akK+lnHPn6JqlSjOnbMRKLW51bw7dhsouunLBNQXzVJOTnHAeqq06cpu0SEm9EJLnpHsY1iZmkAlTWvubHzQzJxxy4oeFarC1HdJbeJZQZKba4SRFdGDIwDKwOQQeIINYNNOzKCTbe+NraTrbzFxI4UgBCRhyVHEcuIrWFCc45lsWUW1cX7U6SbGCSSJzKXjYowWM8wcHBJANWhhakkmiVBvU5I+lfZ5OD16jvMf8AAk/ZV3g6ngT2bJVsXblvdprt5VkUc8ZBX9JThl9ornnTlB2kijTW4xqhAUAUAq3r95XPzMn4TV6fGvMzq8D8iia9E8wKAKAKAKAl27e3tWIpT53JWPwvA+Pj2+vn8L7f9g9nfE4Zd39UenivDquXlt7OCxub/HU35MktfHnqCzbm11t175D6K/vPh99ez7H9kVMfU10gt39l4/T9r8uKxUaMfHoQO4nZ2LscseZr9MoUKdCmqdNWiuR89OcpycpbmutSoUAUAUAUB6Lryz1yA9NEchsFKZ0LMpkx8XDAE+Gsr7cV14JrtNehpT3IVuLtrZiRdRe2yaix93ZA4IJ4A8NSYzgY4cM5FdVenVbzQfoXkpbpkj302NaW2yJTZ4Mcssb6g5cN54AwcngAMVhQqTnWWfdJlYtuWpu6Dfe1x88PwLUY7iXl9xV3Rj05e97b50/gNTgeJ+QpbsrvfMYNrj8wt/tQmu2jz/8ATNI8/Mm/SFsrZ0dgrxLAlx7no6vSC2SNeQvMaSxye0CuTDTqupZt2KQbb1IFG7/9PkBz1YvISvdrMNxr+wR/ZXZp2njZ/Vfk05+g/wBxdobKjgcX8avKZSVJiZsR6EAGQOHnBuFY141nJdm9LdSslJ7ElvJ9lzWN89hEqyJAQzCJkOlzy4jjnR9lYJVo1Iqo+fUpaSauRboy8h62by7yfRoGjr9GNWeOnV247q3xPaWXZ39C8836RRvLHFJfOuzwSjOohCZ4vgeh2ga8kH2jhitaTagnU9S0du8ekEzgZ544+uvEOUrfpy97W/zx/A1d2B4n5fc1pbsjO5l3sZLYC+VTPrbnHM3m/B4opFb1o13LubeaLSUr6Eg2lFsx9m3s+z0UFU6tmCSKeLI2MOB3A1hHtVVjGoyveUkmcvQX6V36ovvkq2O2j6iryH3TP/V4+eT7mrLB/E9CtPcq7b0JMez0UZLWwAHezzS/vNd1N2c2+v2NVzHfR7vm1hIba5yICxU6s5t3zgnHxc+kOzn35yxFBVFmjv8AUicL6o7elXB2naspyGjiII5Eda2CD2iq4T4Ul5/Qinwsju2ow22XVgCrXqqQeIIaVQQR2gg4ram7UL+H2LR4S5L3cXZ0ilfJYkz8KNQjDxBXFeasRVT4mY55dSnd3p5Nn7VVAxOm46h+zWhfRkj2hh4gV6VRKrSv4XNn3onoWvHOcKAKAVb1+8rn5mT8Jq9PjXmZ1eB+RRNeieYFAFAFAFAFASOx3pZYirjU4HmHv/S9X2/bXyWN/wDy8KuJU6TywfEun/nz+XjsenS9ouNNqSu+X5EFxO0jF3OWPM19RQoU6FNU6atFcjzpzlOTlLc11qVCgCgCgCgCgPRdeWeuJd594bazRfKSdMh0AaC2eHHIA5Y51pTpSm+6Sot7Fb75bu7KNu91aXEcbAErGsissh+KEzqRjyGMAdorto1a2ZRmjWMpXsyM7I61tl36jUYUe3bwVi/nEezTn2V0Tsqseuv0Lu2ZEo6IN4ra2jninlSIs4dS5ABGkKRk8MjT9tc+LpTk04q5SpFvY19Lu8tvdCGG3cSlGLMycRkjSqg8mJyeWftqcHSlC7loTTi1uR7pItTBcQxHnHZwIfWikfurfDPNFvq2WhqvUnFj0Q2xCu08+CASB1Y5jOM6TwrkeOn0Rn2rNfSxsqG12bbwwIERbleHHiTFNkkniSe81OEm51ZSl0+6JptttsTdHEWy2t5PLjbiXrjp61wp0aI8YBI83Vq9ua0xPbZl2d7W5epM83Ike2m2WljeJYvbdY8JLLFIpLBPAE8Bk/TWMFWdSLnffmVWa6uQDcjdoX/lScesSINFxwNeeR8DjHhmuuvV7PK+Vy8pWsdPRttyOyvCLhFVX9zLso1QMDjnzVc5VvYTyNRiabqQ7vn5/wB5CautC+45AwypBHeDmvIOcrfpy97W/wA8fwNXdgeJ+X3NaW7OHo33MsruzEs8ReTrHXIllXgCMcFYD7KtiMRUhO0X8kJzadkSHeXdqC02XeJaxlQya2Gt2zpxk+cSeCisadWU6sXJlVJuSuQroh29b2sk6zyLF1ippZjhfMLZBPIHzhzrpxdOU0squaVIt7DTpa3rtZ7dIIJUlbrA7FDlVVQ3whwJyRwHjVMJRnGWaSsRCLT1I5t60aKbZUbAhhDbkg8wWmLEfSa2pyTjUa6v6ErmTfpN3G8pBurdfd1HnoP7ZR2/OAcu8cO6uXDYjJ3ZbfQpCdtGVLZ3TvLbq7EiNkRAfgrrzp9QJPDs5V6LSSbXM26jjbLhdsuzEAC9UknkAJVJJ7gBWUPgen2Kx4S57/fOwhUs1zEcDgqOGY47AFyTXmRoVG7ZWYqLZT+6tm+0dq9aFITr/KJP+xQ+tVJ8SAo9vdXpVZKlSt4WNpPLEv8AryDnCgCgFW9fvK5+Zk/CavT415mdXgfkUTXonmAaAm21t1oY7IlQfK4kjlm85j5smrIxnSMYPIfB8a541W5+DOmVKKh4rUWW25k7iM64FMqB41aTBcEZwBjOQOfZ41d1orqUVCTttqYbn7KSa9EE6ZUawy6mHnID2qQeBHfSrJqF0RSgpTyyNse50z6CHgRZSerDyEFsHgoGMlseuo7ZLqT2En0NVvulORqcxRjrDGBJIFMjKcEJ38QRzFS6q5EKjLnodG+O7ggeWSIBYEdIwupiwYxq555yPO76ilUzJJ7k1aWVtrY0vufOuoyPDGiqrGR3IUa+QzjOeHd2ip7VPa5DoyW9kd1rubiG4M0sSyIFKESjSA3wmOOCnsPgaq62qsi6oaO7+ZzLuLdctUIJXUqmTi4xk6RjJxU9vEr7vPwEz7LcW63J0iNnKKCTqJGc8Mchg8c1pmWbKZ5HlzHDVioUB6Lryz1xLvRuzBfxrHNrAVtSshwQcEdoIPA9orSlVlTd4loya2IpH0QWgbJmuCO7MYz7QldLx0+i/vqW7Vk02fsK3gg8mjiUQkEFDx1auB1ZyWJ7Sa5ZVJSlmb1KNtu5D73oksnYskk8QPwVZSB6tSlvpJrpjjaiWqTLqoxnu70d2do4lAeWRTlWlIOk94UALnxwSO+s6mKnNW2RDm2G8/R7bX8xmlknVigTCNGBhc/GQnPHvqaWKnTjlSQjNxViVwx6VCjkAB9HCuYoKN692otoRLFM0iqriQGMqDkKy/CVhjDns7q1pVXSd0WjJxIv+SCy+Wuvrxf+Kt/fp9F/fUt2jN9n0WWkevTLcnXG0Zy0XAPjJGI+fCoeMm7aLr/dR2jGu6m5MGz3d4XmYuoU9YUIABzw0ovGs6uIlVSTSKym5HNvN0d2l5IZSXilPpNGV8/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q08RKnFxSRCm0rEnrAqQ/avRzaT3PlJMsblg5EbIFZlOckFTxOOOCPpya6YYqcY5S6m0rHNtTovtJ5pJnluA0jFyFaPALcTjMZOPbUwxc4xUUl/fUKo0rGu36JrBT5zTuO5pFH4FU1LxtR7WJ7Rkv2PseC1Tq7eNY15nHMnvJPFj4kk1zznKbvJlG29zuqhAUAUAq3r95XPzMn4TV6fGvMzq8D8iia9E8w79hPEtxE05xErBmwCc6eIGB3kAVWd8rsWhbMs2xLLbfeNrmQzQxCGUMjSKjdYyYITUc+dwwCMdtYOi8qs9TdV1md1o/wBzmm27bi5sHV2aO3jVHbQwPmgjOMZPsqyhLLLxIdSOaLXI4t39sRRbRe4ckRF5SDpJOHLaeA49tWnBuGVFac0qmZ7anRe7dgZ9nkMcQMTJ5p4Aup4d/AHlVVCVpeJMqkW4+B17Z21Z3gXrJZIzDLIy4jJ61HbVw+K3ADjy499RGE4bLctOcJ7vY3ba29Z3aXETSvGrSpKjiNm1aY0QjHYcqeeOYqIwnFp2JnUhNNNmdzvPbtKzRXMsOY41BaIOjadWQyac6sH0gRz8KhU5Jaq4dWLejt6aGifbljIbqIEwxzRxr1ixHDOhYs2gcRnI591WUJqz3sQ6lN5ltfwOe52sZ9o28tqGkKIgKgEHzdWscezSx41KhlptSIc81ROJp6RblOvW3j4Rwg8B8eU62+8fbSgnbM+ZGIazZVyInW5gFAei68s9cWbf27DZRiWcsqFguoIzYJ5Z0g4HDn6u+r06cqjtElRb0QX234ImgVny1wcRBQWL8AcjSDhQCCSeApGnKSbXLcKLYzqhAUAUAutdtQyXEtsjEywhTIulhjWAV4kYPAjlV3TkoqT2ZNna58sduQTTzW6MTLDjrBpYY1cuJGD7KSpyjFSezDTSuMqoQJt6NvrYxJKyM4aRY8KRwL548ezhWlKm6jsiUrndtO/WGGWUjV1SM5UEZ80aseBIqsY5ml1CVzHYu0RcwRTqColRXAPMBhnBpOOSTi+Qas7BtbasNtH1kzhEyFzgkljyAAyST3CkIObtEJXMdjbZhukZ4H1BWKNwYFWHMFWAIPrFTOEoO0g01ubNq7TitozLM4SNeZPjyAHMk9wqIwlN2igk3sKbXfCGSRE6q6XrDpRntplVieXnFceNaOhJK91+6JyskNYlQoAoAoAoAoBbtHbUUE0EL69dwzKmFJGUGTk9nA/f3Grxg5JyXIlK4xVgeRz2fRVCD7QBQBQBQCrev3lc/MyfhNXp8a8zOrwPyKJr0TzDr2TarLPFGzaVd1Ut3An76rJ2TZaKvJIl+29i2kQlR7aeAID1dxl3VyOWoDIUH2eysITm7NNPwN5whG90147kd/8Ahq48oS2wvWumtRq4acE8+/zTWvaRy5jLspZsvM6YNzrlghzEvWDKapAC/gBzLVDrRJVCT6Giz3XuJASQkYDmP3VwupxwKr8Y/ZUurFEKlJ+Bsttz7twx0qoVzGxdwNBAzk/9vEcRnORUOtFEqjNki2lsS0g6seRXU2qNXLRGQqCc5HDkeGfaKzjOcv1JGsoQj+lsjUu7cxuhbqqh3BkQFuAQ5Iye/ArVVFlzGLpPPlRutdzrmQIR1Q6xdaBpAC4IzgDmTjie6odaKJVGTPmzN27kgSArF55jGqUIzsp0sqd5yCOfZSVSOwjSlvsad8bBILuSKMEKNJGSSfOUE8TxPE1NKTlFNkVYqM2kJa0MwoD0XXlnrnLtOwjuInhlGpJFKsPA9o7iOYPYQKtGTi7olOxRuy5JIjEzTuqrdNYdd5uYIY9LEISMIz9Y3HsCYGBmvUmk76cs1ur/AB9zd6/Uab0bburfy+CC6mlijWF1l15aJnZRp1jnq1EY8PXVKNOE8kpRSvf1Iik7XRv313pk8pn8mumMS2at7lLlRJ1yAnzTjVpYD21WhRWRZo63+ViIx0V1zLB3R2bNHH1s9zLO8qIxDY0xnBOEA5DiBx4nGe2uOrOLdoq1jOTT2RFbG0mk21tIQXHUELBk9Wj6h1SYGG5Yrok0qELq+/1LvgRE9obTuLS9vVExLPNBHLMAqHSQScc1jJHDPZgmuiMIzpx05OyLJJpDr/rk0YaCW7dg869UsFzA8iqyvlJZmwI1yFIPM8RWXZqXeUeXNO3ouZW19bCm62089i8cs/WOm0VEep1ZurAxnUPTUMfSxgk92BWipqM00v0/Mtaz9BlYW6BdrFrqUOkk6rG0oHXe5txdSMucA4xj0fCqSb/x6cly21IfI37Cae2Ox2W5mZLldLRMV0KoRcKqgDlq5nJ4CoqZZdpotOYlZ30HPSpcKzWVszLD1kxkFwx4QGLGDjIBJ19pwKywqdpS30263K0+bE/R5tlxeNa9bAfdJZZ5g4byxjgJo7Ac8SF4YHIVriaayZ7Pkkuhaa0uOOlUlHsJ3BNvFchpeGQOK6SR6gw9uO2ssLqpRW7RWnzRJ9obwwLCXilid2RjCodSZWCkgAA5PLsrCNNt2a8/Aokytl27OLO1vUv5JLmScI8BZdLZYjQIgOGABxHMNntFdvZxzyg46Jb/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OZEWHTk44kFiRkHGTSUIZHPKtk/qS0st7HfuNYmXZr9TdzLcss2iITcAyyagwX0gT5uTn4Z76piJWqq8dNOXgRPSWw13E2vcbQkgkLyCK2gCS8SOvuG4HV8YBQG9b1nXhGkmrat6eC/v0KzSiWHXGZhQBQCrev3lc/MyfhNXp8a8zOrwPyKJr0TzDp2bJGsqGZC8QPnqCQSvhgjj28+yole2hMbX12JxZ7btrbrWW8kniZWCWzI5xq5DU/IDl2cO+udwlK3ds+p0xnGN+9ddDKDbdkbq3vGnZWSERtF1TnS2lhktyx5xHDPZUZJ5XGxKnDOp35BtNbYjZ0s05i0Rq4Ghm1gFWwCPRbIHMdvhSObvJISy9xt2Ps29cFyvnOkBSViOst+t1IxyCOel6KlKPj62DrRl4elxVvLvDHcWrxq7M7XAfzlwWRU0gnAC8wOHPlV6dNxlfwKVailC3ia96d52dohazyKghVWCl1GsZzw4Z4Y41NOnbiRFWq3bK+Q5h25ZG7hvGnZSIRGYuqc6Tg8Sw4Y444Z7KzcJ5XGxoqkM6nfkKn25B12zn1nTBGqyHS3mkc+zj7KvkdpeJTtI3g+h0bU2paXYQvO0RhmlYDq2PWo8moFceixAHPtzURjOOyvcmU4Ttd2sxFvjfxz3cksR1I2nBwRyUA8Dx5itKUXGKTMq0lKbaEtaGYUB6Lryz1woDiOyLfQ8fURaHbU69WuHY/CIxgtwHE8eFWzyve5N2Ry52pZwmWygsmmCAGeOCCMquoZAYEgMxA5DJ4eFbKE5WnKVr7NstZvVsb7P2PZyRI62kSq8a+a8CAhWw2lhjhg8SO+s5TmnxfMrdjhFAAAAAHAAdgFZkGmOzjV2kWNBI+NbhQGfHAamxk4A7alybVri4ntBbXE13E1ngqUEjyQqFuMjIIbHugGO3lwrR5oxi83z2/gtqktTtO79p1Yi8mg6sHUE6pMBu/GMZ8ar2k73u7kZmA3ftMk+TQZYgn3JOJHI8uYp2k+rF2ZNsS2LtIbeEyOCGYxoSwIwQTjJyOFO0la12Ls4NhXlpdlhHCo8klaFdUaDq2XGerxnSOXLFXqRnDd7q5LTXqNr/Z8U66Jo0kXOcOoYZ7+PbWcZOLunYhOwiiltmvvIvJYswRLNG+hMJlxgINPmEHByD2Vraap5827sTra5JJYwwKsAQRggjII8R21gVFcWxLK2JmWC3hKgsZBHGukAHJ1YGkYzWjqVJ91tsm7ehtg2JarJ1yQQiU8esEaajnt1AZqHUm1lbdhd7GxtkW5R4zBCUdtTr1aYduephjDNkDie6ozyve7F2F1sm3lJaSCJ2K6SWjQkqDkKSRxGQDiinJbMXZFtnb420+m4hsLuTC6FkS3jJCj4IYNkDwrolQlHuykv3LOLWjZIhsG0ZEBtYQq+cqmJPMJ4nAxgHvrDtJ33f7lbs3w7Ht0ZWSCFWUkqVjQFS3BiCBwJ7e+oc5PRsXZy7TtLeCOS58niLxB5shEDFtOWIbGQzaRk8+A7qtGUpNRvvoE29BbsgK9kbuytYYrieMsowo85vjMF4gHjV53U8k22kWe9mxlupsbyO2SInU/F5G+PI5y7fSeHgBVKs88m/7YrJ3Y3rMgKAKAVb1+8rn5mT8Jq9PjXmZ1eB+RRNeieYFAFAFAbJZ3YKGZmCjChmJ0juGeQ8BUWQuzXUgKAKAKAKAKAKAKAKA9F15Z64UAUBVm9b20Vxc3dptEW12nCWFjwmZFGAEbixIwMgMO7HE130lNxUJwuuT6GsbtJNaCnbm27m4mRLiVbXVaI6B55bdFkfGX80Eu2cgK3AAHt56U6cYxbir69E9CySS0/k692bee/vJ4Zr6cokEDN1MrgOxijwy6gCoJyx80ZJqtVxpwUoxW73XiRKyWiOra015BeXGzo5Zj5YUaCQyOTAhJ64gk5AVQ2ADwwvaarBQlBVGl3d/HoQrNX6HDtrbM0E13F18624u7aJ3DuWhhKEtpJJKFscxxJ8TV4U4yjF2V7N+buSop2Mtv7Qih8njtLt5LWSZuud7qUKGVV0xmZQWRMEsQM57eXCKcJSu5xs7aafOwSet1qcct3OLeJTtC3lSOWU9X5ZLH1yaYyqidghkKFm7ccRzwQLqMcz7rWi5J29NbXJ0vt8izdxb8T2MMgWRQQQBKxZsBiM6jxYHHAnsxXBXjlqNGUlZ2KtsZHN51KTSxLLtO4VzFIVJGE7uB9oOM13ySyXavaKNXt6HVfbUmtDc263E4gF9FE8rOzPFE6ln0sclScc/DvNRGEZ5ZNK+Vu3VhJPXwFu8NwkUt21ldSyKLeI9aJ3ZhmZAw6wHOOPf2mr002oqceb0t4dCYq9rokG3d5RPdyC2vgkfkGNfWOI0lMqKCccA2HC6wCRnwrGnRywWaOubpraxVRstVzEV/edZs6/i89ni8nYyJdvPFITIFJGWIBIckrkjzQcAqK2hG1WD635WZaK7yHu0nSS72fb2V9N1c3WiRkupJMEIhIyztg6c4HwSc4zWMU1CcpxV1blYqlo20dO8Uk+yrqPqXuJo57doY0eRn/8AmBgKfOOASSvIDPn1Wmo1oPNZNO/oRG0lqT/d3Z7W9tFE8jyuqjW7szFmPFjliTjJOB2DFclSSlJtKxm3d3K/6JNmTSWMciXksaCQ5iVISpwRniyFuPr9VdmMlFVGnH11/k0qvvCa/wB6tOzbiI3UguheMAOtfWEEg4A5yFwCOeOytI0f8qeXS3TTYso97bQxv2lax2jdm6ug9vetHGoncKoMkY5Z7pCAOQwMDiczFRVSEMq1XTwYVrpeB0bR2utwb4Xt1LDJGgFvCJTGrgoSDgf0pY4znPBuHA8KwpuOXJG993a/P5EJWtZFhdHZ/wDptp80P31x4j4svMznxMkVYlQoAoAoBVvX7yufmZPwmr0+NeZnV4JeRRGoV6J5gahQBqFAGoUAahQBqFAGoUAahQBqFAGoUAahQBqFAGoUAahQHoyvLPXCgCgND2cZbUY0LfGKjP04zU3ewMprZHxrRWxy1KDj1Z5UTaBmIwDkAZPbioAFBnOBnvoDF4FIIKqQ3MEDj6++gMDaR6dGhNHxdIx9HKpu73ASWUbAK0aEDkCoIHqGOFLsG4DHAVAMBCvPSuc55DnQA8CkEFVIbmCBx9ffS4MRaoBpCLjGMaRjHdjuqbsAtpGBgIgGMY0jGO7HdS7AJaRhSgRAp5qFGDnvHI0u73B9jt0XAVVAHLAAx6u6l2CJBjc7ZZJP6OyiV4175Jhxc+IXgPXmujgo3X6n8kabQ8yZVzGZiiAcAAB4CgNfkkeSdCZbmdIyfWe2puwZ9SuCNIweJGBxNQDBrVCdRRSwGASoyB3Z7qm7BtVQBgDA8KgH2gCgCgCgPjqCMEZB5g9tAaPIYvk0+qv8KnMyLIPIYvk0+qv8KZmLIPIYvk0+qv8ACmZiyDyGL5NPqr/CmZiyDyGL5NPqr/CmZiyDyGL5NPqr/CmZiyDyGL5NPqr/AApmYsg8hi+TT6q/wpmYsg8hi+TT6q/wpmYsg8hi+TT6q/wpmYsg8hi+TT6q/wAKZmLIPIYvk0+qv8KZmLIPIYvk0+qv8KZmLIPIYvk0+qv8KZmLI//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5" descr="data:image/jpeg;base64,/9j/4AAQSkZJRgABAQAAAQABAAD/2wCEAAkGBxMSEhUTExQVFhQXGBwYGRgYFxcgIRYaFxwcHB0fHx4eICggGhslHRccIjEkJykrLi4vHR8zODMsNygtLisBCgoKDg0OGxAQGywkICYwNCw0LDQsNCwsLCwsLC8sLDQ0LDQsLCwsLCwsLCwsLCwsLCwsLCwsLCwsLCwsLCwsLP/AABEIAJUBUwMBEQACEQEDEQH/xAAcAAACAgMBAQAAAAAAAAAAAAAABQYHAgMECAH/xABQEAACAQMBBAUFCwgJAwIHAAABAgMABBESBQYhMQcTQVFhFCIycYEjNEJSU3ORkqGxshdUcnSjwdHSMzVDgpOis8LiFWLTZIMWJCVj4/Dx/8QAGwEBAAMBAQEBAAAAAAAAAAAAAAECAwQFBgf/xAA2EQACAQIEAwUHBAIDAQEAAAAAAQIDEQQSITEyQVETImFxgQUUM6GxweFCkdHwI1IVYnLiBv/aAAwDAQACEQMRAD8AvGgIzvbvtbWA0sesmIyIlPHj2seSD18T2A1vSw86m23UtGDZVO2ukq/nJ0OIE+LEOPtc8c+rFd8MJTjvqbKCRFrm+lk/pJZJP03dvxE10KMVskWOepB1wbTnj9CeZP0JZF+4iquEXul+wsh5YdIG0YuVwXHdIqt9pGr7aylhqT5FXCJKdl9MMgwLi3Vu9omIP1Wz+KsJYFfpf7lXS6Ey2T0h7PnwOuETH4Mo0f5j5p+muaeFqR5X8ijhJEpRwQCCCDyI7a5yhlQBQBQBQBQBQBQBQBQBQBQGLsACSQAOJJ7AKEN21ZEjv3GJGXq2MYOFdSMnx0nHD21ye9xvtoed/wAlFSatp1Hmz9v282Aki6vitwP0Hn7K3hWhLZnXTxNKpwsZ1obhQBQBQCrev3lc/MyfhNXp8a8zOrwPyKJr0TzAoAoAoAoAoAoAoAoAoAoAoAoAoC2OkjfDyGIRxY8olB08vc15FyO3jwAPM+o1yYah2ju9ke1CNyiJpWdmdyWZiSzE5LE8yT2mvWSsrI3MQM8BzPADvoCX7D6N764wzIIEPwpeBI8EHnfW01zzxVOO2pVzSJps/ogt1x108sh7kCoP9x+2uWWOk9kijqvkOIejLZq/2LN4tLJ/Nis3i6r5/Ir2kjYejbZv5uf8SX+ao96q9Rnkck/RVs9vREqfoyk/izVljKv9RPaSE950OxH+iupF+cRW/DprRY584/35k9r4HFa7g7Wsjmzukx8UOyg/3GUofpq7xNGpxx/vnuTni90PbHenakHC92dJIB/aW+lj69KswP0r6qxlRoy4J/uVcYvZkm2TvTa3B0pJpk+SkBR/qvgn2ZFYTpTjq1p13RRxaHVZkBQBQBQBQBQBQBQC3am3YLce6ONXxF4sfZ2e3ArOdWMN2YVcTTpcT9OZAd4d5pLnzR5kXxQeLfpHt9XL11wVa7npyPHxGMlV0WiEVYHIfCKEE43DguG90aRxAMgKTkOfDPJR4dvtrtwqm9b6Hrez41X3m3l+pNq7T1QoAoBVvX7yufmZPwmr0+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mtgPHDgfTxFZPEVI8UTCWOrQ44f35mK7/AJ7YB7JP+NPfPD5kL2n/ANfn+DL8oH/p/wBp/wAKe+eHzJ/5P/r8/wAGD7/t2QD2uf5aj3t9CH7TfKPz/ByTb9XB9FI19jH99VeKnysZS9o1XskhVebw3MvBpmx3L5o/y4rKVact2c88VVnvL7CysjAKA2W8DSNpRSzHsUEmpSbdkTGLk7RVyYbB3KOQ9zy5iMH8RH3D6eyuylhec/2PTw/s98VX9v5JuiBQAAABwAHYBXbseqlbRGVCQoAoBVvX7yufmZPwmr0+NeZnV4H5FE16J5gUAUAUAUBkiEkAAkk4AHMk9g7zQFjbH6OlNu3XkrO4yuOUXcD2MT2/QO+uWWI72mx2Qw3d72/0IHtXZsltK0Uq4YfQw7CD2g10RkpK6OWUXF2Zx1YqFAFAFAFAFAR411n0JfnRhu6LSzV2Hu04EjntAPFF9gP0k15OJq5525IwnK7JhXMUCgCgCgCgCgCgCgCgCgCgCgPhFALrrYFtJ6UKZ7wMH6Rg1nKjCW6MJ4alPeKFNxuNbt6LSJ6mBH+YE/bWTwsHtc55ezqT2ujgl3A+LP7Gj/eG/dWbwnRmD9mdJfL8nM24U3ZLGfWGH8ar7pLqUfs2fKSPi7hzdskf+b+FPdJdUF7NqdUdEO4B+FOPYn7y37qssJ1ZdezHzl8vyNLTcm2Ti2uT9JsD6FxWkcLBb6nRD2fSjvdj60s44hpjRUHcoA//ALW8YqOyOuEIwVoqxvqxcKAKAKAKAVb1+8rn5mT8Jq9PjXmZ1eB+RRNeieYFAFAFAfUUkgAEknAA5knsHjQFr7jbni3AnnAM5Hmr2RA/7+89nIdpPFVq5tFsd1Cjl7z3JnWB0ifebd6O9i0NwccUfHFT+9T2ir06jg7mdSmpqzKX2rs2S3kaKVcMPoYdhB7Qa74yUldHnSi4uzOSrFQoAoAoAoDXtnZGjab2rcmuQg/QmcFf8ritqc70lJdPofQJ925eW9u8kezoVleN3UuIwE05GVY9pAxhK8qjSdWVkzCMczItb9Llu7qgt5wWYLk9Xw1HHxvGuh4KSV7os6T6ljVxGYUBDd6+kKGwn6h4ZXbQHymjGGJHawOfNrppYaVSOZNF4wbVw3X6Qob6VokhlQrG0uW0YIUqCODHj5wpVwsqcbtroJQaVxMvTHbEZ8nuP2f81a+4y6ot2T6n38sVt+bXH7L+anuMuqHZPqH5Yrb82uP2X81PcZdUOyfU22nS3bySIgt5wXZVBPV8CxA+N41DwUkr3RHZPqWI7AAknAHEk9gFcRmQXbXSnZwkrEHuGHamAn1jz9agiuuGDqS1ehoqbELdMrdlkMfrH/4q29xX+3y/JbsvEabK6WreR0SSCWMswXUCrKCTgZ5HHHsBrKeCkldNFXTYx3o6RYbG4Nu8MrsFVsrox53rYGqUsLKpHMmiIwbVxT+WK2/Nrj9l/NWvuMuqLdk+oflitvza4/ZfzU9xl1Q7J9Q/LFbfm1x+y/mp7jLqh2T6h+WK2/Nrj9l/NT3GXVDsn1GW7vSXBeXMdskMytJqwzaMDSjPxwxPJTWdTCShFyutCHTaVxtvjvdDs5YzIrO0hICppzhRxbiRwGQPaKzo0XVbsVjHMLt1ukWC+nECxyRsVLKX0YYrzAwTxxk+w1erhZU45r3JlBpXJnXMUCgCgCgCgFW9fvK5+Zk/CavT415mdXgfkUTXonmBQBQH1VJIABJJwAO0nkB3mgLW3G3OFuBPOMzkeavZED/v7z2ch254q1XNotjuo0cveluTSsDpIdtjf6GG4WJV1oDiVwfRPco+Fjt+gca3jQbjc554hRlYltvOsih0YMrDII5EGsWraM3TTV0Kt593o72LS3muOKPjip/ep7RV6dRwZSpTU1YpjamzpLeRopV0sPoI7CD2g13RkpK6PNlFxdmclWICgCgCgLB6TNi6Luyv1HBZ4Ul8NMilGPhzU/3awwtS8JU30dv2PcpvRo6em33jF+sL/py1GC+I/L+CKe5TmzP6aL5xPxCvRlwvyNnsepK8I5QoCiumT+sf/Yj+969XB/C9Tenwnzoh9+y/qkv44qnF/DXmvuKnCQaH0R6hXU9zR7lnbj9Hdte2cdxJJOrsXBCNGB5jsoxlCeSjtrhr4qVObikv6vMylNp2H35ILL5a6+vD/wCKsvfp9F8/5K9q+hsteiazjdHE1ySjKwBaLBKkEZ9z5cKh42bVrL++o7Rirpq2669XZo2A69ZLj4S5wg/RyrE+oVfBU07zfoTTXMh3R9usu0Lhkdyscahm041Nk4AGeXifDxyOnEVuyjdbsvOWVFoydFuzSuBHIp+MJpM/QSV+yuH3yr1+SMu0kRS/6IpRMvUTqYs5LSA60x4KMP8A5a3jjVl7y1LqouZLN5ejuC9nM8k0ysVVSE0Y80Y7VJrnpYqVOOVJFIzaVhX+R+1+XuPpi/krT36fRFu1fQr7f/d2Owulgjd3UwrJl9Ocs8i480AYwg+2uyhVdSGZ9f4NIu6uatxtgpfXQgkZ0UozZTGcrjvBGONTXqOnDMhJ2VyxvyP2vy9x9MX8lcXv0+iM+1fQYbv9GtvZ3Edyk0zNHqIDGPB1IyHOFB5Me2qVMXKcXFpakOo2rFWb/bd8tvZHU5jX3OL9Fe3+82T6iK78PT7OCXM0irITbKv2t5o509KNw48ccx6iMj21pKKlFxfMs1fQ9OWF2s0aSoco6hlPeGGR99eHJOLszlasb6gBQBQBQCrev3lc/MyfhNXp8a8zOrwPyKJr0TzAoD6oJOAMk8AB2k/voC1dxtzhbgTzjMxHmr8kD/v8ezkO2uOrWzaLY7qNHL3pbk1rnOkrzfzfLGq2tm48pJB2d6qe/vPZyHHl1UaP6pHJXrfpiVvXUcZJ9zN7Gs20PlrdjxHahPwl/eP388atLPqtzajWyOz2LTXb1qRnyiHj/wDcT+NceSXQ7u0j1Ql3oSxvY9LXECuvoP1iZU/TxU9orSnng9jOqqc1uipbu2aNyjYJHapyGHYVI5g99dkJxnwvw8n/ACcEouLszTViAoAoD0FtKxSeJ4ZBlHUqw8D3HsI5g9hrzIycXdHsJ2IL01DFhECcnyhOPf7nLXXgviPy+6L09ynLGQLLGx5K6sfUGBP3V6UldNGzLz/Khsz5Z/8ABm/lryvc6vT5r+THspB+VDZnyz/4M38tPc6vT5r+R2UirekfbUN5eddAxZOqRclWXipbPBgD2iu/D05Qhll1NIJpWZ39EPv2X9Ul/HFVcX8Nea+5FThIND6I9Qrqe5o9y3ujvfSytbCKGaXTIrSEjQ5xqkZhxCkciK87EUKk6jlFaafQxnFuV0ST8pOzflz/AIcv8tYe61ehXJI79i742d3J1UEut9JbGhxwGATkgDtFUnQnBXkiHFrVlfdN2y2EsN0AShTqWPxSrMy59etvorswU9HH1NKb0sQTd7bs1lMJoGAbGGUjKup7GHsHEYIrrqU41I2kXaTVmW9u70o2s+FnzbyH4xyhPg/Z/eArzqmEnHWOpk6bWxOopAwDKQVIyCDkEeB7a5DMyoAoCkOmv+sE/Vk/1Jq9XBfC9fsjenwnP0Pf1kPmpP8AbU4z4XqKnCXvXkmBDulPb3ktkyqcSz+5rjmAfTb2Lwz3stdOFp56muy1LwV2V90QbDE920rrmOBDz5F5AVUdxAXWfq12YyplhZbs0qOyItvHso2t1Nbn+zchfFTxQ/VIrenPPBSLp3Vy1uhjbXWWz2zHzoGyvzchJ+xtQ8AVrz8bTtLN1+pjUWtyxa4zMKAKAKAVb1+8rn5mT8Jq9PjXmZ1eB+RRNeieYfQM8BxP30Bam425wgAnnGZjxVT/AGQP+/7q46tXNotjuo0cveluTauc6Svd/N8tOq2tm87lJIPg96qfjd57Ozjy6aNH9Ujkr1v0xK2rrOMKAKAKAf7u7B63Ekg9z7B8f/j99fL+3fbqwydCg+/zf+v/ANfQ9HBYLtO/Ph+v4JJtfZSTppPBh6LAej4erwr5L2Z7Wq4GrnWsXxLr4+fj+56mIw0a0bc1s/7yIFd2rROUcYYfb4jvFfp2GxNPE0lVpO6f9/c+dqU5U5OMtzTW5QKA9F15Z65X3Tb7xi/WF/05a7MF8R+X8GlPcpi2i1uiZxqZVz3aiB++vSbsrmxaP5G//V/sf+dcPv3/AF+Zl2vgH5Gz+d/sf+dPfv8Ar8x2vgQXfHd/yC56jrOs8xX1adPpFhjGT8WuqjU7SOaxpF3Vx30Q+/Zf1SX8cVZ4v4a819ytThIND6I9Qrqe5o9yd7q9G731slytysYcsNJiLY0MV56xz055VyVcUqcstr+v4KSmou1hv+RuT88T/AP/AJKz9+X+vz/BXtV0H+5HR49hc9e1wsg6tk0iMr6RU5zrPxaxr4pVI5bW9fwVlO6sTa/so5o2ilQOjDDKw4GuWMnF3RmnYqjeTomkUl7Nw68+qkOGHgr8m/vY9Zr0KeNT0n+5sqnUrraFhLA/VzRvG/xXUjPiOxh4jIrtjJSV4u5otdhvunvbcWDgoxaHPnwk+aR2lfiN4jn25rOrRjUWu/UiUVI9C2F4k0SSxnKSKHU94YZFeNKLi7M5mrHRUApDpr/rBP1ZP9SavVwXwvX7I3p8Jz9D39ZD5qT/AG1OM+F6ipwl715Jgeeukfb/AJZeuVOYovco+46T5ze1s+wLXsYankhru9TogrIku4W+1jYWoiZZjKzF5CqLgseAwdXEBQBWGIoVKk7rYrKLbI/0jbdtr2eOe3EgbRok1qBnScqRgnPpMD6hW2GpzpxcZFoJpWZx7h7a8kvYpCcIx6uT9B+GfYcN7KtXp56bRMldHoyvGOYKAKAKAVb1+8rn5mT8Jq9PjXmZ1eB+RRNeieYFAWTuHvnq021y3nco5CfS7lY/G7j2+vny1qP6onZQr/pkG/m+mnVbW7edykkB9HvVT8bvPZ6+SjRb70iK9e3diVrkV12Zx3R9qCQoAoB/u7sLrcSSD3PsHx/+P318x7d9urCp0KD/AMnN/wCv5+h6GCwfad+fD9fwTMCvzxtt3Z7or27thbdcDBkPor3eJ8Pvr2/Y3saeOneWkFu+vgvH6HJisWqKsuIgs8zOxZiSx4kmv0ulShRgqdNWS2R8/KTk80tzXWhUKA9F15Z65X3Tb7xi/WF/05a7MF8R+X8GlPcpzZn9NF84n4hXoy4X5Gz2PUleEcoUBRXTJ/WP/sR/e9erg/hepvT4T50Q+/Zf1SX8cVTi/hrzX3FThIND6I9Qrqe5o9y/uiP+q4f0pf8AVevIxfxX6fRHPU4iY1zFAoBPtHeizgmWCWdElb4JPLPLUeSZ7NRGa0jSnJZktCyi3qNwc8RyrMqcO29mwXELJcKrR4JJbHm4HpA/BI7xyq0JSi7x3JTa2PMTAZODkdhPaOw+Fe6dJ6M6P4WTZ1qGGD1QOD3Nkj7CK8au71JeZzz4mSCsSpSHTX/WCfqyf6k1ergvhev2RvT4Tn6Hv6yHzUn+2pxnwvUVOEszpK2/5HZOVOJZfc4+8Fh5zf3VyfXiuHDU889dkZwV2UtudsHy26jt8lUILOy4yiKOJGeHPSvLmwr061Ts4ORtJ2VyzPyPWv5xc/TF/wCOuH36fRfP+TPtX0NF/wBEMAjcxTztIFJQN1eCwHAHCA4J8amOOlfVK398R2vgVCR3j2GvSNj0N0cbb8rsY2Y5kj9yk7yycif0l0t7TXjYinkqNctzmmrMk9YFQoAoBVvX7yufmZPwmr0+NeZnV4H5FE16J5gUAUBK929tK2IpcauSsccfA+Pce318/ivb3sacL4nDXtvKK5eK8Oq5b7bevgsWnanU35Mk3VjuH0Cvje1qf7P9z1cq6CHeLYPWDrIhhxzUfD/5ffX0/sL286DVDEO8Hs/9fx9PI87GYLP34b9Ov5IaRX6AndXR4g93d2F1uJJB7mOQ+P8A8fvr5n277cWFToUH/k5v/X8/Tc9DBYPtO/Ph+v4JoBjgK/PG23dnu7Czbm2Ft1wMGQ+ivd4nw++vZ9j+x546pd6QW7+y8focmKxSorx6EEnmZ2LMSWPEk1+mUaMKMFTpqyWyPn5Scm5Sd2a60KhQBQHouvLPXIB00xM1lEFUsfKF4AE/2cndXXgmlN36fwaU9yodm2cnXRe5yf0ifAb4w8K9GUllevI1b0PTteGcwUBR/TBbO20cqjsOpj4hWPa/cK9TCNKlvzN6b7p86JbZ1vZSyOo8llGSpHHVF3jwqcXJdmtea+4qPukIisZdI9yk5D4Dfwrqco33NG1cZ2W0b+FBHE91GgzhV6wAZOTwHeTms3GnJ3dirUWb/wDru0/l7z60tR2dLoiLRMZNu7Twfd7zl8aWip0eiJSiP+lDYs5uhOsMjpJDGWdUZhrA0kEjODgDniscLUjkyt8ysGrEX2ZvLd2o0w3EkY7FyCB6lYFR7BXRKjCerVy+VPkdG0N6768BiknkkVuBjQKNXgQgBb1HNVjRp09UrEKKRJtyejaaZ1lvEMUIIPVt6UvgRzRe/OCe7trCvioxVoav6FZTtsXUowMDgK8wwPtAUr0zWztfoVR2HkyDIUnj1k3cPGvUwbSp78/sjem+6c/RFbOu0QWR1HVScSrAfB7xU4trst+YqPumrpP2lLd3jKqSGKHMaYRsE589uXaRj1KO+mFioQ1erEEkiX9DGwjFDJcupDynQuQQQic+B5ZbP1RXPjKl5KK5FKj1sWRXEZhQHn3pC2A8F/MEjYxyHrU0qSMScSOAxwfUMd2K9fD1FKmrvwOiMroc9EG0JILpoXRxHOvAlWAEiZI4kcMjUPXprPGRUoZlyK1FdXLprzDEKAKAVb1+8rn5mT8Jq9PjXmZ1eB+RRNeieYFAFAFAS7dzb2rEUp87krH4XgfHx7fXz+G9v+wcl8ThlpvKPTxXh1XLfbb2MFjb2p1N+TJLXxx6oqvdgxSyiQjHxgOT92f/AN417eE9v4rDYd0I69Hzj5fboclXBU6lRTfr4jQDHAcBXiuTk7vc60rCzbm2Ft17DIfRX958Pvr2PY/sepj6l3pBbv7Lx+n7HLisVGjHx6EEnmZ2LMSWPEk1+mUaMKMFTpqyWyPnpzc3mlua61KhQBQBQHouvLPXNN3cpEjSSMqIoyzMQAAO81KTbsgQq56V7BW0r18gzjUsYA9fnspx7K6lg6jXJGnZsaQ7+WbWr3QZ+qRwjeY2pWbGBjt9IcRkVm8PUU8ltSuR3sMN295IL5HeAsVRtJ1KV44B7fA1SpSlTdpEOLW583k3kgsVR5ywDtpGlS3EDPZ4Up0pVHaIjFvYVX3SLYw6NbSe6RrKuI2PmSDK+o8OVaRwtR3svAsoM44ulXZ5OCZlHeYiR/lJP2VZ4Or4fuOzkO9p732kFuly0mqGRtCsgLZYhjjA4jghznlWUaE5ScUtSFFt2E35U9nfHl/wmrT3Or0+ZPZyOiz6R7GXrNLSe5xtK2Y2HmqQD6z5w4VDwtRWuvAOm0csnSts8cjM3qjP7yKssHV8P3HZyO3ZG+2zr1xEGHWNyWWMjV4AkaSfDPqzVZ4erTV3sHCS1JPDbonBFVR/2gD7qwbb3KC3eTeSCxRXnLBXbSNKluOCezwFXp0pVHaJKi3sR/8AKns748v+E1a+51enzLdnI6LTpHsZBIVaTEaGRsxt6IKrw7zlhwqHhaitdb+IyMZbtb121+XFuWPV41akK+lnHPn6JqlSjOnbMRKLW51bw7dhsouunLBNQXzVJOTnHAeqq06cpu0SEm9EJLnpHsY1iZmkAlTWvubHzQzJxxy4oeFarC1HdJbeJZQZKba4SRFdGDIwDKwOQQeIINYNNOzKCTbe+NraTrbzFxI4UgBCRhyVHEcuIrWFCc45lsWUW1cX7U6SbGCSSJzKXjYowWM8wcHBJANWhhakkmiVBvU5I+lfZ5OD16jvMf8AAk/ZV3g6ngT2bJVsXblvdprt5VkUc8ZBX9JThl9ornnTlB2kijTW4xqhAUAUAq3r95XPzMn4TV6fGvMzq8D8iia9E8wKAKAKAKAl27e3tWIpT53JWPwvA+Pj2+vn8L7f9g9nfE4Zd39UenivDquXlt7OCxub/HU35MktfHnqCzbm11t175D6K/vPh99ez7H9kVMfU10gt39l4/T9r8uKxUaMfHoQO4nZ2LscseZr9MoUKdCmqdNWiuR89OcpycpbmutSoUAUAUAUB6Lryz1yA9NEchsFKZ0LMpkx8XDAE+Gsr7cV14JrtNehpT3IVuLtrZiRdRe2yaix93ZA4IJ4A8NSYzgY4cM5FdVenVbzQfoXkpbpkj302NaW2yJTZ4Mcssb6g5cN54AwcngAMVhQqTnWWfdJlYtuWpu6Dfe1x88PwLUY7iXl9xV3Rj05e97b50/gNTgeJ+QpbsrvfMYNrj8wt/tQmu2jz/8ATNI8/Mm/SFsrZ0dgrxLAlx7no6vSC2SNeQvMaSxye0CuTDTqupZt2KQbb1IFG7/9PkBz1YvISvdrMNxr+wR/ZXZp2njZ/Vfk05+g/wBxdobKjgcX8avKZSVJiZsR6EAGQOHnBuFY141nJdm9LdSslJ7ElvJ9lzWN89hEqyJAQzCJkOlzy4jjnR9lYJVo1Iqo+fUpaSauRboy8h62by7yfRoGjr9GNWeOnV247q3xPaWXZ39C8836RRvLHFJfOuzwSjOohCZ4vgeh2ga8kH2jhitaTagnU9S0du8ekEzgZ544+uvEOUrfpy97W/zx/A1d2B4n5fc1pbsjO5l3sZLYC+VTPrbnHM3m/B4opFb1o13LubeaLSUr6Eg2lFsx9m3s+z0UFU6tmCSKeLI2MOB3A1hHtVVjGoyveUkmcvQX6V36ovvkq2O2j6iryH3TP/V4+eT7mrLB/E9CtPcq7b0JMez0UZLWwAHezzS/vNd1N2c2+v2NVzHfR7vm1hIba5yICxU6s5t3zgnHxc+kOzn35yxFBVFmjv8AUicL6o7elXB2naspyGjiII5Eda2CD2iq4T4Ul5/Qinwsju2ow22XVgCrXqqQeIIaVQQR2gg4ram7UL+H2LR4S5L3cXZ0ilfJYkz8KNQjDxBXFeasRVT4mY55dSnd3p5Nn7VVAxOm46h+zWhfRkj2hh4gV6VRKrSv4XNn3onoWvHOcKAKAVb1+8rn5mT8Jq9PjXmZ1eB+RRNeieYFAFAFAFAFASOx3pZYirjU4HmHv/S9X2/bXyWN/wDy8KuJU6TywfEun/nz+XjsenS9ouNNqSu+X5EFxO0jF3OWPM19RQoU6FNU6atFcjzpzlOTlLc11qVCgCgCgCgCgPRdeWeuJd594bazRfKSdMh0AaC2eHHIA5Y51pTpSm+6Sot7Fb75bu7KNu91aXEcbAErGsissh+KEzqRjyGMAdorto1a2ZRmjWMpXsyM7I61tl36jUYUe3bwVi/nEezTn2V0Tsqseuv0Lu2ZEo6IN4ra2jninlSIs4dS5ABGkKRk8MjT9tc+LpTk04q5SpFvY19Lu8tvdCGG3cSlGLMycRkjSqg8mJyeWftqcHSlC7loTTi1uR7pItTBcQxHnHZwIfWikfurfDPNFvq2WhqvUnFj0Q2xCu08+CASB1Y5jOM6TwrkeOn0Rn2rNfSxsqG12bbwwIERbleHHiTFNkkniSe81OEm51ZSl0+6JptttsTdHEWy2t5PLjbiXrjp61wp0aI8YBI83Vq9ua0xPbZl2d7W5epM83Ike2m2WljeJYvbdY8JLLFIpLBPAE8Bk/TWMFWdSLnffmVWa6uQDcjdoX/lScesSINFxwNeeR8DjHhmuuvV7PK+Vy8pWsdPRttyOyvCLhFVX9zLso1QMDjnzVc5VvYTyNRiabqQ7vn5/wB5CautC+45AwypBHeDmvIOcrfpy97W/wA8fwNXdgeJ+X3NaW7OHo33MsruzEs8ReTrHXIllXgCMcFYD7KtiMRUhO0X8kJzadkSHeXdqC02XeJaxlQya2Gt2zpxk+cSeCisadWU6sXJlVJuSuQroh29b2sk6zyLF1ippZjhfMLZBPIHzhzrpxdOU0squaVIt7DTpa3rtZ7dIIJUlbrA7FDlVVQ3whwJyRwHjVMJRnGWaSsRCLT1I5t60aKbZUbAhhDbkg8wWmLEfSa2pyTjUa6v6ErmTfpN3G8pBurdfd1HnoP7ZR2/OAcu8cO6uXDYjJ3ZbfQpCdtGVLZ3TvLbq7EiNkRAfgrrzp9QJPDs5V6LSSbXM26jjbLhdsuzEAC9UknkAJVJJ7gBWUPgen2Kx4S57/fOwhUs1zEcDgqOGY47AFyTXmRoVG7ZWYqLZT+6tm+0dq9aFITr/KJP+xQ+tVJ8SAo9vdXpVZKlSt4WNpPLEv8AryDnCgCgFW9fvK5+Zk/CavT415mdXgfkUTXonmAaAm21t1oY7IlQfK4kjlm85j5smrIxnSMYPIfB8a541W5+DOmVKKh4rUWW25k7iM64FMqB41aTBcEZwBjOQOfZ41d1orqUVCTttqYbn7KSa9EE6ZUawy6mHnID2qQeBHfSrJqF0RSgpTyyNse50z6CHgRZSerDyEFsHgoGMlseuo7ZLqT2En0NVvulORqcxRjrDGBJIFMjKcEJ38QRzFS6q5EKjLnodG+O7ggeWSIBYEdIwupiwYxq555yPO76ilUzJJ7k1aWVtrY0vufOuoyPDGiqrGR3IUa+QzjOeHd2ip7VPa5DoyW9kd1rubiG4M0sSyIFKESjSA3wmOOCnsPgaq62qsi6oaO7+ZzLuLdctUIJXUqmTi4xk6RjJxU9vEr7vPwEz7LcW63J0iNnKKCTqJGc8Mchg8c1pmWbKZ5HlzHDVioUB6Lryz1xLvRuzBfxrHNrAVtSshwQcEdoIPA9orSlVlTd4loya2IpH0QWgbJmuCO7MYz7QldLx0+i/vqW7Vk02fsK3gg8mjiUQkEFDx1auB1ZyWJ7Sa5ZVJSlmb1KNtu5D73oksnYskk8QPwVZSB6tSlvpJrpjjaiWqTLqoxnu70d2do4lAeWRTlWlIOk94UALnxwSO+s6mKnNW2RDm2G8/R7bX8xmlknVigTCNGBhc/GQnPHvqaWKnTjlSQjNxViVwx6VCjkAB9HCuYoKN692otoRLFM0iqriQGMqDkKy/CVhjDns7q1pVXSd0WjJxIv+SCy+Wuvrxf+Kt/fp9F/fUt2jN9n0WWkevTLcnXG0Zy0XAPjJGI+fCoeMm7aLr/dR2jGu6m5MGz3d4XmYuoU9YUIABzw0ovGs6uIlVSTSKym5HNvN0d2l5IZSXilPpNGV8/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q08RKnFxSRCm0rEnrAqQ/avRzaT3PlJMsblg5EbIFZlOckFTxOOOCPpya6YYqcY5S6m0rHNtTovtJ5pJnluA0jFyFaPALcTjMZOPbUwxc4xUUl/fUKo0rGu36JrBT5zTuO5pFH4FU1LxtR7WJ7Rkv2PseC1Tq7eNY15nHMnvJPFj4kk1zznKbvJlG29zuqhAUAUAq3r95XPzMn4TV6fGvMzq8D8iia9E8w79hPEtxE05xErBmwCc6eIGB3kAVWd8rsWhbMs2xLLbfeNrmQzQxCGUMjSKjdYyYITUc+dwwCMdtYOi8qs9TdV1md1o/wBzmm27bi5sHV2aO3jVHbQwPmgjOMZPsqyhLLLxIdSOaLXI4t39sRRbRe4ckRF5SDpJOHLaeA49tWnBuGVFac0qmZ7anRe7dgZ9nkMcQMTJ5p4Aup4d/AHlVVCVpeJMqkW4+B17Z21Z3gXrJZIzDLIy4jJ61HbVw+K3ADjy499RGE4bLctOcJ7vY3ba29Z3aXETSvGrSpKjiNm1aY0QjHYcqeeOYqIwnFp2JnUhNNNmdzvPbtKzRXMsOY41BaIOjadWQyac6sH0gRz8KhU5Jaq4dWLejt6aGifbljIbqIEwxzRxr1ixHDOhYs2gcRnI591WUJqz3sQ6lN5ltfwOe52sZ9o28tqGkKIgKgEHzdWscezSx41KhlptSIc81ROJp6RblOvW3j4Rwg8B8eU62+8fbSgnbM+ZGIazZVyInW5gFAei68s9cWbf27DZRiWcsqFguoIzYJ5Z0g4HDn6u+r06cqjtElRb0QX234ImgVny1wcRBQWL8AcjSDhQCCSeApGnKSbXLcKLYzqhAUAUAutdtQyXEtsjEywhTIulhjWAV4kYPAjlV3TkoqT2ZNna58sduQTTzW6MTLDjrBpYY1cuJGD7KSpyjFSezDTSuMqoQJt6NvrYxJKyM4aRY8KRwL548ezhWlKm6jsiUrndtO/WGGWUjV1SM5UEZ80aseBIqsY5ml1CVzHYu0RcwRTqColRXAPMBhnBpOOSTi+Qas7BtbasNtH1kzhEyFzgkljyAAyST3CkIObtEJXMdjbZhukZ4H1BWKNwYFWHMFWAIPrFTOEoO0g01ubNq7TitozLM4SNeZPjyAHMk9wqIwlN2igk3sKbXfCGSRE6q6XrDpRntplVieXnFceNaOhJK91+6JyskNYlQoAoAoAoAoBbtHbUUE0EL69dwzKmFJGUGTk9nA/f3Grxg5JyXIlK4xVgeRz2fRVCD7QBQBQBQCrev3lc/MyfhNXp8a8zOrwPyKJr0TzDr2TarLPFGzaVd1Ut3An76rJ2TZaKvJIl+29i2kQlR7aeAID1dxl3VyOWoDIUH2eysITm7NNPwN5whG90147kd/8Ahq48oS2wvWumtRq4acE8+/zTWvaRy5jLspZsvM6YNzrlghzEvWDKapAC/gBzLVDrRJVCT6Giz3XuJASQkYDmP3VwupxwKr8Y/ZUurFEKlJ+Bsttz7twx0qoVzGxdwNBAzk/9vEcRnORUOtFEqjNki2lsS0g6seRXU2qNXLRGQqCc5HDkeGfaKzjOcv1JGsoQj+lsjUu7cxuhbqqh3BkQFuAQ5Iye/ArVVFlzGLpPPlRutdzrmQIR1Q6xdaBpAC4IzgDmTjie6odaKJVGTPmzN27kgSArF55jGqUIzsp0sqd5yCOfZSVSOwjSlvsad8bBILuSKMEKNJGSSfOUE8TxPE1NKTlFNkVYqM2kJa0MwoD0XXlnrnLtOwjuInhlGpJFKsPA9o7iOYPYQKtGTi7olOxRuy5JIjEzTuqrdNYdd5uYIY9LEISMIz9Y3HsCYGBmvUmk76cs1ur/AB9zd6/Uab0bburfy+CC6mlijWF1l15aJnZRp1jnq1EY8PXVKNOE8kpRSvf1Iik7XRv313pk8pn8mumMS2at7lLlRJ1yAnzTjVpYD21WhRWRZo63+ViIx0V1zLB3R2bNHH1s9zLO8qIxDY0xnBOEA5DiBx4nGe2uOrOLdoq1jOTT2RFbG0mk21tIQXHUELBk9Wj6h1SYGG5Yrok0qELq+/1LvgRE9obTuLS9vVExLPNBHLMAqHSQScc1jJHDPZgmuiMIzpx05OyLJJpDr/rk0YaCW7dg869UsFzA8iqyvlJZmwI1yFIPM8RWXZqXeUeXNO3ouZW19bCm62089i8cs/WOm0VEep1ZurAxnUPTUMfSxgk92BWipqM00v0/Mtaz9BlYW6BdrFrqUOkk6rG0oHXe5txdSMucA4xj0fCqSb/x6cly21IfI37Cae2Ox2W5mZLldLRMV0KoRcKqgDlq5nJ4CoqZZdpotOYlZ30HPSpcKzWVszLD1kxkFwx4QGLGDjIBJ19pwKywqdpS30263K0+bE/R5tlxeNa9bAfdJZZ5g4byxjgJo7Ac8SF4YHIVriaayZ7Pkkuhaa0uOOlUlHsJ3BNvFchpeGQOK6SR6gw9uO2ssLqpRW7RWnzRJ9obwwLCXilid2RjCodSZWCkgAA5PLsrCNNt2a8/Aokytl27OLO1vUv5JLmScI8BZdLZYjQIgOGABxHMNntFdvZxzyg46Jb/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OZEWHTk44kFiRkHGTSUIZHPKtk/qS0st7HfuNYmXZr9TdzLcss2iITcAyyagwX0gT5uTn4Z76piJWqq8dNOXgRPSWw13E2vcbQkgkLyCK2gCS8SOvuG4HV8YBQG9b1nXhGkmrat6eC/v0KzSiWHXGZhQBQCrev3lc/MyfhNXp8a8zOrwPyKJr0TzDp2bJGsqGZC8QPnqCQSvhgjj28+yole2hMbX12JxZ7btrbrWW8kniZWCWzI5xq5DU/IDl2cO+udwlK3ds+p0xnGN+9ddDKDbdkbq3vGnZWSERtF1TnS2lhktyx5xHDPZUZJ5XGxKnDOp35BtNbYjZ0s05i0Rq4Ghm1gFWwCPRbIHMdvhSObvJISy9xt2Ps29cFyvnOkBSViOst+t1IxyCOel6KlKPj62DrRl4elxVvLvDHcWrxq7M7XAfzlwWRU0gnAC8wOHPlV6dNxlfwKVailC3ia96d52dohazyKghVWCl1GsZzw4Z4Y41NOnbiRFWq3bK+Q5h25ZG7hvGnZSIRGYuqc6Tg8Sw4Y444Z7KzcJ5XGxoqkM6nfkKn25B12zn1nTBGqyHS3mkc+zj7KvkdpeJTtI3g+h0bU2paXYQvO0RhmlYDq2PWo8moFceixAHPtzURjOOyvcmU4Ttd2sxFvjfxz3cksR1I2nBwRyUA8Dx5itKUXGKTMq0lKbaEtaGYUB6Lryz1woDiOyLfQ8fURaHbU69WuHY/CIxgtwHE8eFWzyve5N2Ry52pZwmWygsmmCAGeOCCMquoZAYEgMxA5DJ4eFbKE5WnKVr7NstZvVsb7P2PZyRI62kSq8a+a8CAhWw2lhjhg8SO+s5TmnxfMrdjhFAAAAAHAAdgFZkGmOzjV2kWNBI+NbhQGfHAamxk4A7alybVri4ntBbXE13E1ngqUEjyQqFuMjIIbHugGO3lwrR5oxi83z2/gtqktTtO79p1Yi8mg6sHUE6pMBu/GMZ8ar2k73u7kZmA3ftMk+TQZYgn3JOJHI8uYp2k+rF2ZNsS2LtIbeEyOCGYxoSwIwQTjJyOFO0la12Ls4NhXlpdlhHCo8klaFdUaDq2XGerxnSOXLFXqRnDd7q5LTXqNr/Z8U66Jo0kXOcOoYZ7+PbWcZOLunYhOwiiltmvvIvJYswRLNG+hMJlxgINPmEHByD2Vraap5827sTra5JJYwwKsAQRggjII8R21gVFcWxLK2JmWC3hKgsZBHGukAHJ1YGkYzWjqVJ91tsm7ehtg2JarJ1yQQiU8esEaajnt1AZqHUm1lbdhd7GxtkW5R4zBCUdtTr1aYduephjDNkDie6ozyve7F2F1sm3lJaSCJ2K6SWjQkqDkKSRxGQDiinJbMXZFtnb420+m4hsLuTC6FkS3jJCj4IYNkDwrolQlHuykv3LOLWjZIhsG0ZEBtYQq+cqmJPMJ4nAxgHvrDtJ33f7lbs3w7Ht0ZWSCFWUkqVjQFS3BiCBwJ7e+oc5PRsXZy7TtLeCOS58niLxB5shEDFtOWIbGQzaRk8+A7qtGUpNRvvoE29BbsgK9kbuytYYrieMsowo85vjMF4gHjV53U8k22kWe9mxlupsbyO2SInU/F5G+PI5y7fSeHgBVKs88m/7YrJ3Y3rMgKAKAVb1+8rn5mT8Jq9PjXmZ1eB+RRNeieYFAFAFAbJZ3YKGZmCjChmJ0juGeQ8BUWQuzXUgKAKAKAKAKAKAKAKA9F15Z64UAUBVm9b20Vxc3dptEW12nCWFjwmZFGAEbixIwMgMO7HE130lNxUJwuuT6GsbtJNaCnbm27m4mRLiVbXVaI6B55bdFkfGX80Eu2cgK3AAHt56U6cYxbir69E9CySS0/k692bee/vJ4Zr6cokEDN1MrgOxijwy6gCoJyx80ZJqtVxpwUoxW73XiRKyWiOra015BeXGzo5Zj5YUaCQyOTAhJ64gk5AVQ2ADwwvaarBQlBVGl3d/HoQrNX6HDtrbM0E13F18624u7aJ3DuWhhKEtpJJKFscxxJ8TV4U4yjF2V7N+buSop2Mtv7Qih8njtLt5LWSZuud7qUKGVV0xmZQWRMEsQM57eXCKcJSu5xs7aafOwSet1qcct3OLeJTtC3lSOWU9X5ZLH1yaYyqidghkKFm7ccRzwQLqMcz7rWi5J29NbXJ0vt8izdxb8T2MMgWRQQQBKxZsBiM6jxYHHAnsxXBXjlqNGUlZ2KtsZHN51KTSxLLtO4VzFIVJGE7uB9oOM13ySyXavaKNXt6HVfbUmtDc263E4gF9FE8rOzPFE6ln0sclScc/DvNRGEZ5ZNK+Vu3VhJPXwFu8NwkUt21ldSyKLeI9aJ3ZhmZAw6wHOOPf2mr002oqceb0t4dCYq9rokG3d5RPdyC2vgkfkGNfWOI0lMqKCccA2HC6wCRnwrGnRywWaOubpraxVRstVzEV/edZs6/i89ni8nYyJdvPFITIFJGWIBIckrkjzQcAqK2hG1WD635WZaK7yHu0nSS72fb2V9N1c3WiRkupJMEIhIyztg6c4HwSc4zWMU1CcpxV1blYqlo20dO8Uk+yrqPqXuJo57doY0eRn/8AmBgKfOOASSvIDPn1Wmo1oPNZNO/oRG0lqT/d3Z7W9tFE8jyuqjW7szFmPFjliTjJOB2DFclSSlJtKxm3d3K/6JNmTSWMciXksaCQ5iVISpwRniyFuPr9VdmMlFVGnH11/k0qvvCa/wB6tOzbiI3UguheMAOtfWEEg4A5yFwCOeOytI0f8qeXS3TTYso97bQxv2lax2jdm6ug9vetHGoncKoMkY5Z7pCAOQwMDiczFRVSEMq1XTwYVrpeB0bR2utwb4Xt1LDJGgFvCJTGrgoSDgf0pY4znPBuHA8KwpuOXJG993a/P5EJWtZFhdHZ/wDptp80P31x4j4svMznxMkVYlQoAoAoBVvX7yufmZPwmr0+NeZnV4JeRRGoV6J5gahQBqFAGoUAahQBqFAGoUAahQBqFAGoUAahQBqFAGoUAahQHoyvLPXCgCgND2cZbUY0LfGKjP04zU3ewMprZHxrRWxy1KDj1Z5UTaBmIwDkAZPbioAFBnOBnvoDF4FIIKqQ3MEDj6++gMDaR6dGhNHxdIx9HKpu73ASWUbAK0aEDkCoIHqGOFLsG4DHAVAMBCvPSuc55DnQA8CkEFVIbmCBx9ffS4MRaoBpCLjGMaRjHdjuqbsAtpGBgIgGMY0jGO7HdS7AJaRhSgRAp5qFGDnvHI0u73B9jt0XAVVAHLAAx6u6l2CJBjc7ZZJP6OyiV4175Jhxc+IXgPXmujgo3X6n8kabQ8yZVzGZiiAcAAB4CgNfkkeSdCZbmdIyfWe2puwZ9SuCNIweJGBxNQDBrVCdRRSwGASoyB3Z7qm7BtVQBgDA8KgH2gCgCgCgPjqCMEZB5g9tAaPIYvk0+qv8KnMyLIPIYvk0+qv8KZmLIPIYvk0+qv8ACmZiyDyGL5NPqr/CmZiyDyGL5NPqr/CmZiyDyGL5NPqr/CmZiyDyGL5NPqr/AApmYsg8hi+TT6q/wpmYsg8hi+TT6q/wpmYsg8hi+TT6q/wpmYsg8hi+TT6q/wAKZmLIPIYvk0+qv8KZmLIPIYvk0+qv8KZmLIPIYvk0+qv8KZmLI//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8862" y="2819400"/>
            <a:ext cx="2606675" cy="114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descr="http://www.lmaclinic.com/assets/media/images/links_logos/medical_links_logos/BMA_logo_tcm41-208.jpe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78256" y="1676400"/>
            <a:ext cx="3802835"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312737"/>
            <a:ext cx="8229600" cy="1143000"/>
          </a:xfrm>
        </p:spPr>
        <p:txBody>
          <a:bodyPr>
            <a:normAutofit fontScale="90000"/>
          </a:bodyPr>
          <a:lstStyle/>
          <a:p>
            <a:r>
              <a:rPr lang="en-US" sz="3600" dirty="0" smtClean="0"/>
              <a:t>Healthy Investments: </a:t>
            </a:r>
            <a:r>
              <a:rPr lang="en-US" dirty="0" smtClean="0"/>
              <a:t/>
            </a:r>
            <a:br>
              <a:rPr lang="en-US" dirty="0" smtClean="0"/>
            </a:br>
            <a:r>
              <a:rPr lang="en-US" sz="3600" dirty="0" smtClean="0"/>
              <a:t>Health Sector Divestments Gaining Traction</a:t>
            </a:r>
            <a:endParaRPr lang="en-US" sz="3600" dirty="0"/>
          </a:p>
        </p:txBody>
      </p:sp>
    </p:spTree>
    <p:extLst>
      <p:ext uri="{BB962C8B-B14F-4D97-AF65-F5344CB8AC3E}">
        <p14:creationId xmlns:p14="http://schemas.microsoft.com/office/powerpoint/2010/main" val="98806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latin typeface="Arial"/>
                <a:cs typeface="Arial"/>
              </a:rPr>
              <a:t>Health Care Climate Council</a:t>
            </a:r>
            <a:endParaRPr lang="en-US" b="1" dirty="0">
              <a:solidFill>
                <a:srgbClr val="000090"/>
              </a:solidFill>
              <a:latin typeface="Arial"/>
              <a:cs typeface="Arial"/>
            </a:endParaRPr>
          </a:p>
        </p:txBody>
      </p:sp>
      <p:sp>
        <p:nvSpPr>
          <p:cNvPr id="38915" name="Shape 273"/>
          <p:cNvSpPr>
            <a:spLocks noGrp="1"/>
          </p:cNvSpPr>
          <p:nvPr>
            <p:ph idx="1"/>
          </p:nvPr>
        </p:nvSpPr>
        <p:spPr>
          <a:xfrm>
            <a:off x="152400" y="1905002"/>
            <a:ext cx="4876800" cy="3860799"/>
          </a:xfrm>
        </p:spPr>
        <p:txBody>
          <a:bodyPr lIns="91425" tIns="91425" rIns="91425" bIns="91425">
            <a:normAutofit/>
          </a:bodyPr>
          <a:lstStyle/>
          <a:p>
            <a:pPr>
              <a:spcBef>
                <a:spcPct val="0"/>
              </a:spcBef>
            </a:pPr>
            <a:r>
              <a:rPr lang="en-US" altLang="en-US" sz="2200" dirty="0" smtClean="0">
                <a:solidFill>
                  <a:srgbClr val="000000"/>
                </a:solidFill>
                <a:cs typeface="Arial" pitchFamily="34" charset="0"/>
              </a:rPr>
              <a:t>Coalition of nation’s largest healthcare systems conducting advocacy on climate and health issues. Members represent $100 billion in revenues</a:t>
            </a:r>
          </a:p>
          <a:p>
            <a:pPr>
              <a:spcBef>
                <a:spcPct val="0"/>
              </a:spcBef>
            </a:pPr>
            <a:endParaRPr lang="en-US" altLang="en-US" sz="2200" dirty="0" smtClean="0">
              <a:solidFill>
                <a:srgbClr val="000000"/>
              </a:solidFill>
              <a:cs typeface="Arial" pitchFamily="34" charset="0"/>
            </a:endParaRPr>
          </a:p>
          <a:p>
            <a:pPr>
              <a:spcBef>
                <a:spcPct val="0"/>
              </a:spcBef>
            </a:pPr>
            <a:r>
              <a:rPr lang="en-US" altLang="en-US" sz="2200" dirty="0" smtClean="0">
                <a:solidFill>
                  <a:srgbClr val="000000"/>
                </a:solidFill>
                <a:cs typeface="Arial" pitchFamily="34" charset="0"/>
              </a:rPr>
              <a:t>Highlighting leadership through large scale investment in renewable energy, implementing climate resiliency and divestment from fossil fuels</a:t>
            </a:r>
          </a:p>
        </p:txBody>
      </p:sp>
      <p:pic>
        <p:nvPicPr>
          <p:cNvPr id="5"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05401" y="1701800"/>
            <a:ext cx="391060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14648512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r>
              <a:rPr lang="en-US" dirty="0" smtClean="0"/>
              <a:t>Conta</a:t>
            </a:r>
            <a:r>
              <a:rPr lang="en-US" dirty="0" smtClean="0"/>
              <a:t>ct:</a:t>
            </a:r>
          </a:p>
          <a:p>
            <a:pPr lvl="1"/>
            <a:r>
              <a:rPr lang="en-US" dirty="0" smtClean="0"/>
              <a:t>Lauren </a:t>
            </a:r>
            <a:r>
              <a:rPr lang="en-US" dirty="0" err="1" smtClean="0"/>
              <a:t>Kleinman</a:t>
            </a:r>
            <a:r>
              <a:rPr lang="en-US" dirty="0" smtClean="0"/>
              <a:t>, Outreach and Engagement Specialist at Practice </a:t>
            </a:r>
            <a:r>
              <a:rPr lang="en-US" dirty="0" err="1" smtClean="0"/>
              <a:t>Greenhealth</a:t>
            </a:r>
            <a:endParaRPr lang="en-US" dirty="0" smtClean="0"/>
          </a:p>
          <a:p>
            <a:pPr lvl="2"/>
            <a:r>
              <a:rPr lang="en-US" dirty="0" smtClean="0"/>
              <a:t>lkleinman@practicegreenhealth.org</a:t>
            </a:r>
          </a:p>
          <a:p>
            <a:pPr lvl="1"/>
            <a:r>
              <a:rPr lang="en-US" dirty="0" smtClean="0"/>
              <a:t>Eric Lerner, Director of HCWH’s Climate Program</a:t>
            </a:r>
          </a:p>
          <a:p>
            <a:pPr lvl="2"/>
            <a:r>
              <a:rPr lang="en-US" dirty="0" smtClean="0"/>
              <a:t>elerner@hcwh.org</a:t>
            </a:r>
            <a:endParaRPr lang="en-US" dirty="0"/>
          </a:p>
        </p:txBody>
      </p:sp>
    </p:spTree>
    <p:extLst>
      <p:ext uri="{BB962C8B-B14F-4D97-AF65-F5344CB8AC3E}">
        <p14:creationId xmlns:p14="http://schemas.microsoft.com/office/powerpoint/2010/main" val="268156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Climate Change Science</a:t>
            </a:r>
          </a:p>
          <a:p>
            <a:r>
              <a:rPr lang="en-US" dirty="0" smtClean="0"/>
              <a:t>Health Impacts of Climate Change</a:t>
            </a:r>
          </a:p>
          <a:p>
            <a:r>
              <a:rPr lang="en-US" dirty="0" smtClean="0"/>
              <a:t>Health Impacts of Energy Sources</a:t>
            </a:r>
            <a:endParaRPr lang="en-US" dirty="0"/>
          </a:p>
        </p:txBody>
      </p:sp>
    </p:spTree>
    <p:extLst>
      <p:ext uri="{BB962C8B-B14F-4D97-AF65-F5344CB8AC3E}">
        <p14:creationId xmlns:p14="http://schemas.microsoft.com/office/powerpoint/2010/main" val="61973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Greenhouse Effect </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586249"/>
            <a:ext cx="6792971" cy="442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61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carbon dioxide levels</a:t>
            </a:r>
            <a:endParaRPr lang="en-US" dirty="0"/>
          </a:p>
        </p:txBody>
      </p:sp>
      <p:pic>
        <p:nvPicPr>
          <p:cNvPr id="614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990600" y="1371600"/>
            <a:ext cx="72415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37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NOAA links CO2 Concentration and Temperature</a:t>
            </a:r>
            <a:endParaRPr lang="en-US" dirty="0"/>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00200" y="1447800"/>
            <a:ext cx="59748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15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and Air Pollution</a:t>
            </a:r>
            <a:endParaRPr lang="en-US" dirty="0"/>
          </a:p>
        </p:txBody>
      </p:sp>
      <p:pic>
        <p:nvPicPr>
          <p:cNvPr id="2050"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752600" y="1295400"/>
            <a:ext cx="58705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59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258762"/>
            <a:ext cx="8229600" cy="884238"/>
          </a:xfrm>
        </p:spPr>
        <p:txBody>
          <a:bodyPr/>
          <a:lstStyle/>
          <a:p>
            <a:r>
              <a:rPr lang="en-US" dirty="0" smtClean="0"/>
              <a:t>CDC Chart on Climate Change</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3024" y="1143000"/>
            <a:ext cx="6456363" cy="48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2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5300" y="16669"/>
            <a:ext cx="8229600" cy="1143000"/>
          </a:xfrm>
        </p:spPr>
        <p:txBody>
          <a:bodyPr/>
          <a:lstStyle/>
          <a:p>
            <a:r>
              <a:rPr lang="en-US" altLang="en-US" dirty="0"/>
              <a:t>Energy use is a public health issue</a:t>
            </a:r>
          </a:p>
        </p:txBody>
      </p:sp>
      <p:pic>
        <p:nvPicPr>
          <p:cNvPr id="71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159669"/>
            <a:ext cx="78486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4"/>
          <p:cNvSpPr txBox="1">
            <a:spLocks noChangeArrowheads="1"/>
          </p:cNvSpPr>
          <p:nvPr/>
        </p:nvSpPr>
        <p:spPr bwMode="auto">
          <a:xfrm>
            <a:off x="228600" y="3886200"/>
            <a:ext cx="8001165" cy="17543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r>
              <a:rPr lang="en-US" altLang="en-US" dirty="0">
                <a:solidFill>
                  <a:srgbClr val="000000"/>
                </a:solidFill>
              </a:rPr>
              <a:t>*Healthcare is 2nd most energy-using sector in the U.S.:</a:t>
            </a:r>
          </a:p>
          <a:p>
            <a:pPr lvl="2"/>
            <a:r>
              <a:rPr lang="en-US" altLang="en-US" dirty="0">
                <a:solidFill>
                  <a:srgbClr val="000000"/>
                </a:solidFill>
              </a:rPr>
              <a:t>	73 trillion kwh of electricity/</a:t>
            </a:r>
            <a:r>
              <a:rPr lang="en-US" altLang="en-US" dirty="0">
                <a:solidFill>
                  <a:srgbClr val="000000"/>
                </a:solidFill>
              </a:rPr>
              <a:t>yr</a:t>
            </a:r>
            <a:endParaRPr lang="en-US" altLang="en-US" dirty="0">
              <a:solidFill>
                <a:srgbClr val="000000"/>
              </a:solidFill>
            </a:endParaRPr>
          </a:p>
          <a:p>
            <a:pPr lvl="3"/>
            <a:r>
              <a:rPr lang="en-US" altLang="en-US" dirty="0">
                <a:solidFill>
                  <a:srgbClr val="000000"/>
                </a:solidFill>
              </a:rPr>
              <a:t>	~$600 million/</a:t>
            </a:r>
            <a:r>
              <a:rPr lang="en-US" altLang="en-US" dirty="0" err="1">
                <a:solidFill>
                  <a:srgbClr val="000000"/>
                </a:solidFill>
              </a:rPr>
              <a:t>yr</a:t>
            </a:r>
            <a:r>
              <a:rPr lang="en-US" altLang="en-US" dirty="0">
                <a:solidFill>
                  <a:srgbClr val="000000"/>
                </a:solidFill>
              </a:rPr>
              <a:t> in healthcare costs related to increased </a:t>
            </a:r>
          </a:p>
          <a:p>
            <a:pPr lvl="3"/>
            <a:r>
              <a:rPr lang="en-US" altLang="en-US" dirty="0">
                <a:solidFill>
                  <a:srgbClr val="000000"/>
                </a:solidFill>
              </a:rPr>
              <a:t>	respiratory disease burden</a:t>
            </a:r>
          </a:p>
          <a:p>
            <a:pPr lvl="2"/>
            <a:r>
              <a:rPr lang="en-US" altLang="en-US" dirty="0">
                <a:solidFill>
                  <a:srgbClr val="000000"/>
                </a:solidFill>
              </a:rPr>
              <a:t>*U.S. hospitals consume 2x as much energy/ft2 as European counterparts</a:t>
            </a:r>
          </a:p>
          <a:p>
            <a:pPr>
              <a:buFontTx/>
              <a:buChar char="•"/>
            </a:pPr>
            <a:endParaRPr lang="en-US" altLang="en-US" dirty="0"/>
          </a:p>
        </p:txBody>
      </p:sp>
    </p:spTree>
    <p:extLst>
      <p:ext uri="{BB962C8B-B14F-4D97-AF65-F5344CB8AC3E}">
        <p14:creationId xmlns:p14="http://schemas.microsoft.com/office/powerpoint/2010/main" val="660708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17094</TotalTime>
  <Words>2008</Words>
  <Application>Microsoft Office PowerPoint</Application>
  <PresentationFormat>On-screen Show (4:3)</PresentationFormat>
  <Paragraphs>190</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Climate and Health</vt:lpstr>
      <vt:lpstr>Table of Contents</vt:lpstr>
      <vt:lpstr>Background</vt:lpstr>
      <vt:lpstr>The Greenhouse Effect </vt:lpstr>
      <vt:lpstr>NASA – carbon dioxide levels</vt:lpstr>
      <vt:lpstr>NOAA links CO2 Concentration and Temperature</vt:lpstr>
      <vt:lpstr>Climate Change and Air Pollution</vt:lpstr>
      <vt:lpstr>CDC Chart on Climate Change</vt:lpstr>
      <vt:lpstr>Energy use is a public health issue</vt:lpstr>
      <vt:lpstr> What is U.S. electricity generation by energy source? </vt:lpstr>
      <vt:lpstr>Environmental Health</vt:lpstr>
      <vt:lpstr>88% of Coal Reserves will have to be left in the ground to stay  under 2 degrees of warming Source: Rosamund Pearce, Carbon Brief derived from McGlade et al. (2014)</vt:lpstr>
      <vt:lpstr> Estimated health effects from U.S. coal-fired power plant emissions </vt:lpstr>
      <vt:lpstr>Mitigation</vt:lpstr>
      <vt:lpstr>Healthier Hospitals Leaner Energy</vt:lpstr>
      <vt:lpstr>Renewable Energy Challenge</vt:lpstr>
      <vt:lpstr>What Are GHG Emissions?</vt:lpstr>
      <vt:lpstr>PowerPoint Presentation</vt:lpstr>
      <vt:lpstr>Climate Resilience for Health Care</vt:lpstr>
      <vt:lpstr>Climate Resilience Toolkit</vt:lpstr>
      <vt:lpstr>Partners Spaulding Rehab Hospital</vt:lpstr>
      <vt:lpstr>Leadership: The Health Sector Drives Global Transformational Change</vt:lpstr>
      <vt:lpstr>Role for Health Sector in Climate Change</vt:lpstr>
      <vt:lpstr>Health care is responsible for 217 million tons of CO2 each year, with hospitals representing 3% of the US total output (80 million tons)</vt:lpstr>
      <vt:lpstr>Health Based Communications</vt:lpstr>
      <vt:lpstr>Voices for Climate Health</vt:lpstr>
      <vt:lpstr>Healthy Investments:  Health Sector Divestments Gaining Traction</vt:lpstr>
      <vt:lpstr>Health Care Climate Council</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Conway</dc:creator>
  <cp:lastModifiedBy>Lauren Kleinman</cp:lastModifiedBy>
  <cp:revision>46</cp:revision>
  <dcterms:created xsi:type="dcterms:W3CDTF">2015-05-28T14:18:20Z</dcterms:created>
  <dcterms:modified xsi:type="dcterms:W3CDTF">2015-11-27T14:19:49Z</dcterms:modified>
</cp:coreProperties>
</file>